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1.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1" r:id="rId4"/>
    <p:sldMasterId id="2147483740" r:id="rId5"/>
    <p:sldMasterId id="2147483751" r:id="rId6"/>
  </p:sldMasterIdLst>
  <p:notesMasterIdLst>
    <p:notesMasterId r:id="rId49"/>
  </p:notesMasterIdLst>
  <p:sldIdLst>
    <p:sldId id="790" r:id="rId7"/>
    <p:sldId id="806" r:id="rId8"/>
    <p:sldId id="833" r:id="rId9"/>
    <p:sldId id="837" r:id="rId10"/>
    <p:sldId id="834" r:id="rId11"/>
    <p:sldId id="835" r:id="rId12"/>
    <p:sldId id="836" r:id="rId13"/>
    <p:sldId id="779" r:id="rId14"/>
    <p:sldId id="784" r:id="rId15"/>
    <p:sldId id="785" r:id="rId16"/>
    <p:sldId id="786" r:id="rId17"/>
    <p:sldId id="787" r:id="rId18"/>
    <p:sldId id="547" r:id="rId19"/>
    <p:sldId id="803" r:id="rId20"/>
    <p:sldId id="723" r:id="rId21"/>
    <p:sldId id="801" r:id="rId22"/>
    <p:sldId id="838" r:id="rId23"/>
    <p:sldId id="839" r:id="rId24"/>
    <p:sldId id="840" r:id="rId25"/>
    <p:sldId id="841" r:id="rId26"/>
    <p:sldId id="800" r:id="rId27"/>
    <p:sldId id="822" r:id="rId28"/>
    <p:sldId id="823" r:id="rId29"/>
    <p:sldId id="706" r:id="rId30"/>
    <p:sldId id="707" r:id="rId31"/>
    <p:sldId id="487" r:id="rId32"/>
    <p:sldId id="804" r:id="rId33"/>
    <p:sldId id="720" r:id="rId34"/>
    <p:sldId id="511" r:id="rId35"/>
    <p:sldId id="480" r:id="rId36"/>
    <p:sldId id="721" r:id="rId37"/>
    <p:sldId id="788" r:id="rId38"/>
    <p:sldId id="847" r:id="rId39"/>
    <p:sldId id="481" r:id="rId40"/>
    <p:sldId id="482" r:id="rId41"/>
    <p:sldId id="824" r:id="rId42"/>
    <p:sldId id="825" r:id="rId43"/>
    <p:sldId id="826" r:id="rId44"/>
    <p:sldId id="742" r:id="rId45"/>
    <p:sldId id="490" r:id="rId46"/>
    <p:sldId id="282" r:id="rId47"/>
    <p:sldId id="84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A3158A5-8BCC-4335-B0EA-0B4FCC1C30C7}">
          <p14:sldIdLst>
            <p14:sldId id="790"/>
          </p14:sldIdLst>
        </p14:section>
        <p14:section name="Hadoop Ecosystem" id="{D8F9FF17-6B36-4B3F-97BE-D32DCEAA7889}">
          <p14:sldIdLst>
            <p14:sldId id="806"/>
            <p14:sldId id="833"/>
            <p14:sldId id="837"/>
            <p14:sldId id="834"/>
            <p14:sldId id="835"/>
            <p14:sldId id="836"/>
            <p14:sldId id="779"/>
            <p14:sldId id="784"/>
            <p14:sldId id="785"/>
            <p14:sldId id="786"/>
            <p14:sldId id="787"/>
            <p14:sldId id="547"/>
            <p14:sldId id="803"/>
            <p14:sldId id="723"/>
          </p14:sldIdLst>
        </p14:section>
        <p14:section name="HDInsight" id="{4CDED3E7-A554-4A7D-82FB-3345DCD730C5}">
          <p14:sldIdLst>
            <p14:sldId id="801"/>
            <p14:sldId id="838"/>
            <p14:sldId id="839"/>
            <p14:sldId id="840"/>
            <p14:sldId id="841"/>
            <p14:sldId id="800"/>
            <p14:sldId id="822"/>
            <p14:sldId id="823"/>
            <p14:sldId id="706"/>
            <p14:sldId id="707"/>
            <p14:sldId id="487"/>
          </p14:sldIdLst>
        </p14:section>
        <p14:section name="Data Refinement" id="{B8058D63-3CE2-4A18-8AEA-F3BC9EBEBA9F}">
          <p14:sldIdLst>
            <p14:sldId id="804"/>
            <p14:sldId id="720"/>
            <p14:sldId id="511"/>
            <p14:sldId id="480"/>
            <p14:sldId id="721"/>
            <p14:sldId id="788"/>
            <p14:sldId id="847"/>
            <p14:sldId id="481"/>
            <p14:sldId id="482"/>
            <p14:sldId id="824"/>
            <p14:sldId id="825"/>
            <p14:sldId id="826"/>
          </p14:sldIdLst>
        </p14:section>
        <p14:section name="Data Enrichment" id="{B2EAB1DD-283A-4818-9366-BE146D325AC1}">
          <p14:sldIdLst>
            <p14:sldId id="742"/>
            <p14:sldId id="490"/>
          </p14:sldIdLst>
        </p14:section>
        <p14:section name="Summary" id="{B49A3712-D90D-45FB-9551-97389CE2B338}">
          <p14:sldIdLst>
            <p14:sldId id="282"/>
            <p14:sldId id="842"/>
          </p14:sldIdLst>
        </p14:section>
        <p14:section name="Appendix" id="{85CA07AB-F515-432D-96E9-3F98C725F4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s LoForte" initials="RL" lastIdx="2" clrIdx="0">
    <p:extLst>
      <p:ext uri="{19B8F6BF-5375-455C-9EA6-DF929625EA0E}">
        <p15:presenceInfo xmlns:p15="http://schemas.microsoft.com/office/powerpoint/2012/main" userId="S-1-5-21-124525095-708259637-1543119021-20110" providerId="AD"/>
      </p:ext>
    </p:extLst>
  </p:cmAuthor>
  <p:cmAuthor id="2" name="Lara Rubbelke" initials="LR" lastIdx="2" clrIdx="1">
    <p:extLst>
      <p:ext uri="{19B8F6BF-5375-455C-9EA6-DF929625EA0E}">
        <p15:presenceInfo xmlns:p15="http://schemas.microsoft.com/office/powerpoint/2012/main" userId="S-1-5-21-124525095-708259637-1543119021-7344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86" autoAdjust="0"/>
    <p:restoredTop sz="83164" autoAdjust="0"/>
  </p:normalViewPr>
  <p:slideViewPr>
    <p:cSldViewPr snapToGrid="0">
      <p:cViewPr varScale="1">
        <p:scale>
          <a:sx n="75" d="100"/>
          <a:sy n="75" d="100"/>
        </p:scale>
        <p:origin x="936" y="6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6046"/>
    </p:cViewPr>
  </p:sorterViewPr>
  <p:notesViewPr>
    <p:cSldViewPr snapToGrid="0">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3EE7BA-76FB-4329-BE24-7D1B6CB9C38D}" type="datetimeFigureOut">
              <a:rPr lang="en-US" smtClean="0"/>
              <a:t>5/24/2015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99496-260D-4592-A01E-5EFCB1942BD7}" type="slidenum">
              <a:rPr lang="en-US" smtClean="0"/>
              <a:t>‹#›</a:t>
            </a:fld>
            <a:endParaRPr lang="en-US"/>
          </a:p>
        </p:txBody>
      </p:sp>
    </p:spTree>
    <p:extLst>
      <p:ext uri="{BB962C8B-B14F-4D97-AF65-F5344CB8AC3E}">
        <p14:creationId xmlns:p14="http://schemas.microsoft.com/office/powerpoint/2010/main" val="1112736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windowsazure.com/en-us/manage/services/hdinsight/using-mapreduce-with-hdinsigh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5/24/2015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00892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5/24/2015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361696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acquisition (Capex up front)</a:t>
            </a:r>
          </a:p>
          <a:p>
            <a:r>
              <a:rPr lang="en-US" dirty="0" smtClean="0"/>
              <a:t>Scale constrained to </a:t>
            </a:r>
            <a:r>
              <a:rPr lang="en-US" dirty="0" err="1" smtClean="0"/>
              <a:t>on-premise</a:t>
            </a:r>
            <a:r>
              <a:rPr lang="en-US" dirty="0" smtClean="0"/>
              <a:t> procurement (resource and capacity planning)</a:t>
            </a:r>
          </a:p>
          <a:p>
            <a:r>
              <a:rPr lang="en-US" dirty="0" smtClean="0"/>
              <a:t>Skilled Hadoop Expertise Tuning + Maintenance</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1890134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Gartner has increased its sizing and forecast for cloud compute services, reflecting greater interest among our client base than had been expected. We expect the 2013 market to be worth $8 billion (up from $6.8 billion forecast last year) and the 2014 market to be worth $10 billion. </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5/24/2015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63445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Why Hadoop in the cloud?</a:t>
            </a:r>
          </a:p>
          <a:p>
            <a:endParaRPr lang="en-US" dirty="0" smtClean="0"/>
          </a:p>
          <a:p>
            <a:r>
              <a:rPr lang="en-US" dirty="0" smtClean="0"/>
              <a:t>You can deploy Hadoop in a traditional on-site datacenter. Some companies–including Microsoft–also offer Hadoop as a cloud-based service. One obvious question is: why use Hadoop in the cloud? Here's why a growing number of organizations are choosing this option.</a:t>
            </a:r>
          </a:p>
          <a:p>
            <a:endParaRPr lang="en-US" dirty="0" smtClean="0"/>
          </a:p>
          <a:p>
            <a:endParaRPr lang="en-US" dirty="0" smtClean="0"/>
          </a:p>
          <a:p>
            <a:r>
              <a:rPr lang="en-US" dirty="0" smtClean="0"/>
              <a:t>The cloud saves time and money</a:t>
            </a:r>
          </a:p>
          <a:p>
            <a:endParaRPr lang="en-US" dirty="0" smtClean="0"/>
          </a:p>
          <a:p>
            <a:r>
              <a:rPr lang="en-US" dirty="0" smtClean="0"/>
              <a:t>Open source doesn't mean free. Deploying Hadoop on-premises still requires servers and skilled Hadoop experts to set up, tune, and maintain them. A cloud service lets you spin up a Hadoop cluster in minutes without up-front costs.</a:t>
            </a:r>
          </a:p>
          <a:p>
            <a:endParaRPr lang="en-US" dirty="0" smtClean="0"/>
          </a:p>
          <a:p>
            <a:r>
              <a:rPr lang="en-US" dirty="0" smtClean="0"/>
              <a:t> </a:t>
            </a:r>
          </a:p>
          <a:p>
            <a:endParaRPr lang="en-US" dirty="0" smtClean="0"/>
          </a:p>
          <a:p>
            <a:r>
              <a:rPr lang="en-US" dirty="0" smtClean="0"/>
              <a:t>See how Virginia Tech is using Microsoft's cloud instead of spending millions of dollars to establish their own supercomputing center.</a:t>
            </a:r>
          </a:p>
          <a:p>
            <a:r>
              <a:rPr lang="en-US" dirty="0" smtClean="0"/>
              <a:t> </a:t>
            </a:r>
          </a:p>
          <a:p>
            <a:endParaRPr lang="en-US" dirty="0" smtClean="0"/>
          </a:p>
          <a:p>
            <a:r>
              <a:rPr lang="en-US" dirty="0" smtClean="0"/>
              <a:t>The cloud is flexible and scales fast</a:t>
            </a:r>
          </a:p>
          <a:p>
            <a:endParaRPr lang="en-US" dirty="0" smtClean="0"/>
          </a:p>
          <a:p>
            <a:r>
              <a:rPr lang="en-US" dirty="0" smtClean="0"/>
              <a:t>In the Microsoft Azure cloud, you pay only for the compute and storage you use, when you use it. Spin up a Hadoop cluster, analyze your data, then shut it down to stop the meter.</a:t>
            </a:r>
          </a:p>
          <a:p>
            <a:endParaRPr lang="en-US" dirty="0" smtClean="0"/>
          </a:p>
          <a:p>
            <a:r>
              <a:rPr lang="en-US" dirty="0" smtClean="0"/>
              <a:t> </a:t>
            </a:r>
          </a:p>
          <a:p>
            <a:endParaRPr lang="en-US" dirty="0" smtClean="0"/>
          </a:p>
          <a:p>
            <a:r>
              <a:rPr lang="en-US" dirty="0" smtClean="0"/>
              <a:t>We quickly spun up the Azure </a:t>
            </a:r>
            <a:r>
              <a:rPr lang="en-US" dirty="0" err="1" smtClean="0"/>
              <a:t>HDInsight</a:t>
            </a:r>
            <a:r>
              <a:rPr lang="en-US" dirty="0" smtClean="0"/>
              <a:t> cluster and processed six years worth of data in just a few hours, and then we shut it </a:t>
            </a:r>
            <a:r>
              <a:rPr lang="en-US" dirty="0" err="1" smtClean="0"/>
              <a:t>down&amp;ellipsis</a:t>
            </a:r>
            <a:r>
              <a:rPr lang="en-US" dirty="0" smtClean="0"/>
              <a:t>; processing the data in the cloud made it very affordable.</a:t>
            </a:r>
          </a:p>
          <a:p>
            <a:endParaRPr lang="en-US" dirty="0" smtClean="0"/>
          </a:p>
          <a:p>
            <a:r>
              <a:rPr lang="en-US" dirty="0" smtClean="0"/>
              <a:t>–Paul Henderson, National Health Service (U.K.)</a:t>
            </a:r>
          </a:p>
          <a:p>
            <a:endParaRPr lang="en-US" dirty="0" smtClean="0"/>
          </a:p>
          <a:p>
            <a:endParaRPr lang="en-US" dirty="0" smtClean="0"/>
          </a:p>
          <a:p>
            <a:r>
              <a:rPr lang="en-US" dirty="0" smtClean="0"/>
              <a:t>The cloud makes you nimble</a:t>
            </a:r>
          </a:p>
          <a:p>
            <a:endParaRPr lang="en-US" dirty="0" smtClean="0"/>
          </a:p>
          <a:p>
            <a:r>
              <a:rPr lang="en-US" dirty="0" smtClean="0"/>
              <a:t>Create a Hadoop cluster in minutes–and add nodes on-demand. The cloud offers organizations immediate time to value.</a:t>
            </a:r>
          </a:p>
          <a:p>
            <a:endParaRPr lang="en-US" dirty="0" smtClean="0"/>
          </a:p>
          <a:p>
            <a:r>
              <a:rPr lang="en-US" dirty="0" smtClean="0"/>
              <a:t> </a:t>
            </a:r>
          </a:p>
          <a:p>
            <a:endParaRPr lang="en-US" dirty="0" smtClean="0"/>
          </a:p>
          <a:p>
            <a:r>
              <a:rPr lang="en-US" dirty="0" smtClean="0"/>
              <a:t>It was simply so much faster to do this in the cloud with Windows Azure. We were able to implement the solution and start working with data in less than a week.</a:t>
            </a:r>
          </a:p>
          <a:p>
            <a:endParaRPr lang="en-US" dirty="0" smtClean="0"/>
          </a:p>
          <a:p>
            <a:r>
              <a:rPr lang="en-US" dirty="0" smtClean="0"/>
              <a:t>–Morten </a:t>
            </a:r>
            <a:r>
              <a:rPr lang="en-US" dirty="0" err="1" smtClean="0"/>
              <a:t>Meldgaard</a:t>
            </a:r>
            <a:r>
              <a:rPr lang="en-US" dirty="0" smtClean="0"/>
              <a:t>, Chr. Hansen</a:t>
            </a:r>
          </a:p>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19</a:t>
            </a:fld>
            <a:endParaRPr lang="en-US">
              <a:solidFill>
                <a:prstClr val="black"/>
              </a:solidFill>
            </a:endParaRPr>
          </a:p>
        </p:txBody>
      </p:sp>
    </p:spTree>
    <p:extLst>
      <p:ext uri="{BB962C8B-B14F-4D97-AF65-F5344CB8AC3E}">
        <p14:creationId xmlns:p14="http://schemas.microsoft.com/office/powerpoint/2010/main" val="748728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the breath of support in Azure for Hadoop workloads. </a:t>
            </a:r>
          </a:p>
          <a:p>
            <a:r>
              <a:rPr lang="en-US"/>
              <a:t>HDInsight was already covered in another session earlier in the day.  Rearticulate the nature that it is a service, which includes support.  </a:t>
            </a:r>
          </a:p>
          <a:p>
            <a:r>
              <a:rPr lang="en-US"/>
              <a:t>Hortonworks and Cloudera also support deployment to IaaS, or VMs in Azure.  These may be custom scripted or through a marketplace deployment model.  </a:t>
            </a:r>
          </a:p>
          <a:p>
            <a:r>
              <a:rPr lang="en-US"/>
              <a:t>Qubole is a partner who has a cloud deployment model, more akin to SaaS.  This solution was born in the cloud and is designed to naturally take advantage of cloud capabilities.</a:t>
            </a:r>
            <a:br>
              <a:rPr lang="en-US"/>
            </a:br>
            <a:endParaRPr lang="en-US"/>
          </a:p>
        </p:txBody>
      </p:sp>
      <p:sp>
        <p:nvSpPr>
          <p:cNvPr id="4" name="Slide Number Placeholder 3"/>
          <p:cNvSpPr>
            <a:spLocks noGrp="1"/>
          </p:cNvSpPr>
          <p:nvPr>
            <p:ph type="sldNum" sz="quarter" idx="10"/>
          </p:nvPr>
        </p:nvSpPr>
        <p:spPr/>
        <p:txBody>
          <a:bodyPr/>
          <a:lstStyle/>
          <a:p>
            <a:fld id="{33C19E82-B67F-447B-A65D-DE2E4F77EADC}" type="slidenum">
              <a:rPr lang="en-US" smtClean="0"/>
              <a:t>21</a:t>
            </a:fld>
            <a:endParaRPr lang="en-US"/>
          </a:p>
        </p:txBody>
      </p:sp>
    </p:spTree>
    <p:extLst>
      <p:ext uri="{BB962C8B-B14F-4D97-AF65-F5344CB8AC3E}">
        <p14:creationId xmlns:p14="http://schemas.microsoft.com/office/powerpoint/2010/main" val="3483377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WASB is communication layer that</a:t>
            </a:r>
            <a:r>
              <a:rPr lang="en-US" baseline="0" dirty="0" smtClean="0"/>
              <a:t> allows Azure Blob Storage to look like HDFS to Hdinsight</a:t>
            </a:r>
          </a:p>
          <a:p>
            <a:endParaRPr lang="en-US" dirty="0" smtClean="0"/>
          </a:p>
          <a:p>
            <a:pPr rtl="0" fontAlgn="ctr"/>
            <a:r>
              <a:rPr lang="en-US" sz="1200" kern="1200" dirty="0" smtClean="0">
                <a:solidFill>
                  <a:schemeClr val="tx1"/>
                </a:solidFill>
                <a:effectLst/>
                <a:latin typeface="+mn-lt"/>
                <a:ea typeface="+mn-ea"/>
                <a:cs typeface="+mn-cs"/>
              </a:rPr>
              <a:t>Speed is from Azure flat storage (quantum 10 storage)</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Mesh grid network - high </a:t>
            </a:r>
            <a:r>
              <a:rPr lang="en-US" sz="1200" kern="1200" dirty="0" err="1" smtClean="0">
                <a:solidFill>
                  <a:schemeClr val="tx1"/>
                </a:solidFill>
                <a:effectLst/>
                <a:latin typeface="+mn-lt"/>
                <a:ea typeface="+mn-ea"/>
                <a:cs typeface="+mn-cs"/>
              </a:rPr>
              <a:t>badnwidth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FBED1AE-2E70-4DC7-902B-D48AB37E21EA}" type="slidenum">
              <a:rPr lang="en-US" smtClean="0"/>
              <a:t>24</a:t>
            </a:fld>
            <a:endParaRPr lang="en-US"/>
          </a:p>
        </p:txBody>
      </p:sp>
    </p:spTree>
    <p:extLst>
      <p:ext uri="{BB962C8B-B14F-4D97-AF65-F5344CB8AC3E}">
        <p14:creationId xmlns:p14="http://schemas.microsoft.com/office/powerpoint/2010/main" val="2993557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mn-ea"/>
                <a:cs typeface="+mn-cs"/>
              </a:rPr>
              <a:t>Hdinsight streams data to compute node</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Many of the operations are done locally on compute node</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Shuffle tasks will use some network to move less mapped data to reducers</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Final step is moving the smallest amount of data back to the storage</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In other words - network is heavily used in first phase for streaming</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Common queries are smaller data sets and are streaming smaller amounts of data to each individual node</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WASB provides faster write performance</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The access methods are the same so you can specify file split size on either to maximize mapper progress and scale</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No data durability SLA for local HDFS storage but Azure blob storage does!</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Aggregate backplane of 50TBps for each azure datacenter</a:t>
            </a:r>
          </a:p>
          <a:p>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25</a:t>
            </a:fld>
            <a:endParaRPr lang="en-US"/>
          </a:p>
        </p:txBody>
      </p:sp>
    </p:spTree>
    <p:extLst>
      <p:ext uri="{BB962C8B-B14F-4D97-AF65-F5344CB8AC3E}">
        <p14:creationId xmlns:p14="http://schemas.microsoft.com/office/powerpoint/2010/main" val="1074703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Azure storage stores this data in page blobs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commands like LS and </a:t>
            </a:r>
            <a:r>
              <a:rPr lang="en-US" sz="1200" kern="1200" dirty="0" err="1" smtClean="0">
                <a:solidFill>
                  <a:schemeClr val="tx1"/>
                </a:solidFill>
                <a:effectLst/>
                <a:latin typeface="+mn-lt"/>
                <a:ea typeface="+mn-ea"/>
                <a:cs typeface="+mn-cs"/>
              </a:rPr>
              <a:t>copyfromlocal</a:t>
            </a:r>
            <a:r>
              <a:rPr lang="en-US" sz="1200" kern="1200" dirty="0" smtClean="0">
                <a:solidFill>
                  <a:schemeClr val="tx1"/>
                </a:solidFill>
                <a:effectLst/>
                <a:latin typeface="+mn-lt"/>
                <a:ea typeface="+mn-ea"/>
                <a:cs typeface="+mn-cs"/>
              </a:rPr>
              <a:t> work fine, but </a:t>
            </a:r>
            <a:r>
              <a:rPr lang="en-US" sz="1200" kern="1200" dirty="0" err="1" smtClean="0">
                <a:solidFill>
                  <a:schemeClr val="tx1"/>
                </a:solidFill>
                <a:effectLst/>
                <a:latin typeface="+mn-lt"/>
                <a:ea typeface="+mn-ea"/>
                <a:cs typeface="+mn-cs"/>
              </a:rPr>
              <a:t>fsChk</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dfsadmin</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dfs</a:t>
            </a:r>
            <a:r>
              <a:rPr lang="en-US" sz="1200" kern="1200" dirty="0" smtClean="0">
                <a:solidFill>
                  <a:schemeClr val="tx1"/>
                </a:solidFill>
                <a:effectLst/>
                <a:latin typeface="+mn-lt"/>
                <a:ea typeface="+mn-ea"/>
                <a:cs typeface="+mn-cs"/>
              </a:rPr>
              <a:t> commands will have different results within WASB</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Default file system, containers in same storage account, any public containers or blobs, and containers in other storage accounts with private access levels (if you add an entry to your core-site.xml file</a:t>
            </a:r>
          </a:p>
          <a:p>
            <a:endParaRPr lang="en-US" dirty="0" smtClean="0"/>
          </a:p>
          <a:p>
            <a:r>
              <a:rPr lang="en-US" dirty="0" smtClean="0"/>
              <a:t>Love changes to property</a:t>
            </a:r>
            <a:r>
              <a:rPr lang="en-US" baseline="0" dirty="0" smtClean="0"/>
              <a:t> when cluster drops – lose some agility</a:t>
            </a:r>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26</a:t>
            </a:fld>
            <a:endParaRPr lang="en-US"/>
          </a:p>
        </p:txBody>
      </p:sp>
    </p:spTree>
    <p:extLst>
      <p:ext uri="{BB962C8B-B14F-4D97-AF65-F5344CB8AC3E}">
        <p14:creationId xmlns:p14="http://schemas.microsoft.com/office/powerpoint/2010/main" val="1215772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5/24/2015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379442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28</a:t>
            </a:fld>
            <a:endParaRPr lang="en-US"/>
          </a:p>
        </p:txBody>
      </p:sp>
    </p:spTree>
    <p:extLst>
      <p:ext uri="{BB962C8B-B14F-4D97-AF65-F5344CB8AC3E}">
        <p14:creationId xmlns:p14="http://schemas.microsoft.com/office/powerpoint/2010/main" val="2721978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5/24/2015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796705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29</a:t>
            </a:fld>
            <a:endParaRPr lang="en-US"/>
          </a:p>
        </p:txBody>
      </p:sp>
    </p:spTree>
    <p:extLst>
      <p:ext uri="{BB962C8B-B14F-4D97-AF65-F5344CB8AC3E}">
        <p14:creationId xmlns:p14="http://schemas.microsoft.com/office/powerpoint/2010/main" val="970509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Thrift</a:t>
            </a:r>
            <a:r>
              <a:rPr lang="en-US" baseline="0" dirty="0" smtClean="0"/>
              <a:t> server has client and server components for translation between ODBC and Hadoop MR. It provides and interface definition language for RPC</a:t>
            </a:r>
            <a:endParaRPr lang="en-US" dirty="0" smtClean="0"/>
          </a:p>
          <a:p>
            <a:endParaRPr lang="en-US" dirty="0" smtClean="0"/>
          </a:p>
          <a:p>
            <a:r>
              <a:rPr lang="en-US" dirty="0" smtClean="0"/>
              <a:t>Hive/HiveQL is simple, easy for SQL pros to learn</a:t>
            </a:r>
          </a:p>
          <a:p>
            <a:endParaRPr lang="en-US" dirty="0" smtClean="0"/>
          </a:p>
          <a:p>
            <a:r>
              <a:rPr lang="en-US" dirty="0" smtClean="0"/>
              <a:t>Hive</a:t>
            </a:r>
            <a:r>
              <a:rPr lang="en-US" baseline="0" dirty="0" smtClean="0"/>
              <a:t> design principles</a:t>
            </a:r>
          </a:p>
          <a:p>
            <a:pPr marL="171450" indent="-171450">
              <a:buFont typeface="Arial" pitchFamily="34" charset="0"/>
              <a:buChar char="•"/>
            </a:pPr>
            <a:r>
              <a:rPr lang="en-US" baseline="0" dirty="0" smtClean="0"/>
              <a:t>Scalable, extensible (via UDF, UDAF), fault tolerant, and loose coupling with file formats.</a:t>
            </a:r>
          </a:p>
          <a:p>
            <a:pPr marL="0" indent="0">
              <a:buFont typeface="Arial" pitchFamily="34" charset="0"/>
              <a:buNone/>
            </a:pPr>
            <a:r>
              <a:rPr lang="en-US" baseline="0" dirty="0" smtClean="0"/>
              <a:t>What Hive is not</a:t>
            </a:r>
          </a:p>
          <a:p>
            <a:pPr marL="171450" indent="-171450">
              <a:buFont typeface="Arial" pitchFamily="34" charset="0"/>
              <a:buChar char="•"/>
            </a:pPr>
            <a:r>
              <a:rPr lang="en-US" baseline="0" dirty="0" smtClean="0"/>
              <a:t>Low latency response times on queries. </a:t>
            </a:r>
            <a:endParaRPr lang="en-US" dirty="0" smtClean="0"/>
          </a:p>
          <a:p>
            <a:endParaRPr lang="en-US" dirty="0" smtClean="0"/>
          </a:p>
          <a:p>
            <a:pPr marL="0" lvl="2" indent="0">
              <a:buClr>
                <a:schemeClr val="bg1">
                  <a:lumMod val="75000"/>
                </a:schemeClr>
              </a:buClr>
              <a:buNone/>
            </a:pPr>
            <a:r>
              <a:rPr lang="en-US" sz="2000" dirty="0" smtClean="0">
                <a:solidFill>
                  <a:srgbClr val="595959"/>
                </a:solidFill>
              </a:rPr>
              <a:t>Data warehousing framework on Hadoop</a:t>
            </a:r>
          </a:p>
          <a:p>
            <a:pPr marL="0" lvl="2" indent="0">
              <a:buClr>
                <a:schemeClr val="bg1">
                  <a:lumMod val="75000"/>
                </a:schemeClr>
              </a:buClr>
              <a:buNone/>
            </a:pPr>
            <a:r>
              <a:rPr lang="en-US" sz="2000" dirty="0" smtClean="0">
                <a:solidFill>
                  <a:srgbClr val="595959"/>
                </a:solidFill>
              </a:rPr>
              <a:t>Imposes metadata / familiar looking HiveQL</a:t>
            </a:r>
          </a:p>
          <a:p>
            <a:pPr marL="0" lvl="2" indent="0">
              <a:buClr>
                <a:schemeClr val="bg1">
                  <a:lumMod val="75000"/>
                </a:schemeClr>
              </a:buClr>
              <a:buNone/>
            </a:pPr>
            <a:r>
              <a:rPr lang="en-US" sz="2000" dirty="0" smtClean="0">
                <a:solidFill>
                  <a:srgbClr val="595959"/>
                </a:solidFill>
              </a:rPr>
              <a:t>Simple translation layer for MapReduce</a:t>
            </a:r>
          </a:p>
          <a:p>
            <a:pPr marL="0" lvl="2" indent="0">
              <a:buClr>
                <a:schemeClr val="bg1">
                  <a:lumMod val="75000"/>
                </a:schemeClr>
              </a:buClr>
              <a:buNone/>
            </a:pPr>
            <a:r>
              <a:rPr lang="en-US" sz="2000" dirty="0" smtClean="0">
                <a:solidFill>
                  <a:srgbClr val="595959"/>
                </a:solidFill>
              </a:rPr>
              <a:t>Extensible via custom mappers/reducers</a:t>
            </a:r>
          </a:p>
          <a:p>
            <a:pPr marL="0" lvl="2" indent="0">
              <a:buClr>
                <a:schemeClr val="bg1">
                  <a:lumMod val="75000"/>
                </a:schemeClr>
              </a:buClr>
              <a:buNone/>
            </a:pPr>
            <a:r>
              <a:rPr lang="en-US" sz="2000" dirty="0" smtClean="0">
                <a:solidFill>
                  <a:srgbClr val="595959"/>
                </a:solidFill>
              </a:rPr>
              <a:t>Loose coupling with input formats</a:t>
            </a:r>
          </a:p>
          <a:p>
            <a:pPr marL="0" lvl="2" indent="0">
              <a:buClr>
                <a:schemeClr val="bg1">
                  <a:lumMod val="75000"/>
                </a:schemeClr>
              </a:buClr>
              <a:buNone/>
            </a:pPr>
            <a:r>
              <a:rPr lang="en-US" sz="2000" dirty="0" smtClean="0">
                <a:solidFill>
                  <a:srgbClr val="595959"/>
                </a:solidFill>
              </a:rPr>
              <a:t>Enables analytics from high level BI tools via ODBC</a:t>
            </a:r>
          </a:p>
          <a:p>
            <a:endParaRPr lang="en-US" dirty="0" smtClean="0"/>
          </a:p>
        </p:txBody>
      </p:sp>
      <p:sp>
        <p:nvSpPr>
          <p:cNvPr id="4" name="Slide Number Placeholder 3"/>
          <p:cNvSpPr>
            <a:spLocks noGrp="1"/>
          </p:cNvSpPr>
          <p:nvPr>
            <p:ph type="sldNum" sz="quarter" idx="10"/>
          </p:nvPr>
        </p:nvSpPr>
        <p:spPr/>
        <p:txBody>
          <a:bodyPr/>
          <a:lstStyle/>
          <a:p>
            <a:fld id="{A1345542-8D04-4E37-8CC8-D0717F331057}"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323823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34</a:t>
            </a:fld>
            <a:endParaRPr lang="en-US"/>
          </a:p>
        </p:txBody>
      </p:sp>
    </p:spTree>
    <p:extLst>
      <p:ext uri="{BB962C8B-B14F-4D97-AF65-F5344CB8AC3E}">
        <p14:creationId xmlns:p14="http://schemas.microsoft.com/office/powerpoint/2010/main" val="3682623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Categorize and store data based on selected fields</a:t>
            </a:r>
          </a:p>
          <a:p>
            <a:r>
              <a:rPr lang="en-US" dirty="0" smtClean="0"/>
              <a:t>Selected partitions can be manipulated without affecting other partitions</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35</a:t>
            </a:fld>
            <a:endParaRPr lang="en-US"/>
          </a:p>
        </p:txBody>
      </p:sp>
    </p:spTree>
    <p:extLst>
      <p:ext uri="{BB962C8B-B14F-4D97-AF65-F5344CB8AC3E}">
        <p14:creationId xmlns:p14="http://schemas.microsoft.com/office/powerpoint/2010/main" val="2732330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36</a:t>
            </a:fld>
            <a:endParaRPr lang="en-US"/>
          </a:p>
        </p:txBody>
      </p:sp>
    </p:spTree>
    <p:extLst>
      <p:ext uri="{BB962C8B-B14F-4D97-AF65-F5344CB8AC3E}">
        <p14:creationId xmlns:p14="http://schemas.microsoft.com/office/powerpoint/2010/main" val="2155542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04" rtl="0" eaLnBrk="1" fontAlgn="auto" latinLnBrk="0" hangingPunct="1">
              <a:lnSpc>
                <a:spcPct val="90000"/>
              </a:lnSpc>
              <a:spcBef>
                <a:spcPts val="0"/>
              </a:spcBef>
              <a:spcAft>
                <a:spcPts val="340"/>
              </a:spcAft>
              <a:buClrTx/>
              <a:buSzTx/>
              <a:buFontTx/>
              <a:buNone/>
              <a:tabLst/>
              <a:defRPr/>
            </a:pPr>
            <a:r>
              <a:rPr lang="en-US" sz="1000" b="1" kern="1200" dirty="0" smtClean="0">
                <a:solidFill>
                  <a:schemeClr val="tx1"/>
                </a:solidFill>
                <a:effectLst/>
                <a:latin typeface="Segoe UI Light" pitchFamily="34" charset="0"/>
                <a:ea typeface="+mn-ea"/>
                <a:cs typeface="+mn-cs"/>
              </a:rPr>
              <a:t>Power View:</a:t>
            </a:r>
            <a:r>
              <a:rPr lang="en-US" sz="1000" kern="1200" dirty="0" smtClean="0">
                <a:solidFill>
                  <a:schemeClr val="tx1"/>
                </a:solidFill>
                <a:effectLst/>
                <a:latin typeface="Segoe UI Light" pitchFamily="34" charset="0"/>
                <a:ea typeface="+mn-ea"/>
                <a:cs typeface="+mn-cs"/>
              </a:rPr>
              <a:t> Discover and share</a:t>
            </a:r>
            <a:r>
              <a:rPr lang="en-US" sz="1000" b="1" kern="120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new insights through interactive data exploration and visualization experiences with Power View in Excel.  Power View lets you compile data, charts, and graphs into a single view to bring your data to life.</a:t>
            </a:r>
          </a:p>
          <a:p>
            <a:pPr marL="0" marR="0" lvl="0" indent="0" algn="l" defTabSz="932404" rtl="0" eaLnBrk="1" fontAlgn="auto" latinLnBrk="0" hangingPunct="1">
              <a:lnSpc>
                <a:spcPct val="90000"/>
              </a:lnSpc>
              <a:spcBef>
                <a:spcPts val="0"/>
              </a:spcBef>
              <a:spcAft>
                <a:spcPts val="340"/>
              </a:spcAft>
              <a:buClrTx/>
              <a:buSzTx/>
              <a:buFontTx/>
              <a:buNone/>
              <a:tabLst/>
              <a:defRPr/>
            </a:pPr>
            <a:endParaRPr lang="en-US" sz="8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0C0ADED-2B43-4BF5-9314-40E3B0D3C7DC}" type="datetime1">
              <a:rPr lang="en-US" smtClean="0">
                <a:solidFill>
                  <a:prstClr val="black"/>
                </a:solidFill>
              </a:rPr>
              <a:pPr/>
              <a:t>5/24/2015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321003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BED1AE-2E70-4DC7-902B-D48AB37E21EA}" type="slidenum">
              <a:rPr lang="en-US" smtClean="0"/>
              <a:t>40</a:t>
            </a:fld>
            <a:endParaRPr lang="en-US"/>
          </a:p>
        </p:txBody>
      </p:sp>
    </p:spTree>
    <p:extLst>
      <p:ext uri="{BB962C8B-B14F-4D97-AF65-F5344CB8AC3E}">
        <p14:creationId xmlns:p14="http://schemas.microsoft.com/office/powerpoint/2010/main" val="3360788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919703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3</a:t>
            </a:fld>
            <a:endParaRPr lang="en-US"/>
          </a:p>
        </p:txBody>
      </p:sp>
    </p:spTree>
    <p:extLst>
      <p:ext uri="{BB962C8B-B14F-4D97-AF65-F5344CB8AC3E}">
        <p14:creationId xmlns:p14="http://schemas.microsoft.com/office/powerpoint/2010/main" val="456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4</a:t>
            </a:fld>
            <a:endParaRPr lang="en-US"/>
          </a:p>
        </p:txBody>
      </p:sp>
    </p:spTree>
    <p:extLst>
      <p:ext uri="{BB962C8B-B14F-4D97-AF65-F5344CB8AC3E}">
        <p14:creationId xmlns:p14="http://schemas.microsoft.com/office/powerpoint/2010/main" val="578700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2664715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7738D-585F-44E8-BC09-82BBE838E7E1}"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96966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9</a:t>
            </a:fld>
            <a:endParaRPr lang="en-US" dirty="0"/>
          </a:p>
        </p:txBody>
      </p:sp>
    </p:spTree>
    <p:extLst>
      <p:ext uri="{BB962C8B-B14F-4D97-AF65-F5344CB8AC3E}">
        <p14:creationId xmlns:p14="http://schemas.microsoft.com/office/powerpoint/2010/main" val="3574616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99496-260D-4592-A01E-5EFCB1942BD7}" type="slidenum">
              <a:rPr lang="en-US" smtClean="0"/>
              <a:t>13</a:t>
            </a:fld>
            <a:endParaRPr lang="en-US"/>
          </a:p>
        </p:txBody>
      </p:sp>
    </p:spTree>
    <p:extLst>
      <p:ext uri="{BB962C8B-B14F-4D97-AF65-F5344CB8AC3E}">
        <p14:creationId xmlns:p14="http://schemas.microsoft.com/office/powerpoint/2010/main" val="3001624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Talk Track: </a:t>
            </a:r>
            <a:r>
              <a:rPr lang="en-US" sz="1000" kern="1200" dirty="0" smtClean="0">
                <a:solidFill>
                  <a:schemeClr val="tx1"/>
                </a:solidFill>
                <a:effectLst/>
                <a:latin typeface="Segoe UI Light" pitchFamily="34" charset="0"/>
                <a:ea typeface="+mn-ea"/>
                <a:cs typeface="+mn-cs"/>
              </a:rPr>
              <a:t>Let’s go over the main concepts for MapReduce.</a:t>
            </a:r>
            <a:r>
              <a:rPr lang="en-US" sz="1000" kern="1200" baseline="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Hadoop MapReduce is a programming and runtime framework for analyzing datasets stored in HDFS. It’s designed to let you write applications that rapidly process vast amounts of data in parallel on a large cluster of compute nodes. </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MapReduce jobs are composed of user-supplied Map and Reduce functions. Map functions take a divide and conquer approach to processing data as fast as possible. Reduce functions combine and reduce cardinality. The MapReduce framework provides all the “glue” and coordinates the execution of the Map and Reduce jobs on the cluster.</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Map functions take a large problem and divide it into sub-problems and perform the same function on all sub-problems.</a:t>
            </a:r>
            <a:r>
              <a:rPr lang="en-US" sz="1000" kern="1200" baseline="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Reduce functions perform the Combine process, which takes the output from all sub-problems and creates a result set out of it. Often this output is in the form of a delimited text file that can be easily consumed by the speed and serving layers.</a:t>
            </a:r>
          </a:p>
          <a:p>
            <a:pPr marL="0" lvl="0" indent="0">
              <a:buFont typeface="Arial" panose="020B0604020202020204" pitchFamily="34" charset="0"/>
              <a:buNone/>
            </a:pPr>
            <a:endParaRPr lang="en-US" sz="1000" b="0" kern="1200" baseline="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b="1" dirty="0" smtClean="0"/>
              <a:t>Key Points:</a:t>
            </a:r>
            <a:r>
              <a:rPr lang="en-US" b="1" baseline="0" dirty="0" smtClean="0"/>
              <a:t> </a:t>
            </a:r>
            <a:endParaRPr lang="en-US" sz="1000" b="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000" b="0" kern="1200" baseline="0" dirty="0" smtClean="0">
                <a:solidFill>
                  <a:schemeClr val="tx1"/>
                </a:solidFill>
                <a:effectLst/>
                <a:latin typeface="Segoe UI Light" pitchFamily="34" charset="0"/>
                <a:ea typeface="+mn-ea"/>
                <a:cs typeface="+mn-cs"/>
              </a:rPr>
              <a:t>Map: Subdivide tasks into smaller sub-tasks, and sends across various reducers</a:t>
            </a:r>
          </a:p>
          <a:p>
            <a:pPr marL="171450" indent="-171450">
              <a:buFont typeface="Arial" panose="020B0604020202020204" pitchFamily="34" charset="0"/>
              <a:buChar char="•"/>
            </a:pPr>
            <a:r>
              <a:rPr lang="en-US" sz="1000" b="0" kern="1200" baseline="0" dirty="0" smtClean="0">
                <a:solidFill>
                  <a:schemeClr val="tx1"/>
                </a:solidFill>
                <a:effectLst/>
                <a:latin typeface="Segoe UI Light" pitchFamily="34" charset="0"/>
                <a:ea typeface="+mn-ea"/>
                <a:cs typeface="+mn-cs"/>
              </a:rPr>
              <a:t>Reduce: Combine the sub-tasks and reduce cardinality</a:t>
            </a:r>
          </a:p>
          <a:p>
            <a:pPr marL="171450" indent="-171450">
              <a:buFont typeface="Arial" panose="020B0604020202020204" pitchFamily="34" charset="0"/>
              <a:buChar char="•"/>
            </a:pPr>
            <a:endParaRPr lang="en-US" sz="1000" b="0" kern="1200" baseline="0" dirty="0" smtClean="0">
              <a:solidFill>
                <a:schemeClr val="tx1"/>
              </a:solidFill>
              <a:effectLst/>
              <a:latin typeface="Segoe UI Light" pitchFamily="34" charset="0"/>
              <a:ea typeface="+mn-ea"/>
              <a:cs typeface="+mn-cs"/>
            </a:endParaRPr>
          </a:p>
          <a:p>
            <a:r>
              <a:rPr lang="en-US" sz="1000" b="1" kern="1200" dirty="0" smtClean="0">
                <a:solidFill>
                  <a:schemeClr val="tx1"/>
                </a:solidFill>
                <a:effectLst/>
                <a:latin typeface="Segoe UI Light" pitchFamily="34" charset="0"/>
                <a:ea typeface="+mn-ea"/>
                <a:cs typeface="+mn-cs"/>
              </a:rPr>
              <a:t>References:</a:t>
            </a:r>
          </a:p>
          <a:p>
            <a:pPr marL="0" marR="0" indent="0" algn="l" defTabSz="932404" rtl="0" eaLnBrk="1" fontAlgn="auto" latinLnBrk="0" hangingPunct="1">
              <a:lnSpc>
                <a:spcPct val="90000"/>
              </a:lnSpc>
              <a:spcBef>
                <a:spcPts val="0"/>
              </a:spcBef>
              <a:spcAft>
                <a:spcPts val="340"/>
              </a:spcAft>
              <a:buClrTx/>
              <a:buSzTx/>
              <a:buFontTx/>
              <a:buNone/>
              <a:tabLst/>
              <a:defRPr/>
            </a:pPr>
            <a:r>
              <a:rPr lang="en-US" sz="1000" b="0" i="0" kern="1200" dirty="0" smtClean="0">
                <a:solidFill>
                  <a:schemeClr val="tx1"/>
                </a:solidFill>
                <a:effectLst/>
                <a:latin typeface="Segoe UI Light" pitchFamily="34" charset="0"/>
                <a:ea typeface="+mn-ea"/>
                <a:cs typeface="+mn-cs"/>
              </a:rPr>
              <a:t>Using MapReduce with HDInsight</a:t>
            </a:r>
            <a:r>
              <a:rPr lang="en-US" sz="1000" b="1" i="0" kern="1200" dirty="0" smtClean="0">
                <a:solidFill>
                  <a:schemeClr val="tx1"/>
                </a:solidFill>
                <a:effectLst/>
                <a:latin typeface="Segoe UI Light" pitchFamily="34" charset="0"/>
                <a:ea typeface="+mn-ea"/>
                <a:cs typeface="+mn-cs"/>
              </a:rPr>
              <a:t>:</a:t>
            </a:r>
            <a:r>
              <a:rPr lang="en-US" sz="1000" b="1" i="0" kern="1200" baseline="0" dirty="0" smtClean="0">
                <a:solidFill>
                  <a:schemeClr val="tx1"/>
                </a:solidFill>
                <a:effectLst/>
                <a:latin typeface="Segoe UI Light" pitchFamily="34" charset="0"/>
                <a:ea typeface="+mn-ea"/>
                <a:cs typeface="+mn-cs"/>
              </a:rPr>
              <a:t> </a:t>
            </a:r>
            <a:r>
              <a:rPr lang="en-US" dirty="0" smtClean="0">
                <a:hlinkClick r:id="rId3"/>
              </a:rPr>
              <a:t>http://www.windowsazure.com/en-us/manage/services/hdinsight/using-mapreduce-with-hdinsight/</a:t>
            </a:r>
            <a:endParaRPr lang="en-US" sz="1000" b="0" i="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2EBEFCF-2A83-444E-8EE8-7216ACE8FDA1}" type="datetime1">
              <a:rPr lang="en-US" smtClean="0"/>
              <a:t>5/24/2015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2876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360046" y="6149922"/>
            <a:ext cx="1383368" cy="296380"/>
          </a:xfrm>
          <a:prstGeom prst="rect">
            <a:avLst/>
          </a:prstGeom>
        </p:spPr>
      </p:pic>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355949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2" y="2082443"/>
            <a:ext cx="7171399" cy="1794808"/>
          </a:xfrm>
          <a:noFill/>
        </p:spPr>
        <p:txBody>
          <a:bodyPr lIns="146252" tIns="91409" rIns="146252" bIns="91409" anchor="t" anchorCtr="0"/>
          <a:lstStyle>
            <a:lvl1pPr>
              <a:defRPr sz="5196" spc="-99"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2" y="3877259"/>
            <a:ext cx="7171399" cy="1789991"/>
          </a:xfrm>
        </p:spPr>
        <p:txBody>
          <a:bodyPr tIns="109688" bIns="109688">
            <a:noAutofit/>
          </a:bodyPr>
          <a:lstStyle>
            <a:lvl1pPr marL="0" indent="0">
              <a:spcBef>
                <a:spcPts val="0"/>
              </a:spcBef>
              <a:buNone/>
              <a:defRPr sz="3235">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3906512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2" y="1187620"/>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5"/>
            <a:ext cx="7171399" cy="1794661"/>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923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0"/>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39" y="1187620"/>
            <a:ext cx="7171399" cy="1793108"/>
          </a:xfrm>
          <a:noFill/>
        </p:spPr>
        <p:txBody>
          <a:bodyPr lIns="146252" tIns="91409" rIns="146252" bIns="91409" anchor="t" anchorCtr="0"/>
          <a:lstStyle>
            <a:lvl1pPr>
              <a:defRPr sz="5784" spc="-99"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2" y="2971385"/>
            <a:ext cx="7171399" cy="1794661"/>
          </a:xfrm>
          <a:noFill/>
        </p:spPr>
        <p:txBody>
          <a:bodyPr lIns="146252" tIns="109688" rIns="146252" bIns="109688">
            <a:noAutofit/>
          </a:bodyPr>
          <a:lstStyle>
            <a:lvl1pPr marL="0" indent="0">
              <a:spcBef>
                <a:spcPts val="0"/>
              </a:spcBef>
              <a:buNone/>
              <a:defRPr sz="3235"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791848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52799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chemeClr val="bg1">
                      <a:lumMod val="50000"/>
                    </a:schemeClr>
                  </a:gs>
                  <a:gs pos="100000">
                    <a:schemeClr val="bg1">
                      <a:lumMod val="50000"/>
                    </a:scheme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47799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88072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27191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20892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24419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84479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607605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41993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7026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77924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73812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31744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72478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59399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890568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21791"/>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247763461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244"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43616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526672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244"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44142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a:p>
        </p:txBody>
      </p:sp>
    </p:spTree>
    <p:extLst>
      <p:ext uri="{BB962C8B-B14F-4D97-AF65-F5344CB8AC3E}">
        <p14:creationId xmlns:p14="http://schemas.microsoft.com/office/powerpoint/2010/main" val="214086924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6552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5454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590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7213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0331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0"/>
            <a:ext cx="11653523" cy="2399003"/>
          </a:xfrm>
          <a:prstGeom prst="rect">
            <a:avLst/>
          </a:prstGeom>
        </p:spPr>
        <p:txBody>
          <a:bodyPr/>
          <a:lstStyle>
            <a:lvl1pPr marL="284688" indent="-284688">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9" indent="-275353">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26" indent="-284688">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41" indent="-22401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56" indent="-224015">
              <a:buClr>
                <a:schemeClr val="tx1"/>
              </a:buClr>
              <a:buSzPct val="90000"/>
              <a:buFont typeface="Arial" pitchFamily="34" charset="0"/>
              <a:buChar char="•"/>
              <a:defRPr sz="186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6"/>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2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47663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90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WinAzure_rgb_Wht_S.png"/>
          <p:cNvPicPr>
            <a:picLocks noChangeAspect="1"/>
          </p:cNvPicPr>
          <p:nvPr userDrawn="1"/>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58902" y="6297934"/>
            <a:ext cx="1703189" cy="408657"/>
          </a:xfrm>
          <a:prstGeom prst="rect">
            <a:avLst/>
          </a:prstGeom>
        </p:spPr>
      </p:pic>
      <p:sp>
        <p:nvSpPr>
          <p:cNvPr id="7" name="Slide Number Placeholder 6"/>
          <p:cNvSpPr>
            <a:spLocks noGrp="1"/>
          </p:cNvSpPr>
          <p:nvPr>
            <p:ph type="sldNum" sz="quarter" idx="4"/>
          </p:nvPr>
        </p:nvSpPr>
        <p:spPr>
          <a:xfrm>
            <a:off x="8737029" y="6356803"/>
            <a:ext cx="2844904" cy="364224"/>
          </a:xfrm>
          <a:prstGeom prst="rect">
            <a:avLst/>
          </a:prstGeom>
        </p:spPr>
        <p:txBody>
          <a:bodyPr vert="horz" lIns="91432" tIns="45715" rIns="91432" bIns="45715" rtlCol="0" anchor="ctr"/>
          <a:lstStyle>
            <a:lvl1pPr algn="r">
              <a:defRPr sz="980">
                <a:solidFill>
                  <a:schemeClr val="tx1">
                    <a:tint val="75000"/>
                  </a:schemeClr>
                </a:solidFill>
              </a:defRPr>
            </a:lvl1pPr>
          </a:lstStyle>
          <a:p>
            <a:fld id="{FFB82908-4842-4340-9D73-01C813DDC308}" type="slidenum">
              <a:rPr lang="en-US" smtClean="0"/>
              <a:pPr/>
              <a:t>‹#›</a:t>
            </a:fld>
            <a:endParaRPr lang="en-US" dirty="0"/>
          </a:p>
        </p:txBody>
      </p:sp>
    </p:spTree>
    <p:extLst>
      <p:ext uri="{BB962C8B-B14F-4D97-AF65-F5344CB8AC3E}">
        <p14:creationId xmlns:p14="http://schemas.microsoft.com/office/powerpoint/2010/main" val="384372909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defTabSz="914332">
              <a:lnSpc>
                <a:spcPts val="1413"/>
              </a:lnSpc>
            </a:pPr>
            <a:r>
              <a:rPr lang="en-US" sz="1067" dirty="0" smtClean="0">
                <a:solidFill>
                  <a:srgbClr val="000000">
                    <a:lumMod val="50000"/>
                    <a:lumOff val="50000"/>
                  </a:srgbClr>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dirty="0">
              <a:solidFill>
                <a:srgbClr val="000000">
                  <a:lumMod val="50000"/>
                  <a:lumOff val="50000"/>
                </a:srgbClr>
              </a:solidFill>
            </a:endParaRPr>
          </a:p>
        </p:txBody>
      </p:sp>
    </p:spTree>
    <p:extLst>
      <p:ext uri="{BB962C8B-B14F-4D97-AF65-F5344CB8AC3E}">
        <p14:creationId xmlns:p14="http://schemas.microsoft.com/office/powerpoint/2010/main" val="544780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7843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4AAD347D-5ACD-4C99-B74B-A9C85AD731AF}" type="datetimeFigureOut">
              <a:rPr lang="en-US" dirty="0"/>
              <a:t>5/24/2015</a:t>
            </a:fld>
            <a:endParaRPr lang="en-US" dirty="0"/>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2424265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09600" y="274638"/>
            <a:ext cx="10972801" cy="914544"/>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0535043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fld id="{9796027F-7875-4030-9381-8BD8C4F21935}" type="datetimeFigureOut">
              <a:rPr lang="en-US" dirty="0"/>
              <a:t>5/24/2015</a:t>
            </a:fld>
            <a:endParaRPr lang="en-US" dirty="0"/>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252926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21114"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96087"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9308623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3"/>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71128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80914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387703764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3422661676"/>
      </p:ext>
    </p:extLst>
  </p:cSld>
  <p:clrMapOvr>
    <a:masterClrMapping/>
  </p:clrMapOvr>
  <p:transition spd="med">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a:t>Microsoft Confidential</a:t>
            </a: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418652514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456116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92960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96853169"/>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132"/>
      </p:ext>
    </p:extLst>
  </p:cSld>
  <p:clrMapOvr>
    <a:masterClrMapping/>
  </p:clrMapOvr>
  <p:transition spd="med">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4496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0362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8037395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23787"/>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799110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744565920"/>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4259359782"/>
      </p:ext>
    </p:extLst>
  </p:cSld>
  <p:clrMapOvr>
    <a:masterClrMapping/>
  </p:clrMapOvr>
  <p:transition spd="med">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a:t>Microsoft Confidential</a:t>
            </a: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20764597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40467691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2695"/>
          <a:stretch/>
        </p:blipFill>
        <p:spPr>
          <a:xfrm>
            <a:off x="1" y="358"/>
            <a:ext cx="12191999" cy="6840232"/>
          </a:xfrm>
          <a:prstGeom prst="rect">
            <a:avLst/>
          </a:prstGeom>
        </p:spPr>
      </p:pic>
      <p:sp>
        <p:nvSpPr>
          <p:cNvPr id="8" name="Rectangle 7"/>
          <p:cNvSpPr/>
          <p:nvPr userDrawn="1"/>
        </p:nvSpPr>
        <p:spPr bwMode="gray">
          <a:xfrm>
            <a:off x="269239"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9" y="1187620"/>
            <a:ext cx="7171399" cy="2242047"/>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3429667"/>
            <a:ext cx="7171399" cy="2240713"/>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704530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02188256"/>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195116"/>
      </p:ext>
    </p:extLst>
  </p:cSld>
  <p:clrMapOvr>
    <a:masterClrMapping/>
  </p:clrMapOvr>
  <p:transition spd="med">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51061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0596115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2047862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23787"/>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407476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
        <p:nvSpPr>
          <p:cNvPr id="12" name="Rectangle 11"/>
          <p:cNvSpPr/>
          <p:nvPr userDrawn="1"/>
        </p:nvSpPr>
        <p:spPr bwMode="gray">
          <a:xfrm>
            <a:off x="269239"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2242047"/>
          </a:xfrm>
          <a:noFill/>
        </p:spPr>
        <p:txBody>
          <a:bodyPr lIns="146252" tIns="91409" rIns="146252" bIns="91409" anchor="t" anchorCtr="0"/>
          <a:lstStyle>
            <a:lvl1pPr>
              <a:defRPr sz="5784"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3429667"/>
            <a:ext cx="7171399" cy="2240713"/>
          </a:xfrm>
          <a:noFill/>
        </p:spPr>
        <p:txBody>
          <a:bodyPr lIns="146252" tIns="109688" rIns="146252" bIns="109688">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54383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39" y="1187625"/>
            <a:ext cx="7171399" cy="2205807"/>
          </a:xfrm>
          <a:noFill/>
        </p:spPr>
        <p:txBody>
          <a:bodyPr lIns="146252" tIns="91409" rIns="146252" bIns="91409" anchor="t" anchorCtr="0"/>
          <a:lstStyle>
            <a:lvl1pPr>
              <a:defRPr sz="5784" spc="-99"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2" y="3415441"/>
            <a:ext cx="7171399" cy="2232935"/>
          </a:xfrm>
          <a:noFill/>
        </p:spPr>
        <p:txBody>
          <a:bodyPr lIns="146252" tIns="109688" rIns="146252" bIns="109688">
            <a:noAutofit/>
          </a:bodyPr>
          <a:lstStyle>
            <a:lvl1pPr marL="0" indent="0">
              <a:spcBef>
                <a:spcPts val="0"/>
              </a:spcBef>
              <a:buNone/>
              <a:defRPr sz="3235"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2204078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algn="ctr" defTabSz="91377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52" tIns="91409" rIns="146252" bIns="91409" anchor="t" anchorCtr="0"/>
          <a:lstStyle>
            <a:lvl1pPr>
              <a:defRPr sz="5196" spc="-99"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9"/>
            <a:ext cx="7171399" cy="1789991"/>
          </a:xfrm>
        </p:spPr>
        <p:txBody>
          <a:bodyPr tIns="109688" bIns="109688">
            <a:noAutofit/>
          </a:bodyPr>
          <a:lstStyle>
            <a:lvl1pPr marL="0" indent="0">
              <a:spcBef>
                <a:spcPts val="0"/>
              </a:spcBef>
              <a:buNone/>
              <a:defRPr sz="3235">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2982267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theme" Target="../theme/theme2.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3.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252" tIns="91409" rIns="146252" bIns="9140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0"/>
            <a:ext cx="11653520" cy="2021791"/>
          </a:xfrm>
          <a:prstGeom prst="rect">
            <a:avLst/>
          </a:prstGeom>
        </p:spPr>
        <p:txBody>
          <a:bodyPr vert="horz" wrap="square" lIns="146252" tIns="91409" rIns="146252" bIns="91409"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07162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5" r:id="rId41"/>
    <p:sldLayoutId id="2147483736" r:id="rId42"/>
    <p:sldLayoutId id="2147483737" r:id="rId43"/>
    <p:sldLayoutId id="2147483738" r:id="rId44"/>
    <p:sldLayoutId id="2147483739" r:id="rId45"/>
  </p:sldLayoutIdLst>
  <p:transition>
    <p:fade/>
  </p:transition>
  <p:timing>
    <p:tnLst>
      <p:par>
        <p:cTn id="1" dur="indefinite" restart="never" nodeType="tmRoot"/>
      </p:par>
    </p:tnLst>
  </p:timing>
  <p:hf hdr="0" ftr="0" dt="0"/>
  <p:txStyles>
    <p:titleStyle>
      <a:lvl1pPr algn="l" defTabSz="914036"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23" marR="0" indent="-336023" algn="l" defTabSz="914036"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484" marR="0" indent="-236460" algn="l" defTabSz="91403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5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8069"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8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9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61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635"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654"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036" rtl="0" eaLnBrk="1" latinLnBrk="0" hangingPunct="1">
        <a:defRPr sz="1765" kern="1200">
          <a:solidFill>
            <a:schemeClr val="tx1"/>
          </a:solidFill>
          <a:latin typeface="+mn-lt"/>
          <a:ea typeface="+mn-ea"/>
          <a:cs typeface="+mn-cs"/>
        </a:defRPr>
      </a:lvl1pPr>
      <a:lvl2pPr marL="457019" algn="l" defTabSz="914036" rtl="0" eaLnBrk="1" latinLnBrk="0" hangingPunct="1">
        <a:defRPr sz="1765" kern="1200">
          <a:solidFill>
            <a:schemeClr val="tx1"/>
          </a:solidFill>
          <a:latin typeface="+mn-lt"/>
          <a:ea typeface="+mn-ea"/>
          <a:cs typeface="+mn-cs"/>
        </a:defRPr>
      </a:lvl2pPr>
      <a:lvl3pPr marL="914036" algn="l" defTabSz="914036" rtl="0" eaLnBrk="1" latinLnBrk="0" hangingPunct="1">
        <a:defRPr sz="1765" kern="1200">
          <a:solidFill>
            <a:schemeClr val="tx1"/>
          </a:solidFill>
          <a:latin typeface="+mn-lt"/>
          <a:ea typeface="+mn-ea"/>
          <a:cs typeface="+mn-cs"/>
        </a:defRPr>
      </a:lvl3pPr>
      <a:lvl4pPr marL="1371054" algn="l" defTabSz="914036" rtl="0" eaLnBrk="1" latinLnBrk="0" hangingPunct="1">
        <a:defRPr sz="1765" kern="1200">
          <a:solidFill>
            <a:schemeClr val="tx1"/>
          </a:solidFill>
          <a:latin typeface="+mn-lt"/>
          <a:ea typeface="+mn-ea"/>
          <a:cs typeface="+mn-cs"/>
        </a:defRPr>
      </a:lvl4pPr>
      <a:lvl5pPr marL="1828070" algn="l" defTabSz="914036" rtl="0" eaLnBrk="1" latinLnBrk="0" hangingPunct="1">
        <a:defRPr sz="1765" kern="1200">
          <a:solidFill>
            <a:schemeClr val="tx1"/>
          </a:solidFill>
          <a:latin typeface="+mn-lt"/>
          <a:ea typeface="+mn-ea"/>
          <a:cs typeface="+mn-cs"/>
        </a:defRPr>
      </a:lvl5pPr>
      <a:lvl6pPr marL="2285090" algn="l" defTabSz="914036" rtl="0" eaLnBrk="1" latinLnBrk="0" hangingPunct="1">
        <a:defRPr sz="1765" kern="1200">
          <a:solidFill>
            <a:schemeClr val="tx1"/>
          </a:solidFill>
          <a:latin typeface="+mn-lt"/>
          <a:ea typeface="+mn-ea"/>
          <a:cs typeface="+mn-cs"/>
        </a:defRPr>
      </a:lvl6pPr>
      <a:lvl7pPr marL="2742107" algn="l" defTabSz="914036" rtl="0" eaLnBrk="1" latinLnBrk="0" hangingPunct="1">
        <a:defRPr sz="1765" kern="1200">
          <a:solidFill>
            <a:schemeClr val="tx1"/>
          </a:solidFill>
          <a:latin typeface="+mn-lt"/>
          <a:ea typeface="+mn-ea"/>
          <a:cs typeface="+mn-cs"/>
        </a:defRPr>
      </a:lvl7pPr>
      <a:lvl8pPr marL="3199126" algn="l" defTabSz="914036" rtl="0" eaLnBrk="1" latinLnBrk="0" hangingPunct="1">
        <a:defRPr sz="1765" kern="1200">
          <a:solidFill>
            <a:schemeClr val="tx1"/>
          </a:solidFill>
          <a:latin typeface="+mn-lt"/>
          <a:ea typeface="+mn-ea"/>
          <a:cs typeface="+mn-cs"/>
        </a:defRPr>
      </a:lvl8pPr>
      <a:lvl9pPr marL="3656145" algn="l" defTabSz="914036"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rPr/>
              <a:t>Microsoft Confidential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298199032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Lst>
  <p:transition>
    <p:fade/>
  </p:transition>
  <p:timing>
    <p:tnLst>
      <p:par>
        <p:cTn id="1" dur="indefinite" restart="never" nodeType="tmRoot"/>
      </p:par>
    </p:tnLst>
  </p:timing>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rPr/>
              <a:t>Microsoft Confidential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07181152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Lst>
  <p:transition>
    <p:fade/>
  </p:transition>
  <p:timing>
    <p:tnLst>
      <p:par>
        <p:cTn id="1" dur="indefinite" restart="never" nodeType="tmRoot"/>
      </p:par>
    </p:tnLst>
  </p:timing>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hortonworks.com/blog/introducing-apache-hadoop-yarn/" TargetMode="Externa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0.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0.xml"/><Relationship Id="rId6" Type="http://schemas.openxmlformats.org/officeDocument/2006/relationships/image" Target="../media/image20.png"/><Relationship Id="rId5" Type="http://schemas.openxmlformats.org/officeDocument/2006/relationships/image" Target="../media/image37.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8.jpeg"/><Relationship Id="rId7" Type="http://schemas.openxmlformats.org/officeDocument/2006/relationships/hyperlink" Target="http://azure.microsoft.com/en-us/services/hdinsight/" TargetMode="External"/><Relationship Id="rId2" Type="http://schemas.openxmlformats.org/officeDocument/2006/relationships/notesSlide" Target="../notesSlides/notesSlide14.xml"/><Relationship Id="rId1" Type="http://schemas.openxmlformats.org/officeDocument/2006/relationships/slideLayout" Target="../slideLayouts/slideLayout50.xml"/><Relationship Id="rId6" Type="http://schemas.openxmlformats.org/officeDocument/2006/relationships/hyperlink" Target="http://hortonworks.com/press-releases/hortonworks-announces-hortonworks-data-platform-now-microsoft-azure-certified/" TargetMode="External"/><Relationship Id="rId5" Type="http://schemas.openxmlformats.org/officeDocument/2006/relationships/image" Target="../media/image39.jpeg"/><Relationship Id="rId10" Type="http://schemas.openxmlformats.org/officeDocument/2006/relationships/hyperlink" Target="http://www.qubole.com/blog/qubole-partner-azure/" TargetMode="External"/><Relationship Id="rId4" Type="http://schemas.openxmlformats.org/officeDocument/2006/relationships/hyperlink" Target="http://www.cloudera.com/content/cloudera/en/about/press-center/press-releases/2014/10/20/cloudera-selects-microsoft-azure-as-a-preferred-cloud-platform.html" TargetMode="External"/><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hyperlink" Target="http://azure.microsoft.com/en-gb/documentation/articles/hdinsight-hadoop-customize-cluster/" TargetMode="Externa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42.png"/><Relationship Id="rId4" Type="http://schemas.openxmlformats.org/officeDocument/2006/relationships/hyperlink" Target="http://dennyglee.com/2013/03/18/why-use-blob-storage-with-hdinsight-on-azur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hyperlink" Target="http://dennyglee.com/2013/03/18/why-use-blob-storage-with-hdinsight-on-azur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43.xml"/><Relationship Id="rId4" Type="http://schemas.openxmlformats.org/officeDocument/2006/relationships/image" Target="../media/image45.jpg"/></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1.xml"/><Relationship Id="rId5" Type="http://schemas.openxmlformats.org/officeDocument/2006/relationships/image" Target="../media/image47.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wmf"/><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pig.apache.org/philosophy.html" TargetMode="Externa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1.xml"/><Relationship Id="rId1" Type="http://schemas.openxmlformats.org/officeDocument/2006/relationships/tags" Target="../tags/tag4.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3.xml"/><Relationship Id="rId1" Type="http://schemas.openxmlformats.org/officeDocument/2006/relationships/tags" Target="../tags/tag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8" name="Title 3"/>
          <p:cNvSpPr>
            <a:spLocks noGrp="1"/>
          </p:cNvSpPr>
          <p:nvPr>
            <p:ph type="title"/>
          </p:nvPr>
        </p:nvSpPr>
        <p:spPr>
          <a:xfrm>
            <a:off x="269303" y="2084379"/>
            <a:ext cx="6959160" cy="2796643"/>
          </a:xfrm>
        </p:spPr>
        <p:txBody>
          <a:bodyPr/>
          <a:lstStyle/>
          <a:p>
            <a:r>
              <a:rPr lang="en-US" sz="4800" dirty="0" smtClean="0"/>
              <a:t>Azure </a:t>
            </a:r>
            <a:r>
              <a:rPr lang="en-US" sz="4800" dirty="0" err="1" smtClean="0"/>
              <a:t>HDInsight</a:t>
            </a:r>
            <a:r>
              <a:rPr lang="en-US" sz="4800" dirty="0" smtClean="0"/>
              <a:t/>
            </a:r>
            <a:br>
              <a:rPr lang="en-US" sz="4800" dirty="0" smtClean="0"/>
            </a:br>
            <a:r>
              <a:rPr lang="en-US" sz="4800" dirty="0" smtClean="0"/>
              <a:t>(Apache Hadoop in Azure)</a:t>
            </a:r>
            <a:endParaRPr lang="en-US" sz="48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314" y="2084379"/>
            <a:ext cx="3435531" cy="3435531"/>
          </a:xfrm>
          <a:prstGeom prst="rect">
            <a:avLst/>
          </a:prstGeom>
        </p:spPr>
      </p:pic>
    </p:spTree>
    <p:extLst>
      <p:ext uri="{BB962C8B-B14F-4D97-AF65-F5344CB8AC3E}">
        <p14:creationId xmlns:p14="http://schemas.microsoft.com/office/powerpoint/2010/main" val="1175440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a:t>
            </a:r>
            <a:r>
              <a:rPr lang="zh-TW" altLang="en-US" dirty="0" smtClean="0"/>
              <a:t> 新世代的</a:t>
            </a:r>
            <a:r>
              <a:rPr lang="en-US" dirty="0" smtClean="0"/>
              <a:t> Hadoop</a:t>
            </a:r>
            <a:endParaRPr lang="en-US" dirty="0"/>
          </a:p>
        </p:txBody>
      </p:sp>
      <p:grpSp>
        <p:nvGrpSpPr>
          <p:cNvPr id="138" name="Group 137"/>
          <p:cNvGrpSpPr/>
          <p:nvPr/>
        </p:nvGrpSpPr>
        <p:grpSpPr>
          <a:xfrm>
            <a:off x="2010159" y="1636170"/>
            <a:ext cx="8171684" cy="4480188"/>
            <a:chOff x="457201" y="1668482"/>
            <a:chExt cx="8335543" cy="4570025"/>
          </a:xfrm>
        </p:grpSpPr>
        <p:sp>
          <p:nvSpPr>
            <p:cNvPr id="45" name="TextBox 44"/>
            <p:cNvSpPr txBox="1"/>
            <p:nvPr/>
          </p:nvSpPr>
          <p:spPr>
            <a:xfrm>
              <a:off x="617868" y="1668482"/>
              <a:ext cx="2814863" cy="858762"/>
            </a:xfrm>
            <a:prstGeom prst="rect">
              <a:avLst/>
            </a:prstGeom>
          </p:spPr>
          <p:txBody>
            <a:bodyPr vert="horz" wrap="square" lIns="89642" tIns="44821" rIns="89642" bIns="44821" rtlCol="0">
              <a:normAutofit/>
            </a:bodyPr>
            <a:lstStyle/>
            <a:p>
              <a:pPr algn="ctr" defTabSz="448193">
                <a:spcBef>
                  <a:spcPct val="20000"/>
                </a:spcBef>
              </a:pPr>
              <a:r>
                <a:rPr lang="en-US" sz="1961" b="1" i="1" dirty="0">
                  <a:solidFill>
                    <a:srgbClr val="FFFFFF"/>
                  </a:solidFill>
                </a:rPr>
                <a:t>Single Use System</a:t>
              </a:r>
            </a:p>
            <a:p>
              <a:pPr algn="ctr" defTabSz="448193">
                <a:spcBef>
                  <a:spcPct val="20000"/>
                </a:spcBef>
              </a:pPr>
              <a:r>
                <a:rPr lang="en-US" sz="1765" i="1" dirty="0">
                  <a:solidFill>
                    <a:srgbClr val="FFFFFF"/>
                  </a:solidFill>
                </a:rPr>
                <a:t>Batch Apps</a:t>
              </a:r>
            </a:p>
          </p:txBody>
        </p:sp>
        <p:sp>
          <p:nvSpPr>
            <p:cNvPr id="46" name="TextBox 45"/>
            <p:cNvSpPr txBox="1"/>
            <p:nvPr/>
          </p:nvSpPr>
          <p:spPr>
            <a:xfrm>
              <a:off x="4037787" y="1668482"/>
              <a:ext cx="4588844" cy="858762"/>
            </a:xfrm>
            <a:prstGeom prst="rect">
              <a:avLst/>
            </a:prstGeom>
          </p:spPr>
          <p:txBody>
            <a:bodyPr vert="horz" wrap="square" lIns="89642" tIns="44821" rIns="89642" bIns="44821" rtlCol="0">
              <a:normAutofit/>
            </a:bodyPr>
            <a:lstStyle/>
            <a:p>
              <a:pPr algn="ctr" defTabSz="448193">
                <a:spcBef>
                  <a:spcPct val="20000"/>
                </a:spcBef>
              </a:pPr>
              <a:r>
                <a:rPr lang="en-US" sz="1961" b="1" i="1" dirty="0">
                  <a:solidFill>
                    <a:srgbClr val="FFFFFF"/>
                  </a:solidFill>
                </a:rPr>
                <a:t>Multi Use Data Platform</a:t>
              </a:r>
            </a:p>
            <a:p>
              <a:pPr algn="ctr" defTabSz="448193">
                <a:spcBef>
                  <a:spcPct val="20000"/>
                </a:spcBef>
              </a:pPr>
              <a:r>
                <a:rPr lang="en-US" sz="1765" i="1" dirty="0">
                  <a:solidFill>
                    <a:srgbClr val="FFFFFF"/>
                  </a:solidFill>
                </a:rPr>
                <a:t>Batch, Interactive, Online, Streaming, …</a:t>
              </a:r>
            </a:p>
          </p:txBody>
        </p:sp>
        <p:sp>
          <p:nvSpPr>
            <p:cNvPr id="106" name="Rounded Rectangle 105"/>
            <p:cNvSpPr/>
            <p:nvPr/>
          </p:nvSpPr>
          <p:spPr>
            <a:xfrm>
              <a:off x="522383" y="2729263"/>
              <a:ext cx="2740334" cy="3509244"/>
            </a:xfrm>
            <a:prstGeom prst="roundRect">
              <a:avLst>
                <a:gd name="adj" fmla="val 2942"/>
              </a:avLst>
            </a:prstGeom>
            <a:solidFill>
              <a:schemeClr val="accent3"/>
            </a:solidFill>
            <a:ln w="9525" cap="flat" cmpd="sng" algn="ctr">
              <a:solidFill>
                <a:srgbClr val="1E1E1E">
                  <a:lumMod val="10000"/>
                  <a:lumOff val="90000"/>
                </a:srgbClr>
              </a:solidFill>
              <a:prstDash val="solid"/>
            </a:ln>
            <a:effectLst/>
          </p:spPr>
          <p:txBody>
            <a:bodyPr rtlCol="0" anchor="ctr"/>
            <a:lstStyle/>
            <a:p>
              <a:pPr marL="57581" algn="ctr" defTabSz="896386">
                <a:defRPr/>
              </a:pPr>
              <a:endParaRPr lang="en-US" sz="1961" b="1" kern="0" dirty="0">
                <a:solidFill>
                  <a:srgbClr val="000000"/>
                </a:solidFill>
                <a:latin typeface="Calibri"/>
                <a:cs typeface="Calibri"/>
              </a:endParaRPr>
            </a:p>
          </p:txBody>
        </p:sp>
        <p:sp>
          <p:nvSpPr>
            <p:cNvPr id="107" name="TextBox 106"/>
            <p:cNvSpPr txBox="1"/>
            <p:nvPr/>
          </p:nvSpPr>
          <p:spPr>
            <a:xfrm>
              <a:off x="457201" y="2817390"/>
              <a:ext cx="2901948" cy="592662"/>
            </a:xfrm>
            <a:prstGeom prst="rect">
              <a:avLst/>
            </a:prstGeom>
          </p:spPr>
          <p:txBody>
            <a:bodyPr vert="horz" wrap="square" lIns="89642" tIns="44821" rIns="89642" bIns="44821" rtlCol="0">
              <a:noAutofit/>
            </a:bodyPr>
            <a:lstStyle>
              <a:defPPr>
                <a:defRPr lang="en-US"/>
              </a:defPPr>
              <a:lvl1pPr marL="285750" marR="0" indent="-285750" fontAlgn="auto">
                <a:lnSpc>
                  <a:spcPct val="100000"/>
                </a:lnSpc>
                <a:spcBef>
                  <a:spcPct val="20000"/>
                </a:spcBef>
                <a:spcAft>
                  <a:spcPts val="0"/>
                </a:spcAft>
                <a:buClrTx/>
                <a:buSzTx/>
                <a:buFont typeface="Arial"/>
                <a:buChar char="•"/>
                <a:tabLst/>
                <a:defRPr kumimoji="0" b="0" i="0" u="none" strike="noStrike" cap="none" spc="0" normalizeH="0" baseline="0">
                  <a:ln>
                    <a:noFill/>
                  </a:ln>
                  <a:solidFill>
                    <a:srgbClr val="1E1E1E"/>
                  </a:solidFill>
                  <a:effectLst/>
                  <a:uLnTx/>
                  <a:uFillTx/>
                </a:defRPr>
              </a:lvl1pPr>
            </a:lstStyle>
            <a:p>
              <a:pPr marL="0" indent="0" algn="ctr" defTabSz="896386">
                <a:buNone/>
                <a:defRPr/>
              </a:pPr>
              <a:r>
                <a:rPr lang="zh-TW" altLang="en-US" sz="1961" b="1" kern="0" dirty="0" smtClean="0">
                  <a:solidFill>
                    <a:schemeClr val="bg1"/>
                  </a:solidFill>
                </a:rPr>
                <a:t>第一代</a:t>
              </a:r>
              <a:r>
                <a:rPr lang="en-US" altLang="zh-TW" sz="1961" b="1" kern="0" dirty="0">
                  <a:solidFill>
                    <a:schemeClr val="bg1"/>
                  </a:solidFill>
                </a:rPr>
                <a:t> </a:t>
              </a:r>
              <a:r>
                <a:rPr lang="en-US" sz="1961" b="1" kern="0" dirty="0" smtClean="0">
                  <a:solidFill>
                    <a:schemeClr val="bg1"/>
                  </a:solidFill>
                </a:rPr>
                <a:t>Hadoop</a:t>
              </a:r>
              <a:endParaRPr lang="en-US" sz="1372" kern="0" dirty="0">
                <a:solidFill>
                  <a:schemeClr val="bg1"/>
                </a:solidFill>
              </a:endParaRPr>
            </a:p>
          </p:txBody>
        </p:sp>
        <p:sp>
          <p:nvSpPr>
            <p:cNvPr id="108" name="Rounded Rectangle 107"/>
            <p:cNvSpPr/>
            <p:nvPr/>
          </p:nvSpPr>
          <p:spPr>
            <a:xfrm>
              <a:off x="685305" y="5249174"/>
              <a:ext cx="2425262" cy="844197"/>
            </a:xfrm>
            <a:prstGeom prst="roundRect">
              <a:avLst>
                <a:gd name="adj" fmla="val 6525"/>
              </a:avLst>
            </a:prstGeom>
            <a:solidFill>
              <a:srgbClr val="69BE28"/>
            </a:solidFill>
            <a:ln w="9525" cap="flat" cmpd="sng" algn="ctr">
              <a:solidFill>
                <a:srgbClr val="1E1E1E">
                  <a:lumMod val="50000"/>
                  <a:lumOff val="50000"/>
                </a:srgbClr>
              </a:solidFill>
              <a:prstDash val="solid"/>
            </a:ln>
            <a:effectLst/>
          </p:spPr>
          <p:txBody>
            <a:bodyPr rtlCol="0" anchor="b"/>
            <a:lstStyle/>
            <a:p>
              <a:pPr marL="57581" algn="ctr" defTabSz="896386">
                <a:defRPr/>
              </a:pPr>
              <a:r>
                <a:rPr lang="en-US" sz="2353" b="1" kern="0" dirty="0">
                  <a:solidFill>
                    <a:sysClr val="windowText" lastClr="000000"/>
                  </a:solidFill>
                  <a:latin typeface="Calibri"/>
                  <a:cs typeface="Calibri"/>
                </a:rPr>
                <a:t>HDFS</a:t>
              </a:r>
              <a:endParaRPr lang="en-US" sz="1961" b="1" kern="0" dirty="0">
                <a:solidFill>
                  <a:sysClr val="windowText" lastClr="000000"/>
                </a:solidFill>
                <a:latin typeface="Calibri"/>
                <a:cs typeface="Calibri"/>
              </a:endParaRPr>
            </a:p>
            <a:p>
              <a:pPr marL="57581" algn="ctr" defTabSz="896386">
                <a:defRPr/>
              </a:pPr>
              <a:r>
                <a:rPr lang="en-US" sz="1176" kern="0" dirty="0">
                  <a:solidFill>
                    <a:sysClr val="windowText" lastClr="000000"/>
                  </a:solidFill>
                  <a:latin typeface="Calibri"/>
                  <a:cs typeface="Calibri"/>
                </a:rPr>
                <a:t>(redundant, reliable storage)</a:t>
              </a:r>
            </a:p>
          </p:txBody>
        </p:sp>
        <p:sp>
          <p:nvSpPr>
            <p:cNvPr id="109" name="Rounded Rectangle 108"/>
            <p:cNvSpPr/>
            <p:nvPr/>
          </p:nvSpPr>
          <p:spPr>
            <a:xfrm>
              <a:off x="685305" y="4597785"/>
              <a:ext cx="2425262" cy="803795"/>
            </a:xfrm>
            <a:prstGeom prst="roundRect">
              <a:avLst>
                <a:gd name="adj" fmla="val 6525"/>
              </a:avLst>
            </a:prstGeom>
            <a:solidFill>
              <a:srgbClr val="69BE28">
                <a:lumMod val="60000"/>
                <a:lumOff val="40000"/>
              </a:srgbClr>
            </a:solidFill>
            <a:ln w="12700" cap="flat" cmpd="sng" algn="ctr">
              <a:solidFill>
                <a:srgbClr val="8E8E8E"/>
              </a:solidFill>
              <a:prstDash val="solid"/>
            </a:ln>
            <a:effectLst/>
          </p:spPr>
          <p:txBody>
            <a:bodyPr wrap="none" lIns="0" rIns="0" rtlCol="0" anchor="b"/>
            <a:lstStyle/>
            <a:p>
              <a:pPr algn="ctr" defTabSz="896386">
                <a:defRPr/>
              </a:pPr>
              <a:r>
                <a:rPr lang="en-US" sz="1961" b="1" kern="0" dirty="0">
                  <a:solidFill>
                    <a:srgbClr val="1E1E1E"/>
                  </a:solidFill>
                  <a:latin typeface="Calibri"/>
                  <a:cs typeface="Calibri"/>
                </a:rPr>
                <a:t>MapReduce</a:t>
              </a:r>
            </a:p>
            <a:p>
              <a:pPr algn="ctr" defTabSz="896386">
                <a:defRPr/>
              </a:pPr>
              <a:r>
                <a:rPr lang="en-US" sz="1176" kern="0" dirty="0">
                  <a:solidFill>
                    <a:srgbClr val="1E1E1E"/>
                  </a:solidFill>
                  <a:latin typeface="Calibri"/>
                  <a:cs typeface="Calibri"/>
                </a:rPr>
                <a:t>(cluster resource management</a:t>
              </a:r>
            </a:p>
            <a:p>
              <a:pPr algn="ctr" defTabSz="896386">
                <a:defRPr/>
              </a:pPr>
              <a:r>
                <a:rPr lang="en-US" sz="1176" kern="0" dirty="0">
                  <a:solidFill>
                    <a:srgbClr val="1E1E1E"/>
                  </a:solidFill>
                  <a:latin typeface="Calibri"/>
                  <a:cs typeface="Calibri"/>
                </a:rPr>
                <a:t> &amp; data processing)</a:t>
              </a:r>
            </a:p>
          </p:txBody>
        </p:sp>
        <p:sp>
          <p:nvSpPr>
            <p:cNvPr id="110" name="Right Arrow 109"/>
            <p:cNvSpPr/>
            <p:nvPr/>
          </p:nvSpPr>
          <p:spPr>
            <a:xfrm>
              <a:off x="3262716" y="3965385"/>
              <a:ext cx="704487" cy="824749"/>
            </a:xfrm>
            <a:prstGeom prst="rightArrow">
              <a:avLst/>
            </a:prstGeom>
            <a:solidFill>
              <a:schemeClr val="accent3"/>
            </a:solidFill>
            <a:ln w="9525" cap="flat" cmpd="sng" algn="ctr">
              <a:solidFill>
                <a:srgbClr val="1E1E1E">
                  <a:lumMod val="10000"/>
                  <a:lumOff val="90000"/>
                </a:srgbClr>
              </a:solidFill>
              <a:prstDash val="solid"/>
            </a:ln>
            <a:effectLst/>
          </p:spPr>
          <p:txBody>
            <a:bodyPr rtlCol="0" anchor="ctr"/>
            <a:lstStyle/>
            <a:p>
              <a:pPr marL="57581" algn="ctr" defTabSz="896386">
                <a:defRPr/>
              </a:pPr>
              <a:endParaRPr lang="en-US" sz="1961" b="1" kern="0">
                <a:solidFill>
                  <a:srgbClr val="000000"/>
                </a:solidFill>
                <a:latin typeface="Calibri"/>
                <a:cs typeface="Calibri"/>
              </a:endParaRPr>
            </a:p>
          </p:txBody>
        </p:sp>
        <p:sp>
          <p:nvSpPr>
            <p:cNvPr id="111" name="Rounded Rectangle 110"/>
            <p:cNvSpPr/>
            <p:nvPr/>
          </p:nvSpPr>
          <p:spPr>
            <a:xfrm>
              <a:off x="3965028" y="2729263"/>
              <a:ext cx="4827716" cy="3509243"/>
            </a:xfrm>
            <a:prstGeom prst="roundRect">
              <a:avLst>
                <a:gd name="adj" fmla="val 2942"/>
              </a:avLst>
            </a:prstGeom>
            <a:solidFill>
              <a:schemeClr val="accent3"/>
            </a:solidFill>
            <a:ln w="9525" cap="flat" cmpd="sng" algn="ctr">
              <a:solidFill>
                <a:srgbClr val="1E1E1E">
                  <a:lumMod val="10000"/>
                  <a:lumOff val="90000"/>
                </a:srgbClr>
              </a:solidFill>
              <a:prstDash val="solid"/>
            </a:ln>
            <a:effectLst/>
          </p:spPr>
          <p:txBody>
            <a:bodyPr rtlCol="0" anchor="t"/>
            <a:lstStyle/>
            <a:p>
              <a:pPr marL="57581" algn="ctr" defTabSz="896386">
                <a:defRPr/>
              </a:pPr>
              <a:endParaRPr lang="en-US" sz="2353" b="1" kern="0" dirty="0">
                <a:solidFill>
                  <a:srgbClr val="008000"/>
                </a:solidFill>
                <a:latin typeface="Calibri"/>
                <a:cs typeface="Calibri"/>
              </a:endParaRPr>
            </a:p>
          </p:txBody>
        </p:sp>
        <p:sp>
          <p:nvSpPr>
            <p:cNvPr id="112" name="Rounded Rectangle 111"/>
            <p:cNvSpPr/>
            <p:nvPr/>
          </p:nvSpPr>
          <p:spPr>
            <a:xfrm>
              <a:off x="4113604" y="5285311"/>
              <a:ext cx="4504187" cy="844197"/>
            </a:xfrm>
            <a:prstGeom prst="roundRect">
              <a:avLst>
                <a:gd name="adj" fmla="val 6525"/>
              </a:avLst>
            </a:prstGeom>
            <a:solidFill>
              <a:srgbClr val="69BE28"/>
            </a:solidFill>
            <a:ln w="9525" cap="flat" cmpd="sng" algn="ctr">
              <a:solidFill>
                <a:srgbClr val="1E1E1E">
                  <a:lumMod val="50000"/>
                  <a:lumOff val="50000"/>
                </a:srgbClr>
              </a:solidFill>
              <a:prstDash val="solid"/>
            </a:ln>
            <a:effectLst/>
          </p:spPr>
          <p:txBody>
            <a:bodyPr rtlCol="0" anchor="b"/>
            <a:lstStyle/>
            <a:p>
              <a:pPr marL="57581" algn="ctr" defTabSz="896386">
                <a:defRPr/>
              </a:pPr>
              <a:r>
                <a:rPr lang="en-US" sz="1568" b="1" kern="0" dirty="0">
                  <a:solidFill>
                    <a:srgbClr val="000000"/>
                  </a:solidFill>
                  <a:latin typeface="Calibri"/>
                  <a:cs typeface="Calibri"/>
                </a:rPr>
                <a:t>Redundant, Reliable Storage</a:t>
              </a:r>
            </a:p>
            <a:p>
              <a:pPr marL="57581" algn="ctr" defTabSz="896386">
                <a:defRPr/>
              </a:pPr>
              <a:r>
                <a:rPr lang="en-US" sz="1372" kern="0" dirty="0">
                  <a:solidFill>
                    <a:srgbClr val="000000"/>
                  </a:solidFill>
                  <a:latin typeface="Calibri"/>
                  <a:cs typeface="Calibri"/>
                </a:rPr>
                <a:t>(HDFS)</a:t>
              </a:r>
            </a:p>
          </p:txBody>
        </p:sp>
        <p:sp>
          <p:nvSpPr>
            <p:cNvPr id="113" name="Rounded Rectangle 112"/>
            <p:cNvSpPr/>
            <p:nvPr/>
          </p:nvSpPr>
          <p:spPr>
            <a:xfrm>
              <a:off x="4113603" y="4521854"/>
              <a:ext cx="4504187" cy="1070149"/>
            </a:xfrm>
            <a:prstGeom prst="roundRect">
              <a:avLst>
                <a:gd name="adj" fmla="val 6525"/>
              </a:avLst>
            </a:prstGeom>
            <a:solidFill>
              <a:srgbClr val="69BE28">
                <a:lumMod val="60000"/>
                <a:lumOff val="40000"/>
              </a:srgbClr>
            </a:solidFill>
            <a:ln w="12700" cap="flat" cmpd="sng" algn="ctr">
              <a:solidFill>
                <a:srgbClr val="8E8E8E"/>
              </a:solidFill>
              <a:prstDash val="solid"/>
            </a:ln>
            <a:effectLst/>
          </p:spPr>
          <p:txBody>
            <a:bodyPr wrap="none" lIns="0" rIns="0" rtlCol="0" anchor="b"/>
            <a:lstStyle/>
            <a:p>
              <a:pPr algn="ctr" defTabSz="896386">
                <a:defRPr/>
              </a:pPr>
              <a:r>
                <a:rPr lang="en-US" sz="1568" b="1" kern="0" dirty="0">
                  <a:solidFill>
                    <a:srgbClr val="1E1E1E"/>
                  </a:solidFill>
                  <a:latin typeface="Calibri"/>
                  <a:cs typeface="Calibri"/>
                </a:rPr>
                <a:t>Efficient Cluster Resource </a:t>
              </a:r>
              <a:br>
                <a:rPr lang="en-US" sz="1568" b="1" kern="0" dirty="0">
                  <a:solidFill>
                    <a:srgbClr val="1E1E1E"/>
                  </a:solidFill>
                  <a:latin typeface="Calibri"/>
                  <a:cs typeface="Calibri"/>
                </a:rPr>
              </a:br>
              <a:r>
                <a:rPr lang="en-US" sz="1568" b="1" kern="0" dirty="0">
                  <a:solidFill>
                    <a:srgbClr val="1E1E1E"/>
                  </a:solidFill>
                  <a:latin typeface="Calibri"/>
                  <a:cs typeface="Calibri"/>
                </a:rPr>
                <a:t>Management &amp; Shared Services</a:t>
              </a:r>
              <a:endParaRPr lang="en-US" sz="1176" b="1" kern="0" dirty="0">
                <a:solidFill>
                  <a:srgbClr val="1E1E1E"/>
                </a:solidFill>
                <a:latin typeface="Calibri"/>
                <a:cs typeface="Calibri"/>
              </a:endParaRPr>
            </a:p>
            <a:p>
              <a:pPr algn="ctr" defTabSz="896386">
                <a:defRPr/>
              </a:pPr>
              <a:r>
                <a:rPr lang="en-US" sz="1372" kern="0" dirty="0">
                  <a:solidFill>
                    <a:srgbClr val="1E1E1E"/>
                  </a:solidFill>
                  <a:latin typeface="Calibri"/>
                  <a:cs typeface="Calibri"/>
                </a:rPr>
                <a:t>(YARN)</a:t>
              </a:r>
            </a:p>
          </p:txBody>
        </p:sp>
        <p:sp>
          <p:nvSpPr>
            <p:cNvPr id="114" name="Right Arrow 113"/>
            <p:cNvSpPr/>
            <p:nvPr/>
          </p:nvSpPr>
          <p:spPr>
            <a:xfrm>
              <a:off x="4166148" y="3431359"/>
              <a:ext cx="704487" cy="824749"/>
            </a:xfrm>
            <a:prstGeom prst="rightArrow">
              <a:avLst/>
            </a:prstGeom>
            <a:solidFill>
              <a:srgbClr val="1E1E1E">
                <a:lumMod val="10000"/>
                <a:lumOff val="90000"/>
              </a:srgbClr>
            </a:solidFill>
            <a:ln w="9525" cap="flat" cmpd="sng" algn="ctr">
              <a:solidFill>
                <a:srgbClr val="1E1E1E">
                  <a:lumMod val="10000"/>
                  <a:lumOff val="90000"/>
                </a:srgbClr>
              </a:solidFill>
              <a:prstDash val="solid"/>
            </a:ln>
            <a:effectLst/>
          </p:spPr>
          <p:txBody>
            <a:bodyPr rtlCol="0" anchor="ctr"/>
            <a:lstStyle/>
            <a:p>
              <a:pPr marL="57581" algn="ctr" defTabSz="896386">
                <a:defRPr/>
              </a:pPr>
              <a:endParaRPr lang="en-US" sz="1568" b="1" kern="0">
                <a:solidFill>
                  <a:srgbClr val="000000"/>
                </a:solidFill>
                <a:latin typeface="Calibri"/>
                <a:cs typeface="Calibri"/>
              </a:endParaRPr>
            </a:p>
          </p:txBody>
        </p:sp>
        <p:sp>
          <p:nvSpPr>
            <p:cNvPr id="115" name="Rounded Rectangle 114"/>
            <p:cNvSpPr>
              <a:spLocks/>
            </p:cNvSpPr>
            <p:nvPr/>
          </p:nvSpPr>
          <p:spPr>
            <a:xfrm>
              <a:off x="4840619" y="3454923"/>
              <a:ext cx="1183037" cy="705341"/>
            </a:xfrm>
            <a:prstGeom prst="roundRect">
              <a:avLst>
                <a:gd name="adj" fmla="val 4594"/>
              </a:avLst>
            </a:prstGeom>
            <a:solidFill>
              <a:srgbClr val="69BE28">
                <a:lumMod val="20000"/>
                <a:lumOff val="80000"/>
              </a:srgbClr>
            </a:solidFill>
            <a:ln w="12700" cap="flat" cmpd="sng" algn="ctr">
              <a:solidFill>
                <a:srgbClr val="7F7F7F"/>
              </a:solidFill>
              <a:prstDash val="solid"/>
            </a:ln>
            <a:effectLst/>
          </p:spPr>
          <p:txBody>
            <a:bodyPr lIns="0" rIns="0" bIns="89642" rtlCol="0" anchor="t"/>
            <a:lstStyle/>
            <a:p>
              <a:pPr algn="ctr" defTabSz="896386">
                <a:defRPr/>
              </a:pPr>
              <a:r>
                <a:rPr lang="en-US" sz="1176" b="1" kern="0" dirty="0">
                  <a:solidFill>
                    <a:srgbClr val="1E1E1E"/>
                  </a:solidFill>
                  <a:latin typeface="Calibri"/>
                  <a:cs typeface="Calibri"/>
                </a:rPr>
                <a:t>Flexible Data</a:t>
              </a:r>
            </a:p>
            <a:p>
              <a:pPr algn="ctr" defTabSz="896386">
                <a:defRPr/>
              </a:pPr>
              <a:r>
                <a:rPr lang="en-US" sz="1176" b="1" kern="0" dirty="0">
                  <a:solidFill>
                    <a:srgbClr val="1E1E1E"/>
                  </a:solidFill>
                  <a:latin typeface="Calibri"/>
                  <a:cs typeface="Calibri"/>
                </a:rPr>
                <a:t>Processing</a:t>
              </a:r>
            </a:p>
            <a:p>
              <a:pPr algn="ctr" defTabSz="896386">
                <a:defRPr/>
              </a:pPr>
              <a:r>
                <a:rPr lang="en-US" sz="980" i="1" kern="0" dirty="0">
                  <a:solidFill>
                    <a:srgbClr val="1E1E1E"/>
                  </a:solidFill>
                  <a:latin typeface="Calibri"/>
                  <a:cs typeface="Calibri"/>
                </a:rPr>
                <a:t>Hive, Pig, others…</a:t>
              </a:r>
              <a:endParaRPr lang="en-US" sz="784" i="1" kern="0" dirty="0">
                <a:solidFill>
                  <a:srgbClr val="1E1E1E"/>
                </a:solidFill>
                <a:latin typeface="Calibri"/>
                <a:cs typeface="Calibri"/>
              </a:endParaRPr>
            </a:p>
          </p:txBody>
        </p:sp>
        <p:sp>
          <p:nvSpPr>
            <p:cNvPr id="116" name="Rounded Rectangle 115"/>
            <p:cNvSpPr/>
            <p:nvPr/>
          </p:nvSpPr>
          <p:spPr>
            <a:xfrm>
              <a:off x="4145356" y="4093406"/>
              <a:ext cx="659101" cy="461214"/>
            </a:xfrm>
            <a:prstGeom prst="roundRect">
              <a:avLst>
                <a:gd name="adj" fmla="val 6525"/>
              </a:avLst>
            </a:prstGeom>
            <a:solidFill>
              <a:srgbClr val="69BE28">
                <a:lumMod val="60000"/>
                <a:lumOff val="40000"/>
              </a:srgbClr>
            </a:solidFill>
            <a:ln w="12700" cap="flat" cmpd="sng" algn="ctr">
              <a:solidFill>
                <a:sysClr val="windowText" lastClr="000000">
                  <a:lumMod val="50000"/>
                  <a:lumOff val="50000"/>
                </a:sysClr>
              </a:solidFill>
              <a:prstDash val="solid"/>
            </a:ln>
            <a:effectLst/>
          </p:spPr>
          <p:txBody>
            <a:bodyPr wrap="none" lIns="0" rIns="0" rtlCol="0" anchor="ctr"/>
            <a:lstStyle/>
            <a:p>
              <a:pPr algn="ctr" defTabSz="896386">
                <a:defRPr/>
              </a:pPr>
              <a:r>
                <a:rPr lang="en-US" sz="980" b="1" kern="0" dirty="0">
                  <a:solidFill>
                    <a:srgbClr val="1E1E1E"/>
                  </a:solidFill>
                  <a:latin typeface="Calibri"/>
                  <a:cs typeface="Calibri"/>
                </a:rPr>
                <a:t>Batch</a:t>
              </a:r>
              <a:endParaRPr lang="en-US" sz="882" b="1" kern="0" dirty="0">
                <a:solidFill>
                  <a:srgbClr val="1E1E1E"/>
                </a:solidFill>
                <a:latin typeface="Calibri"/>
                <a:cs typeface="Calibri"/>
              </a:endParaRPr>
            </a:p>
            <a:p>
              <a:pPr algn="ctr" defTabSz="896386">
                <a:defRPr/>
              </a:pPr>
              <a:r>
                <a:rPr lang="en-US" sz="882" i="1" kern="0" dirty="0" err="1">
                  <a:solidFill>
                    <a:srgbClr val="1E1E1E"/>
                  </a:solidFill>
                  <a:latin typeface="Calibri"/>
                  <a:cs typeface="Calibri"/>
                </a:rPr>
                <a:t>MapReduce</a:t>
              </a:r>
              <a:endParaRPr lang="en-US" sz="1078" i="1" kern="0" dirty="0">
                <a:solidFill>
                  <a:srgbClr val="1E1E1E"/>
                </a:solidFill>
                <a:latin typeface="Calibri"/>
                <a:cs typeface="Calibri"/>
              </a:endParaRPr>
            </a:p>
          </p:txBody>
        </p:sp>
        <p:grpSp>
          <p:nvGrpSpPr>
            <p:cNvPr id="117" name="Group 116"/>
            <p:cNvGrpSpPr/>
            <p:nvPr/>
          </p:nvGrpSpPr>
          <p:grpSpPr>
            <a:xfrm>
              <a:off x="4362705" y="4536524"/>
              <a:ext cx="216608" cy="164480"/>
              <a:chOff x="1359665" y="4586445"/>
              <a:chExt cx="256410" cy="215206"/>
            </a:xfrm>
          </p:grpSpPr>
          <p:sp>
            <p:nvSpPr>
              <p:cNvPr id="118" name="Trapezoid 117"/>
              <p:cNvSpPr/>
              <p:nvPr/>
            </p:nvSpPr>
            <p:spPr>
              <a:xfrm flipV="1">
                <a:off x="1359665" y="4608670"/>
                <a:ext cx="256410" cy="192981"/>
              </a:xfrm>
              <a:prstGeom prst="trapezoid">
                <a:avLst/>
              </a:prstGeom>
              <a:solidFill>
                <a:srgbClr val="A4E274"/>
              </a:solidFill>
              <a:ln w="12700" cap="flat" cmpd="sng" algn="ctr">
                <a:solidFill>
                  <a:srgbClr val="8E8E8E"/>
                </a:solidFill>
                <a:prstDash val="solid"/>
              </a:ln>
              <a:effectLst/>
            </p:spPr>
            <p:txBody>
              <a:bodyPr lIns="0" rIns="0" rtlCol="0" anchor="ctr"/>
              <a:lstStyle/>
              <a:p>
                <a:pPr algn="ctr" defTabSz="896386">
                  <a:defRPr/>
                </a:pPr>
                <a:endParaRPr lang="en-US" sz="980" b="1" kern="0">
                  <a:solidFill>
                    <a:srgbClr val="1E1E1E">
                      <a:lumMod val="75000"/>
                      <a:lumOff val="25000"/>
                    </a:srgbClr>
                  </a:solidFill>
                  <a:latin typeface="Calibri"/>
                  <a:cs typeface="Calibri"/>
                </a:endParaRPr>
              </a:p>
            </p:txBody>
          </p:sp>
          <p:sp>
            <p:nvSpPr>
              <p:cNvPr id="119" name="Trapezoid 118"/>
              <p:cNvSpPr/>
              <p:nvPr/>
            </p:nvSpPr>
            <p:spPr>
              <a:xfrm flipV="1">
                <a:off x="1359665" y="4586445"/>
                <a:ext cx="256410" cy="192981"/>
              </a:xfrm>
              <a:prstGeom prst="trapezoid">
                <a:avLst/>
              </a:prstGeom>
              <a:solidFill>
                <a:srgbClr val="A4E274"/>
              </a:solidFill>
              <a:ln w="12700" cap="flat" cmpd="sng" algn="ctr">
                <a:noFill/>
                <a:prstDash val="solid"/>
              </a:ln>
              <a:effectLst/>
            </p:spPr>
            <p:txBody>
              <a:bodyPr lIns="0" rIns="0" rtlCol="0" anchor="ctr"/>
              <a:lstStyle/>
              <a:p>
                <a:pPr algn="ctr" defTabSz="896386">
                  <a:defRPr/>
                </a:pPr>
                <a:endParaRPr lang="en-US" sz="980" b="1" kern="0">
                  <a:solidFill>
                    <a:srgbClr val="1E1E1E">
                      <a:lumMod val="75000"/>
                      <a:lumOff val="25000"/>
                    </a:srgbClr>
                  </a:solidFill>
                  <a:latin typeface="Calibri"/>
                  <a:cs typeface="Calibri"/>
                </a:endParaRPr>
              </a:p>
            </p:txBody>
          </p:sp>
        </p:grpSp>
        <p:sp>
          <p:nvSpPr>
            <p:cNvPr id="120" name="Rounded Rectangle 119"/>
            <p:cNvSpPr/>
            <p:nvPr/>
          </p:nvSpPr>
          <p:spPr>
            <a:xfrm>
              <a:off x="4840620" y="4093406"/>
              <a:ext cx="1188720" cy="461214"/>
            </a:xfrm>
            <a:prstGeom prst="roundRect">
              <a:avLst>
                <a:gd name="adj" fmla="val 6525"/>
              </a:avLst>
            </a:prstGeom>
            <a:solidFill>
              <a:srgbClr val="69BE28">
                <a:lumMod val="20000"/>
                <a:lumOff val="80000"/>
              </a:srgbClr>
            </a:solidFill>
            <a:ln w="12700" cap="flat" cmpd="sng" algn="ctr">
              <a:solidFill>
                <a:srgbClr val="8E8E8E"/>
              </a:solidFill>
              <a:prstDash val="solid"/>
            </a:ln>
            <a:effectLst/>
          </p:spPr>
          <p:txBody>
            <a:bodyPr wrap="none" lIns="0" rIns="0" rtlCol="0" anchor="ctr"/>
            <a:lstStyle/>
            <a:p>
              <a:pPr algn="ctr" defTabSz="896386">
                <a:defRPr/>
              </a:pPr>
              <a:r>
                <a:rPr lang="en-US" sz="980" b="1" kern="0" dirty="0">
                  <a:solidFill>
                    <a:srgbClr val="1E1E1E"/>
                  </a:solidFill>
                  <a:latin typeface="Calibri"/>
                  <a:cs typeface="Calibri"/>
                </a:rPr>
                <a:t>Batch &amp; Interactive</a:t>
              </a:r>
              <a:endParaRPr lang="en-US" sz="882" b="1" kern="0" dirty="0">
                <a:solidFill>
                  <a:srgbClr val="1E1E1E"/>
                </a:solidFill>
                <a:latin typeface="Calibri"/>
                <a:cs typeface="Calibri"/>
              </a:endParaRPr>
            </a:p>
            <a:p>
              <a:pPr algn="ctr" defTabSz="896386">
                <a:defRPr/>
              </a:pPr>
              <a:r>
                <a:rPr lang="en-US" sz="980" i="1" kern="0" dirty="0" err="1">
                  <a:solidFill>
                    <a:srgbClr val="1E1E1E"/>
                  </a:solidFill>
                  <a:latin typeface="Calibri"/>
                  <a:cs typeface="Calibri"/>
                </a:rPr>
                <a:t>Tez</a:t>
              </a:r>
              <a:endParaRPr lang="en-US" sz="1078" i="1" kern="0" dirty="0">
                <a:solidFill>
                  <a:srgbClr val="1E1E1E"/>
                </a:solidFill>
                <a:latin typeface="Calibri"/>
                <a:cs typeface="Calibri"/>
              </a:endParaRPr>
            </a:p>
          </p:txBody>
        </p:sp>
        <p:grpSp>
          <p:nvGrpSpPr>
            <p:cNvPr id="121" name="Group 120"/>
            <p:cNvGrpSpPr/>
            <p:nvPr/>
          </p:nvGrpSpPr>
          <p:grpSpPr>
            <a:xfrm>
              <a:off x="5329464" y="4538790"/>
              <a:ext cx="216611" cy="164480"/>
              <a:chOff x="1660341" y="4586445"/>
              <a:chExt cx="256415" cy="215206"/>
            </a:xfrm>
          </p:grpSpPr>
          <p:sp>
            <p:nvSpPr>
              <p:cNvPr id="122" name="Trapezoid 121"/>
              <p:cNvSpPr/>
              <p:nvPr/>
            </p:nvSpPr>
            <p:spPr>
              <a:xfrm flipV="1">
                <a:off x="1660345" y="4608670"/>
                <a:ext cx="256411" cy="192981"/>
              </a:xfrm>
              <a:prstGeom prst="trapezoid">
                <a:avLst/>
              </a:prstGeom>
              <a:solidFill>
                <a:srgbClr val="69BE28">
                  <a:lumMod val="20000"/>
                  <a:lumOff val="80000"/>
                </a:srgbClr>
              </a:solidFill>
              <a:ln w="12700" cap="flat" cmpd="sng" algn="ctr">
                <a:solidFill>
                  <a:srgbClr val="8E8E8E"/>
                </a:solidFill>
                <a:prstDash val="solid"/>
              </a:ln>
              <a:effectLst/>
            </p:spPr>
            <p:txBody>
              <a:bodyPr lIns="0" rIns="0" rtlCol="0" anchor="ctr"/>
              <a:lstStyle/>
              <a:p>
                <a:pPr algn="ctr" defTabSz="896386">
                  <a:defRPr/>
                </a:pPr>
                <a:endParaRPr lang="en-US" sz="980" b="1" kern="0">
                  <a:solidFill>
                    <a:srgbClr val="1E1E1E">
                      <a:lumMod val="75000"/>
                      <a:lumOff val="25000"/>
                    </a:srgbClr>
                  </a:solidFill>
                  <a:latin typeface="Calibri"/>
                  <a:cs typeface="Calibri"/>
                </a:endParaRPr>
              </a:p>
            </p:txBody>
          </p:sp>
          <p:sp>
            <p:nvSpPr>
              <p:cNvPr id="123" name="Trapezoid 122"/>
              <p:cNvSpPr/>
              <p:nvPr/>
            </p:nvSpPr>
            <p:spPr>
              <a:xfrm flipV="1">
                <a:off x="1660341" y="4586445"/>
                <a:ext cx="256406" cy="192981"/>
              </a:xfrm>
              <a:prstGeom prst="trapezoid">
                <a:avLst/>
              </a:prstGeom>
              <a:solidFill>
                <a:srgbClr val="69BE28">
                  <a:lumMod val="20000"/>
                  <a:lumOff val="80000"/>
                </a:srgbClr>
              </a:solidFill>
              <a:ln w="12700" cap="flat" cmpd="sng" algn="ctr">
                <a:noFill/>
                <a:prstDash val="solid"/>
              </a:ln>
              <a:effectLst/>
            </p:spPr>
            <p:txBody>
              <a:bodyPr lIns="0" rIns="0" rtlCol="0" anchor="ctr"/>
              <a:lstStyle/>
              <a:p>
                <a:pPr algn="ctr" defTabSz="896386">
                  <a:defRPr/>
                </a:pPr>
                <a:endParaRPr lang="en-US" sz="980" b="1" kern="0">
                  <a:solidFill>
                    <a:srgbClr val="1E1E1E">
                      <a:lumMod val="75000"/>
                      <a:lumOff val="25000"/>
                    </a:srgbClr>
                  </a:solidFill>
                  <a:latin typeface="Calibri"/>
                  <a:cs typeface="Calibri"/>
                </a:endParaRPr>
              </a:p>
            </p:txBody>
          </p:sp>
        </p:grpSp>
        <p:sp>
          <p:nvSpPr>
            <p:cNvPr id="124" name="Rounded Rectangle 123"/>
            <p:cNvSpPr/>
            <p:nvPr/>
          </p:nvSpPr>
          <p:spPr>
            <a:xfrm>
              <a:off x="6061757" y="3454923"/>
              <a:ext cx="1029478" cy="1091343"/>
            </a:xfrm>
            <a:prstGeom prst="roundRect">
              <a:avLst>
                <a:gd name="adj" fmla="val 3141"/>
              </a:avLst>
            </a:prstGeom>
            <a:solidFill>
              <a:srgbClr val="69BE28">
                <a:lumMod val="20000"/>
                <a:lumOff val="80000"/>
              </a:srgbClr>
            </a:solidFill>
            <a:ln w="12700" cap="flat" cmpd="sng" algn="ctr">
              <a:solidFill>
                <a:sysClr val="windowText" lastClr="000000">
                  <a:lumMod val="50000"/>
                  <a:lumOff val="50000"/>
                </a:sysClr>
              </a:solidFill>
              <a:prstDash val="solid"/>
            </a:ln>
            <a:effectLst/>
          </p:spPr>
          <p:txBody>
            <a:bodyPr wrap="none" lIns="0" rIns="0" rtlCol="0" anchor="t"/>
            <a:lstStyle/>
            <a:p>
              <a:pPr algn="ctr" defTabSz="896386">
                <a:defRPr/>
              </a:pPr>
              <a:r>
                <a:rPr lang="en-US" sz="1176" b="1" kern="0" dirty="0">
                  <a:solidFill>
                    <a:srgbClr val="1E1E1E"/>
                  </a:solidFill>
                  <a:latin typeface="Calibri"/>
                  <a:cs typeface="Calibri"/>
                </a:rPr>
                <a:t>Online Data </a:t>
              </a:r>
            </a:p>
            <a:p>
              <a:pPr algn="ctr" defTabSz="896386">
                <a:defRPr/>
              </a:pPr>
              <a:r>
                <a:rPr lang="en-US" sz="1176" b="1" kern="0" dirty="0">
                  <a:solidFill>
                    <a:srgbClr val="1E1E1E"/>
                  </a:solidFill>
                  <a:latin typeface="Calibri"/>
                  <a:cs typeface="Calibri"/>
                </a:rPr>
                <a:t>Processing</a:t>
              </a:r>
            </a:p>
            <a:p>
              <a:pPr algn="ctr" defTabSz="896386">
                <a:defRPr/>
              </a:pPr>
              <a:r>
                <a:rPr lang="en-US" sz="980" i="1" kern="0" dirty="0" err="1">
                  <a:solidFill>
                    <a:srgbClr val="1E1E1E"/>
                  </a:solidFill>
                  <a:latin typeface="Calibri"/>
                  <a:cs typeface="Calibri"/>
                </a:rPr>
                <a:t>HBase</a:t>
              </a:r>
              <a:r>
                <a:rPr lang="en-US" sz="980" i="1" kern="0" dirty="0">
                  <a:solidFill>
                    <a:srgbClr val="1E1E1E"/>
                  </a:solidFill>
                  <a:latin typeface="Calibri"/>
                  <a:cs typeface="Calibri"/>
                </a:rPr>
                <a:t>, </a:t>
              </a:r>
              <a:r>
                <a:rPr lang="en-US" sz="980" i="1" kern="0" dirty="0" err="1">
                  <a:solidFill>
                    <a:srgbClr val="1E1E1E"/>
                  </a:solidFill>
                  <a:latin typeface="Calibri"/>
                  <a:cs typeface="Calibri"/>
                </a:rPr>
                <a:t>Accumulo</a:t>
              </a:r>
              <a:endParaRPr lang="en-US" sz="980" i="1" kern="0" dirty="0">
                <a:solidFill>
                  <a:srgbClr val="1E1E1E"/>
                </a:solidFill>
                <a:latin typeface="Calibri"/>
                <a:cs typeface="Calibri"/>
              </a:endParaRPr>
            </a:p>
          </p:txBody>
        </p:sp>
        <p:grpSp>
          <p:nvGrpSpPr>
            <p:cNvPr id="125" name="Group 124"/>
            <p:cNvGrpSpPr/>
            <p:nvPr/>
          </p:nvGrpSpPr>
          <p:grpSpPr>
            <a:xfrm>
              <a:off x="6448298" y="4538797"/>
              <a:ext cx="216614" cy="164480"/>
              <a:chOff x="1974578" y="4586445"/>
              <a:chExt cx="256418" cy="215206"/>
            </a:xfrm>
          </p:grpSpPr>
          <p:sp>
            <p:nvSpPr>
              <p:cNvPr id="126" name="Trapezoid 125"/>
              <p:cNvSpPr/>
              <p:nvPr/>
            </p:nvSpPr>
            <p:spPr>
              <a:xfrm flipV="1">
                <a:off x="1974578" y="4608670"/>
                <a:ext cx="256412" cy="192981"/>
              </a:xfrm>
              <a:prstGeom prst="trapezoid">
                <a:avLst/>
              </a:prstGeom>
              <a:solidFill>
                <a:srgbClr val="69BE28">
                  <a:lumMod val="20000"/>
                  <a:lumOff val="80000"/>
                </a:srgbClr>
              </a:solidFill>
              <a:ln w="12700" cap="flat" cmpd="sng" algn="ctr">
                <a:solidFill>
                  <a:srgbClr val="8E8E8E"/>
                </a:solidFill>
                <a:prstDash val="solid"/>
              </a:ln>
              <a:effectLst/>
            </p:spPr>
            <p:txBody>
              <a:bodyPr lIns="0" rIns="0" rtlCol="0" anchor="ctr"/>
              <a:lstStyle/>
              <a:p>
                <a:pPr algn="ctr" defTabSz="896386">
                  <a:defRPr/>
                </a:pPr>
                <a:endParaRPr lang="en-US" sz="980" b="1" kern="0">
                  <a:solidFill>
                    <a:srgbClr val="1E1E1E">
                      <a:lumMod val="75000"/>
                      <a:lumOff val="25000"/>
                    </a:srgbClr>
                  </a:solidFill>
                  <a:latin typeface="Calibri"/>
                  <a:cs typeface="Calibri"/>
                </a:endParaRPr>
              </a:p>
            </p:txBody>
          </p:sp>
          <p:sp>
            <p:nvSpPr>
              <p:cNvPr id="127" name="Trapezoid 126"/>
              <p:cNvSpPr/>
              <p:nvPr/>
            </p:nvSpPr>
            <p:spPr>
              <a:xfrm flipV="1">
                <a:off x="1974585" y="4586445"/>
                <a:ext cx="256411" cy="192981"/>
              </a:xfrm>
              <a:prstGeom prst="trapezoid">
                <a:avLst/>
              </a:prstGeom>
              <a:solidFill>
                <a:srgbClr val="69BE28">
                  <a:lumMod val="20000"/>
                  <a:lumOff val="80000"/>
                </a:srgbClr>
              </a:solidFill>
              <a:ln w="12700" cap="flat" cmpd="sng" algn="ctr">
                <a:noFill/>
                <a:prstDash val="solid"/>
              </a:ln>
              <a:effectLst/>
            </p:spPr>
            <p:txBody>
              <a:bodyPr lIns="0" rIns="0" rtlCol="0" anchor="ctr"/>
              <a:lstStyle/>
              <a:p>
                <a:pPr algn="ctr" defTabSz="896386">
                  <a:defRPr/>
                </a:pPr>
                <a:endParaRPr lang="en-US" sz="980" b="1" kern="0">
                  <a:solidFill>
                    <a:srgbClr val="1E1E1E">
                      <a:lumMod val="75000"/>
                      <a:lumOff val="25000"/>
                    </a:srgbClr>
                  </a:solidFill>
                  <a:latin typeface="Calibri"/>
                  <a:cs typeface="Calibri"/>
                </a:endParaRPr>
              </a:p>
            </p:txBody>
          </p:sp>
        </p:grpSp>
        <p:sp>
          <p:nvSpPr>
            <p:cNvPr id="128" name="Rounded Rectangle 127"/>
            <p:cNvSpPr/>
            <p:nvPr/>
          </p:nvSpPr>
          <p:spPr>
            <a:xfrm>
              <a:off x="7153848" y="3454924"/>
              <a:ext cx="847152" cy="1095584"/>
            </a:xfrm>
            <a:prstGeom prst="roundRect">
              <a:avLst>
                <a:gd name="adj" fmla="val 3294"/>
              </a:avLst>
            </a:prstGeom>
            <a:solidFill>
              <a:srgbClr val="ADC5D2"/>
            </a:solidFill>
            <a:ln w="12700" cap="flat" cmpd="sng" algn="ctr">
              <a:solidFill>
                <a:sysClr val="windowText" lastClr="000000">
                  <a:lumMod val="50000"/>
                  <a:lumOff val="50000"/>
                </a:sysClr>
              </a:solidFill>
              <a:prstDash val="solid"/>
            </a:ln>
            <a:effectLst/>
          </p:spPr>
          <p:txBody>
            <a:bodyPr wrap="none" lIns="0" rIns="0" rtlCol="0" anchor="t"/>
            <a:lstStyle/>
            <a:p>
              <a:pPr algn="ctr" defTabSz="896386">
                <a:defRPr/>
              </a:pPr>
              <a:r>
                <a:rPr lang="en-US" sz="1176" b="1" kern="0" dirty="0">
                  <a:solidFill>
                    <a:srgbClr val="1E1E1E"/>
                  </a:solidFill>
                  <a:latin typeface="Calibri"/>
                  <a:cs typeface="Calibri"/>
                </a:rPr>
                <a:t>Stream </a:t>
              </a:r>
            </a:p>
            <a:p>
              <a:pPr algn="ctr" defTabSz="896386">
                <a:defRPr/>
              </a:pPr>
              <a:r>
                <a:rPr lang="en-US" sz="1176" b="1" kern="0" dirty="0">
                  <a:solidFill>
                    <a:srgbClr val="1E1E1E"/>
                  </a:solidFill>
                  <a:latin typeface="Calibri"/>
                  <a:cs typeface="Calibri"/>
                </a:rPr>
                <a:t>Processing</a:t>
              </a:r>
            </a:p>
            <a:p>
              <a:pPr algn="ctr" defTabSz="896386">
                <a:defRPr/>
              </a:pPr>
              <a:r>
                <a:rPr lang="en-US" sz="980" i="1" kern="0" dirty="0">
                  <a:solidFill>
                    <a:srgbClr val="1E1E1E"/>
                  </a:solidFill>
                  <a:latin typeface="Calibri"/>
                  <a:cs typeface="Calibri"/>
                </a:rPr>
                <a:t>Storm</a:t>
              </a:r>
            </a:p>
          </p:txBody>
        </p:sp>
        <p:grpSp>
          <p:nvGrpSpPr>
            <p:cNvPr id="129" name="Group 128"/>
            <p:cNvGrpSpPr/>
            <p:nvPr/>
          </p:nvGrpSpPr>
          <p:grpSpPr>
            <a:xfrm>
              <a:off x="7491116" y="4538797"/>
              <a:ext cx="216621" cy="164480"/>
              <a:chOff x="1735517" y="4586445"/>
              <a:chExt cx="256429" cy="215206"/>
            </a:xfrm>
            <a:solidFill>
              <a:srgbClr val="ADC5D2"/>
            </a:solidFill>
          </p:grpSpPr>
          <p:sp>
            <p:nvSpPr>
              <p:cNvPr id="130" name="Trapezoid 129"/>
              <p:cNvSpPr/>
              <p:nvPr/>
            </p:nvSpPr>
            <p:spPr>
              <a:xfrm flipV="1">
                <a:off x="1735517" y="4608670"/>
                <a:ext cx="256410" cy="192981"/>
              </a:xfrm>
              <a:prstGeom prst="trapezoid">
                <a:avLst/>
              </a:prstGeom>
              <a:grpFill/>
              <a:ln w="12700" cap="flat" cmpd="sng" algn="ctr">
                <a:solidFill>
                  <a:srgbClr val="8E8E8E"/>
                </a:solidFill>
                <a:prstDash val="solid"/>
              </a:ln>
              <a:effectLst/>
            </p:spPr>
            <p:txBody>
              <a:bodyPr lIns="0" rIns="0" rtlCol="0" anchor="ctr"/>
              <a:lstStyle/>
              <a:p>
                <a:pPr algn="ctr" defTabSz="896386">
                  <a:defRPr/>
                </a:pPr>
                <a:endParaRPr lang="en-US" sz="980" b="1" kern="0">
                  <a:solidFill>
                    <a:srgbClr val="1E1E1E">
                      <a:lumMod val="75000"/>
                      <a:lumOff val="25000"/>
                    </a:srgbClr>
                  </a:solidFill>
                  <a:latin typeface="Calibri"/>
                  <a:cs typeface="Calibri"/>
                </a:endParaRPr>
              </a:p>
            </p:txBody>
          </p:sp>
          <p:sp>
            <p:nvSpPr>
              <p:cNvPr id="131" name="Trapezoid 130"/>
              <p:cNvSpPr/>
              <p:nvPr/>
            </p:nvSpPr>
            <p:spPr>
              <a:xfrm flipV="1">
                <a:off x="1735531" y="4586445"/>
                <a:ext cx="256415" cy="192981"/>
              </a:xfrm>
              <a:prstGeom prst="trapezoid">
                <a:avLst/>
              </a:prstGeom>
              <a:grpFill/>
              <a:ln w="12700" cap="flat" cmpd="sng" algn="ctr">
                <a:noFill/>
                <a:prstDash val="solid"/>
              </a:ln>
              <a:effectLst/>
            </p:spPr>
            <p:txBody>
              <a:bodyPr lIns="0" rIns="0" rtlCol="0" anchor="ctr"/>
              <a:lstStyle/>
              <a:p>
                <a:pPr algn="ctr" defTabSz="896386">
                  <a:defRPr/>
                </a:pPr>
                <a:endParaRPr lang="en-US" sz="980" b="1" kern="0">
                  <a:solidFill>
                    <a:srgbClr val="1E1E1E">
                      <a:lumMod val="75000"/>
                      <a:lumOff val="25000"/>
                    </a:srgbClr>
                  </a:solidFill>
                  <a:latin typeface="Calibri"/>
                  <a:cs typeface="Calibri"/>
                </a:endParaRPr>
              </a:p>
            </p:txBody>
          </p:sp>
        </p:grpSp>
        <p:sp>
          <p:nvSpPr>
            <p:cNvPr id="132" name="Rounded Rectangle 131"/>
            <p:cNvSpPr/>
            <p:nvPr/>
          </p:nvSpPr>
          <p:spPr>
            <a:xfrm>
              <a:off x="8051800" y="3454923"/>
              <a:ext cx="558102" cy="1100860"/>
            </a:xfrm>
            <a:prstGeom prst="roundRect">
              <a:avLst>
                <a:gd name="adj" fmla="val 8684"/>
              </a:avLst>
            </a:prstGeom>
            <a:solidFill>
              <a:srgbClr val="ADC5D2"/>
            </a:solidFill>
            <a:ln w="12700" cap="flat" cmpd="sng" algn="ctr">
              <a:solidFill>
                <a:sysClr val="windowText" lastClr="000000">
                  <a:lumMod val="50000"/>
                  <a:lumOff val="50000"/>
                </a:sysClr>
              </a:solidFill>
              <a:prstDash val="dash"/>
            </a:ln>
            <a:effectLst/>
          </p:spPr>
          <p:txBody>
            <a:bodyPr wrap="none" lIns="0" rIns="0" rtlCol="0" anchor="t"/>
            <a:lstStyle/>
            <a:p>
              <a:pPr algn="ctr" defTabSz="896386">
                <a:defRPr/>
              </a:pPr>
              <a:endParaRPr lang="en-US" sz="1029" b="1" kern="0" dirty="0">
                <a:solidFill>
                  <a:srgbClr val="1E1E1E"/>
                </a:solidFill>
                <a:latin typeface="Calibri"/>
                <a:cs typeface="Calibri"/>
              </a:endParaRPr>
            </a:p>
            <a:p>
              <a:pPr algn="ctr" defTabSz="896386">
                <a:defRPr/>
              </a:pPr>
              <a:r>
                <a:rPr lang="en-US" sz="1029" b="1" kern="0" dirty="0">
                  <a:solidFill>
                    <a:srgbClr val="1E1E1E"/>
                  </a:solidFill>
                  <a:latin typeface="Calibri"/>
                  <a:cs typeface="Calibri"/>
                </a:rPr>
                <a:t>others</a:t>
              </a:r>
              <a:r>
                <a:rPr lang="en-US" sz="882" i="1" kern="0" dirty="0">
                  <a:solidFill>
                    <a:srgbClr val="1E1E1E"/>
                  </a:solidFill>
                  <a:latin typeface="Calibri"/>
                  <a:cs typeface="Calibri"/>
                </a:rPr>
                <a:t/>
              </a:r>
              <a:br>
                <a:rPr lang="en-US" sz="882" i="1" kern="0" dirty="0">
                  <a:solidFill>
                    <a:srgbClr val="1E1E1E"/>
                  </a:solidFill>
                  <a:latin typeface="Calibri"/>
                  <a:cs typeface="Calibri"/>
                </a:rPr>
              </a:br>
              <a:r>
                <a:rPr lang="en-US" sz="882" i="1" kern="0" dirty="0">
                  <a:solidFill>
                    <a:srgbClr val="1E1E1E"/>
                  </a:solidFill>
                  <a:latin typeface="Calibri"/>
                  <a:cs typeface="Calibri"/>
                </a:rPr>
                <a:t>…</a:t>
              </a:r>
              <a:endParaRPr lang="en-US" sz="1029" b="1" kern="0" dirty="0">
                <a:solidFill>
                  <a:srgbClr val="1E1E1E"/>
                </a:solidFill>
                <a:latin typeface="Calibri"/>
                <a:cs typeface="Calibri"/>
              </a:endParaRPr>
            </a:p>
          </p:txBody>
        </p:sp>
        <p:grpSp>
          <p:nvGrpSpPr>
            <p:cNvPr id="133" name="Group 132"/>
            <p:cNvGrpSpPr/>
            <p:nvPr/>
          </p:nvGrpSpPr>
          <p:grpSpPr>
            <a:xfrm>
              <a:off x="8220951" y="4538797"/>
              <a:ext cx="216612" cy="164480"/>
              <a:chOff x="1434831" y="4586445"/>
              <a:chExt cx="256415" cy="215206"/>
            </a:xfrm>
            <a:solidFill>
              <a:srgbClr val="ADC5D2"/>
            </a:solidFill>
          </p:grpSpPr>
          <p:sp>
            <p:nvSpPr>
              <p:cNvPr id="134" name="Trapezoid 133"/>
              <p:cNvSpPr/>
              <p:nvPr/>
            </p:nvSpPr>
            <p:spPr>
              <a:xfrm flipV="1">
                <a:off x="1434835" y="4608670"/>
                <a:ext cx="256411" cy="192981"/>
              </a:xfrm>
              <a:prstGeom prst="trapezoid">
                <a:avLst/>
              </a:prstGeom>
              <a:grpFill/>
              <a:ln w="12700" cap="flat" cmpd="sng" algn="ctr">
                <a:solidFill>
                  <a:srgbClr val="8E8E8E"/>
                </a:solidFill>
                <a:prstDash val="solid"/>
              </a:ln>
              <a:effectLst/>
            </p:spPr>
            <p:txBody>
              <a:bodyPr lIns="0" rIns="0" rtlCol="0" anchor="ctr"/>
              <a:lstStyle/>
              <a:p>
                <a:pPr algn="ctr" defTabSz="896386">
                  <a:defRPr/>
                </a:pPr>
                <a:endParaRPr lang="en-US" sz="980" b="1" kern="0">
                  <a:solidFill>
                    <a:srgbClr val="1E1E1E">
                      <a:lumMod val="75000"/>
                      <a:lumOff val="25000"/>
                    </a:srgbClr>
                  </a:solidFill>
                  <a:latin typeface="Calibri"/>
                  <a:cs typeface="Calibri"/>
                </a:endParaRPr>
              </a:p>
            </p:txBody>
          </p:sp>
          <p:sp>
            <p:nvSpPr>
              <p:cNvPr id="135" name="Trapezoid 134"/>
              <p:cNvSpPr/>
              <p:nvPr/>
            </p:nvSpPr>
            <p:spPr>
              <a:xfrm flipV="1">
                <a:off x="1434831" y="4586445"/>
                <a:ext cx="256410" cy="192981"/>
              </a:xfrm>
              <a:prstGeom prst="trapezoid">
                <a:avLst/>
              </a:prstGeom>
              <a:grpFill/>
              <a:ln w="12700" cap="flat" cmpd="sng" algn="ctr">
                <a:noFill/>
                <a:prstDash val="solid"/>
              </a:ln>
              <a:effectLst/>
            </p:spPr>
            <p:txBody>
              <a:bodyPr lIns="0" rIns="0" rtlCol="0" anchor="ctr"/>
              <a:lstStyle/>
              <a:p>
                <a:pPr algn="ctr" defTabSz="896386">
                  <a:defRPr/>
                </a:pPr>
                <a:endParaRPr lang="en-US" sz="980" b="1" kern="0">
                  <a:solidFill>
                    <a:srgbClr val="1E1E1E">
                      <a:lumMod val="75000"/>
                      <a:lumOff val="25000"/>
                    </a:srgbClr>
                  </a:solidFill>
                  <a:latin typeface="Calibri"/>
                  <a:cs typeface="Calibri"/>
                </a:endParaRPr>
              </a:p>
            </p:txBody>
          </p:sp>
        </p:grpSp>
        <p:sp>
          <p:nvSpPr>
            <p:cNvPr id="136" name="TextBox 135"/>
            <p:cNvSpPr txBox="1"/>
            <p:nvPr/>
          </p:nvSpPr>
          <p:spPr>
            <a:xfrm>
              <a:off x="4166148" y="2804938"/>
              <a:ext cx="4451643" cy="584201"/>
            </a:xfrm>
            <a:prstGeom prst="rect">
              <a:avLst/>
            </a:prstGeom>
          </p:spPr>
          <p:txBody>
            <a:bodyPr vert="horz" wrap="square" lIns="89642" tIns="44821" rIns="89642" bIns="44821" rtlCol="0">
              <a:noAutofit/>
            </a:bodyPr>
            <a:lstStyle>
              <a:defPPr>
                <a:defRPr lang="en-US"/>
              </a:defPPr>
              <a:lvl1pPr marL="285750" marR="0" indent="-285750" fontAlgn="auto">
                <a:lnSpc>
                  <a:spcPct val="100000"/>
                </a:lnSpc>
                <a:spcBef>
                  <a:spcPct val="20000"/>
                </a:spcBef>
                <a:spcAft>
                  <a:spcPts val="0"/>
                </a:spcAft>
                <a:buClrTx/>
                <a:buSzTx/>
                <a:buFont typeface="Arial"/>
                <a:buChar char="•"/>
                <a:tabLst/>
                <a:defRPr kumimoji="0" b="0" i="0" u="none" strike="noStrike" cap="none" spc="0" normalizeH="0" baseline="0">
                  <a:ln>
                    <a:noFill/>
                  </a:ln>
                  <a:solidFill>
                    <a:srgbClr val="1E1E1E"/>
                  </a:solidFill>
                  <a:effectLst/>
                  <a:uLnTx/>
                  <a:uFillTx/>
                </a:defRPr>
              </a:lvl1pPr>
            </a:lstStyle>
            <a:p>
              <a:pPr marL="0" indent="0" algn="ctr" defTabSz="896386">
                <a:buNone/>
                <a:defRPr/>
              </a:pPr>
              <a:r>
                <a:rPr lang="zh-TW" altLang="en-US" sz="2745" b="1" kern="0" dirty="0" smtClean="0">
                  <a:solidFill>
                    <a:schemeClr val="bg1"/>
                  </a:solidFill>
                </a:rPr>
                <a:t>第二代 </a:t>
              </a:r>
              <a:r>
                <a:rPr lang="en-US" sz="2745" b="1" kern="0" dirty="0" smtClean="0">
                  <a:solidFill>
                    <a:schemeClr val="bg1"/>
                  </a:solidFill>
                </a:rPr>
                <a:t>Hadoop</a:t>
              </a:r>
              <a:endParaRPr lang="en-US" sz="1765" kern="0" dirty="0">
                <a:solidFill>
                  <a:schemeClr val="bg1"/>
                </a:solidFill>
              </a:endParaRPr>
            </a:p>
          </p:txBody>
        </p:sp>
        <p:sp>
          <p:nvSpPr>
            <p:cNvPr id="137" name="Rounded Rectangle 136"/>
            <p:cNvSpPr>
              <a:spLocks/>
            </p:cNvSpPr>
            <p:nvPr/>
          </p:nvSpPr>
          <p:spPr>
            <a:xfrm>
              <a:off x="4145356" y="3454923"/>
              <a:ext cx="659101" cy="638483"/>
            </a:xfrm>
            <a:prstGeom prst="roundRect">
              <a:avLst>
                <a:gd name="adj" fmla="val 4594"/>
              </a:avLst>
            </a:prstGeom>
            <a:solidFill>
              <a:srgbClr val="69BE28">
                <a:lumMod val="20000"/>
                <a:lumOff val="80000"/>
              </a:srgbClr>
            </a:solidFill>
            <a:ln w="12700" cap="flat" cmpd="sng" algn="ctr">
              <a:solidFill>
                <a:srgbClr val="7F7F7F"/>
              </a:solidFill>
              <a:prstDash val="solid"/>
            </a:ln>
            <a:effectLst/>
          </p:spPr>
          <p:txBody>
            <a:bodyPr lIns="0" rIns="0" bIns="89642" rtlCol="0" anchor="t"/>
            <a:lstStyle/>
            <a:p>
              <a:pPr algn="ctr" defTabSz="896386">
                <a:defRPr/>
              </a:pPr>
              <a:r>
                <a:rPr lang="en-US" sz="1078" b="1" kern="0" dirty="0">
                  <a:solidFill>
                    <a:srgbClr val="1E1E1E"/>
                  </a:solidFill>
                  <a:latin typeface="Calibri"/>
                  <a:cs typeface="Calibri"/>
                </a:rPr>
                <a:t>Classic Hadoop Apps</a:t>
              </a:r>
              <a:endParaRPr lang="en-US" sz="686" i="1" kern="0" dirty="0">
                <a:solidFill>
                  <a:srgbClr val="1E1E1E"/>
                </a:solidFill>
                <a:latin typeface="Calibri"/>
                <a:cs typeface="Calibri"/>
              </a:endParaRPr>
            </a:p>
          </p:txBody>
        </p:sp>
      </p:grpSp>
    </p:spTree>
    <p:extLst>
      <p:ext uri="{BB962C8B-B14F-4D97-AF65-F5344CB8AC3E}">
        <p14:creationId xmlns:p14="http://schemas.microsoft.com/office/powerpoint/2010/main" val="240414585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36911" y="5865223"/>
            <a:ext cx="9150647" cy="627864"/>
          </a:xfrm>
          <a:prstGeom prst="rect">
            <a:avLst/>
          </a:prstGeom>
          <a:noFill/>
        </p:spPr>
        <p:txBody>
          <a:bodyPr wrap="none" lIns="182880" tIns="146304" rIns="182880" bIns="146304" rtlCol="0">
            <a:spAutoFit/>
          </a:bodyPr>
          <a:lstStyle/>
          <a:p>
            <a:pPr>
              <a:lnSpc>
                <a:spcPct val="90000"/>
              </a:lnSpc>
            </a:pPr>
            <a:r>
              <a:rPr lang="en-US" sz="2400" dirty="0">
                <a:gradFill>
                  <a:gsLst>
                    <a:gs pos="2917">
                      <a:schemeClr val="tx1"/>
                    </a:gs>
                    <a:gs pos="30000">
                      <a:schemeClr val="tx1"/>
                    </a:gs>
                  </a:gsLst>
                  <a:lin ang="5400000" scaled="0"/>
                </a:gradFill>
                <a:hlinkClick r:id="rId2"/>
              </a:rPr>
              <a:t>http://hortonworks.com/blog/introducing-apache-hadoop-yarn</a:t>
            </a:r>
            <a:r>
              <a:rPr lang="en-US" sz="2400" dirty="0" smtClean="0">
                <a:gradFill>
                  <a:gsLst>
                    <a:gs pos="2917">
                      <a:schemeClr val="tx1"/>
                    </a:gs>
                    <a:gs pos="30000">
                      <a:schemeClr val="tx1"/>
                    </a:gs>
                  </a:gsLst>
                  <a:lin ang="5400000" scaled="0"/>
                </a:gradFill>
                <a:hlinkClick r:id="rId2"/>
              </a:rPr>
              <a:t>/</a:t>
            </a:r>
            <a:r>
              <a:rPr lang="en-US" sz="2400" dirty="0" smtClean="0">
                <a:gradFill>
                  <a:gsLst>
                    <a:gs pos="2917">
                      <a:schemeClr val="tx1"/>
                    </a:gs>
                    <a:gs pos="30000">
                      <a:schemeClr val="tx1"/>
                    </a:gs>
                  </a:gsLst>
                  <a:lin ang="5400000" scaled="0"/>
                </a:gradFill>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6528" y="1"/>
            <a:ext cx="7387015" cy="5991690"/>
          </a:xfrm>
          <a:prstGeom prst="rect">
            <a:avLst/>
          </a:prstGeom>
        </p:spPr>
      </p:pic>
      <p:sp>
        <p:nvSpPr>
          <p:cNvPr id="2" name="Title 1"/>
          <p:cNvSpPr>
            <a:spLocks noGrp="1"/>
          </p:cNvSpPr>
          <p:nvPr>
            <p:ph type="title"/>
          </p:nvPr>
        </p:nvSpPr>
        <p:spPr/>
        <p:txBody>
          <a:bodyPr/>
          <a:lstStyle/>
          <a:p>
            <a:r>
              <a:rPr lang="en-US" dirty="0" smtClean="0"/>
              <a:t>Hadoop 2.0: Yarn</a:t>
            </a:r>
            <a:endParaRPr lang="en-US" dirty="0"/>
          </a:p>
        </p:txBody>
      </p:sp>
    </p:spTree>
    <p:extLst>
      <p:ext uri="{BB962C8B-B14F-4D97-AF65-F5344CB8AC3E}">
        <p14:creationId xmlns:p14="http://schemas.microsoft.com/office/powerpoint/2010/main" val="29276146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Data Operating System</a:t>
            </a:r>
            <a:endParaRPr lang="en-US" dirty="0"/>
          </a:p>
        </p:txBody>
      </p:sp>
      <p:grpSp>
        <p:nvGrpSpPr>
          <p:cNvPr id="94" name="Group 93"/>
          <p:cNvGrpSpPr/>
          <p:nvPr/>
        </p:nvGrpSpPr>
        <p:grpSpPr>
          <a:xfrm>
            <a:off x="1434642" y="2817201"/>
            <a:ext cx="8388862" cy="1082614"/>
            <a:chOff x="274181" y="2563804"/>
            <a:chExt cx="8557076" cy="1104323"/>
          </a:xfrm>
        </p:grpSpPr>
        <p:grpSp>
          <p:nvGrpSpPr>
            <p:cNvPr id="95" name="Group 94"/>
            <p:cNvGrpSpPr/>
            <p:nvPr/>
          </p:nvGrpSpPr>
          <p:grpSpPr>
            <a:xfrm>
              <a:off x="274181" y="2563804"/>
              <a:ext cx="2011327" cy="1104323"/>
              <a:chOff x="205061" y="2563804"/>
              <a:chExt cx="2011327" cy="1104323"/>
            </a:xfrm>
          </p:grpSpPr>
          <p:sp>
            <p:nvSpPr>
              <p:cNvPr id="105" name="Rounded Rectangle 104"/>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06" name="Rounded Rectangle 105"/>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nvGrpSpPr>
            <p:cNvPr id="96" name="Group 95"/>
            <p:cNvGrpSpPr/>
            <p:nvPr/>
          </p:nvGrpSpPr>
          <p:grpSpPr>
            <a:xfrm>
              <a:off x="2456097" y="2563804"/>
              <a:ext cx="2011327" cy="1104323"/>
              <a:chOff x="205061" y="2563804"/>
              <a:chExt cx="2011327" cy="1104323"/>
            </a:xfrm>
          </p:grpSpPr>
          <p:sp>
            <p:nvSpPr>
              <p:cNvPr id="103" name="Rounded Rectangle 102"/>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04" name="Rounded Rectangle 103"/>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nvGrpSpPr>
            <p:cNvPr id="97" name="Group 96"/>
            <p:cNvGrpSpPr/>
            <p:nvPr/>
          </p:nvGrpSpPr>
          <p:grpSpPr>
            <a:xfrm>
              <a:off x="4638013" y="2563805"/>
              <a:ext cx="2011327" cy="1104322"/>
              <a:chOff x="205061" y="2563805"/>
              <a:chExt cx="2011327" cy="1104322"/>
            </a:xfrm>
          </p:grpSpPr>
          <p:sp>
            <p:nvSpPr>
              <p:cNvPr id="101" name="Rounded Rectangle 100"/>
              <p:cNvSpPr/>
              <p:nvPr/>
            </p:nvSpPr>
            <p:spPr>
              <a:xfrm>
                <a:off x="205061" y="2563805"/>
                <a:ext cx="2011327" cy="980072"/>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02" name="Rounded Rectangle 101"/>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nvGrpSpPr>
            <p:cNvPr id="98" name="Group 97"/>
            <p:cNvGrpSpPr/>
            <p:nvPr/>
          </p:nvGrpSpPr>
          <p:grpSpPr>
            <a:xfrm>
              <a:off x="6819930" y="2563804"/>
              <a:ext cx="2011327" cy="1104323"/>
              <a:chOff x="205061" y="2563804"/>
              <a:chExt cx="2011327" cy="1104323"/>
            </a:xfrm>
          </p:grpSpPr>
          <p:sp>
            <p:nvSpPr>
              <p:cNvPr id="99" name="Rounded Rectangle 98"/>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00" name="Rounded Rectangle 99"/>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sp>
        <p:nvSpPr>
          <p:cNvPr id="107" name="Rounded Rectangle 106"/>
          <p:cNvSpPr/>
          <p:nvPr/>
        </p:nvSpPr>
        <p:spPr>
          <a:xfrm>
            <a:off x="4014851" y="3120509"/>
            <a:ext cx="1126487" cy="281404"/>
          </a:xfrm>
          <a:prstGeom prst="roundRect">
            <a:avLst>
              <a:gd name="adj" fmla="val 6525"/>
            </a:avLst>
          </a:prstGeom>
          <a:solidFill>
            <a:srgbClr val="69BE28">
              <a:lumMod val="40000"/>
              <a:lumOff val="60000"/>
            </a:srgbClr>
          </a:solidFill>
          <a:ln w="19050" cap="flat" cmpd="sng" algn="ctr">
            <a:solidFill>
              <a:srgbClr val="69BE28">
                <a:lumMod val="75000"/>
              </a:srgbClr>
            </a:solidFill>
            <a:prstDash val="solid"/>
          </a:ln>
          <a:effectLst/>
        </p:spPr>
        <p:txBody>
          <a:bodyPr rtlCol="0" anchor="t"/>
          <a:lstStyle/>
          <a:p>
            <a:pPr marL="57581" algn="ctr" defTabSz="896386">
              <a:defRPr/>
            </a:pPr>
            <a:r>
              <a:rPr lang="en-US" sz="1078" b="1" kern="0" dirty="0">
                <a:solidFill>
                  <a:srgbClr val="69BE28">
                    <a:lumMod val="50000"/>
                  </a:srgbClr>
                </a:solidFill>
                <a:latin typeface="Calibri"/>
                <a:cs typeface="Calibri"/>
              </a:rPr>
              <a:t>map </a:t>
            </a:r>
            <a:r>
              <a:rPr lang="en-US" sz="1176" b="1" kern="0" baseline="-21000" dirty="0">
                <a:solidFill>
                  <a:srgbClr val="44697D"/>
                </a:solidFill>
                <a:latin typeface="Calibri"/>
                <a:cs typeface="Calibri"/>
              </a:rPr>
              <a:t>1.1</a:t>
            </a:r>
          </a:p>
        </p:txBody>
      </p:sp>
      <p:sp>
        <p:nvSpPr>
          <p:cNvPr id="108" name="Rounded Rectangle 107"/>
          <p:cNvSpPr/>
          <p:nvPr/>
        </p:nvSpPr>
        <p:spPr>
          <a:xfrm>
            <a:off x="4014851" y="3496602"/>
            <a:ext cx="1126487" cy="281404"/>
          </a:xfrm>
          <a:prstGeom prst="roundRect">
            <a:avLst>
              <a:gd name="adj" fmla="val 6525"/>
            </a:avLst>
          </a:prstGeom>
          <a:solidFill>
            <a:srgbClr val="E17000">
              <a:lumMod val="40000"/>
              <a:lumOff val="60000"/>
            </a:srgbClr>
          </a:solidFill>
          <a:ln w="19050" cap="flat" cmpd="sng" algn="ctr">
            <a:solidFill>
              <a:srgbClr val="E17000"/>
            </a:solidFill>
            <a:prstDash val="solid"/>
          </a:ln>
          <a:effectLst/>
        </p:spPr>
        <p:txBody>
          <a:bodyPr rtlCol="0" anchor="t"/>
          <a:lstStyle/>
          <a:p>
            <a:pPr marL="57581" algn="ctr" defTabSz="896386">
              <a:defRPr/>
            </a:pPr>
            <a:r>
              <a:rPr lang="en-US" sz="1029" b="1" kern="0" dirty="0">
                <a:solidFill>
                  <a:srgbClr val="E17000"/>
                </a:solidFill>
                <a:latin typeface="Calibri"/>
                <a:cs typeface="Calibri"/>
              </a:rPr>
              <a:t>vertex</a:t>
            </a:r>
            <a:r>
              <a:rPr lang="en-US" sz="1078" b="1" kern="0" baseline="-21000" dirty="0">
                <a:solidFill>
                  <a:srgbClr val="E17000"/>
                </a:solidFill>
                <a:latin typeface="Calibri"/>
                <a:cs typeface="Calibri"/>
              </a:rPr>
              <a:t>1.2.2</a:t>
            </a:r>
          </a:p>
        </p:txBody>
      </p:sp>
      <p:grpSp>
        <p:nvGrpSpPr>
          <p:cNvPr id="109" name="Group 108"/>
          <p:cNvGrpSpPr/>
          <p:nvPr/>
        </p:nvGrpSpPr>
        <p:grpSpPr>
          <a:xfrm>
            <a:off x="1434642" y="4071960"/>
            <a:ext cx="1971789" cy="1082614"/>
            <a:chOff x="205061" y="2563804"/>
            <a:chExt cx="2011327" cy="1104323"/>
          </a:xfrm>
        </p:grpSpPr>
        <p:sp>
          <p:nvSpPr>
            <p:cNvPr id="110" name="Rounded Rectangle 109"/>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11" name="Rounded Rectangle 110"/>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nvGrpSpPr>
          <p:cNvPr id="112" name="Group 111"/>
          <p:cNvGrpSpPr/>
          <p:nvPr/>
        </p:nvGrpSpPr>
        <p:grpSpPr>
          <a:xfrm>
            <a:off x="3573666" y="4071960"/>
            <a:ext cx="1971789" cy="1082614"/>
            <a:chOff x="205061" y="2563804"/>
            <a:chExt cx="2011327" cy="1104323"/>
          </a:xfrm>
        </p:grpSpPr>
        <p:sp>
          <p:nvSpPr>
            <p:cNvPr id="113" name="Rounded Rectangle 112"/>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14" name="Rounded Rectangle 113"/>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nvGrpSpPr>
          <p:cNvPr id="115" name="Group 114"/>
          <p:cNvGrpSpPr/>
          <p:nvPr/>
        </p:nvGrpSpPr>
        <p:grpSpPr>
          <a:xfrm>
            <a:off x="5712690" y="4071960"/>
            <a:ext cx="1971789" cy="1082614"/>
            <a:chOff x="205061" y="2563804"/>
            <a:chExt cx="2011327" cy="1104323"/>
          </a:xfrm>
        </p:grpSpPr>
        <p:sp>
          <p:nvSpPr>
            <p:cNvPr id="116" name="Rounded Rectangle 115"/>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17" name="Rounded Rectangle 116"/>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nvGrpSpPr>
          <p:cNvPr id="118" name="Group 117"/>
          <p:cNvGrpSpPr/>
          <p:nvPr/>
        </p:nvGrpSpPr>
        <p:grpSpPr>
          <a:xfrm>
            <a:off x="7851716" y="4071960"/>
            <a:ext cx="1971789" cy="1082614"/>
            <a:chOff x="205061" y="2563804"/>
            <a:chExt cx="2011327" cy="1104323"/>
          </a:xfrm>
        </p:grpSpPr>
        <p:sp>
          <p:nvSpPr>
            <p:cNvPr id="119" name="Rounded Rectangle 118"/>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20" name="Rounded Rectangle 119"/>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nvGrpSpPr>
          <p:cNvPr id="121" name="Group 120"/>
          <p:cNvGrpSpPr/>
          <p:nvPr/>
        </p:nvGrpSpPr>
        <p:grpSpPr>
          <a:xfrm>
            <a:off x="1434642" y="5326719"/>
            <a:ext cx="8388862" cy="1082614"/>
            <a:chOff x="205061" y="2563804"/>
            <a:chExt cx="8557076" cy="1104323"/>
          </a:xfrm>
        </p:grpSpPr>
        <p:grpSp>
          <p:nvGrpSpPr>
            <p:cNvPr id="122" name="Group 121"/>
            <p:cNvGrpSpPr/>
            <p:nvPr/>
          </p:nvGrpSpPr>
          <p:grpSpPr>
            <a:xfrm>
              <a:off x="205061" y="2563804"/>
              <a:ext cx="2011327" cy="1104323"/>
              <a:chOff x="205061" y="2563804"/>
              <a:chExt cx="2011327" cy="1104323"/>
            </a:xfrm>
          </p:grpSpPr>
          <p:sp>
            <p:nvSpPr>
              <p:cNvPr id="132" name="Rounded Rectangle 131"/>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33" name="Rounded Rectangle 132"/>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nvGrpSpPr>
            <p:cNvPr id="123" name="Group 122"/>
            <p:cNvGrpSpPr/>
            <p:nvPr/>
          </p:nvGrpSpPr>
          <p:grpSpPr>
            <a:xfrm>
              <a:off x="2386977" y="2563804"/>
              <a:ext cx="2011327" cy="1104323"/>
              <a:chOff x="205061" y="2563804"/>
              <a:chExt cx="2011327" cy="1104323"/>
            </a:xfrm>
          </p:grpSpPr>
          <p:sp>
            <p:nvSpPr>
              <p:cNvPr id="130" name="Rounded Rectangle 129"/>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31" name="Rounded Rectangle 130"/>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nvGrpSpPr>
            <p:cNvPr id="124" name="Group 123"/>
            <p:cNvGrpSpPr/>
            <p:nvPr/>
          </p:nvGrpSpPr>
          <p:grpSpPr>
            <a:xfrm>
              <a:off x="4568893" y="2563804"/>
              <a:ext cx="2011327" cy="1104323"/>
              <a:chOff x="205061" y="2563804"/>
              <a:chExt cx="2011327" cy="1104323"/>
            </a:xfrm>
          </p:grpSpPr>
          <p:sp>
            <p:nvSpPr>
              <p:cNvPr id="128" name="Rounded Rectangle 127"/>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29" name="Rounded Rectangle 128"/>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nvGrpSpPr>
            <p:cNvPr id="125" name="Group 124"/>
            <p:cNvGrpSpPr/>
            <p:nvPr/>
          </p:nvGrpSpPr>
          <p:grpSpPr>
            <a:xfrm>
              <a:off x="6750810" y="2563804"/>
              <a:ext cx="2011327" cy="1104323"/>
              <a:chOff x="205061" y="2563804"/>
              <a:chExt cx="2011327" cy="1104323"/>
            </a:xfrm>
          </p:grpSpPr>
          <p:sp>
            <p:nvSpPr>
              <p:cNvPr id="126" name="Rounded Rectangle 125"/>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NodeManager</a:t>
                </a:r>
                <a:endParaRPr lang="en-US" sz="1078" b="1" kern="0" dirty="0">
                  <a:solidFill>
                    <a:srgbClr val="000000"/>
                  </a:solidFill>
                  <a:latin typeface="Calibri"/>
                  <a:cs typeface="Calibri"/>
                </a:endParaRPr>
              </a:p>
            </p:txBody>
          </p:sp>
          <p:sp>
            <p:nvSpPr>
              <p:cNvPr id="127" name="Rounded Rectangle 126"/>
              <p:cNvSpPr/>
              <p:nvPr/>
            </p:nvSpPr>
            <p:spPr>
              <a:xfrm>
                <a:off x="205062" y="2772387"/>
                <a:ext cx="2011326" cy="895740"/>
              </a:xfrm>
              <a:prstGeom prst="roundRect">
                <a:avLst>
                  <a:gd name="adj" fmla="val 6525"/>
                </a:avLst>
              </a:prstGeom>
              <a:solidFill>
                <a:srgbClr val="FFFFFF"/>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grpSp>
      <p:sp>
        <p:nvSpPr>
          <p:cNvPr id="134" name="Rounded Rectangle 133"/>
          <p:cNvSpPr/>
          <p:nvPr/>
        </p:nvSpPr>
        <p:spPr>
          <a:xfrm>
            <a:off x="4014851" y="4370007"/>
            <a:ext cx="1126487" cy="281404"/>
          </a:xfrm>
          <a:prstGeom prst="roundRect">
            <a:avLst>
              <a:gd name="adj" fmla="val 6525"/>
            </a:avLst>
          </a:prstGeom>
          <a:solidFill>
            <a:srgbClr val="69BE28">
              <a:lumMod val="40000"/>
              <a:lumOff val="60000"/>
            </a:srgbClr>
          </a:solidFill>
          <a:ln w="19050" cap="flat" cmpd="sng" algn="ctr">
            <a:solidFill>
              <a:srgbClr val="4F8E1E"/>
            </a:solidFill>
            <a:prstDash val="solid"/>
          </a:ln>
          <a:effectLst/>
        </p:spPr>
        <p:txBody>
          <a:bodyPr rtlCol="0" anchor="t"/>
          <a:lstStyle/>
          <a:p>
            <a:pPr marL="57581" algn="ctr" defTabSz="896386">
              <a:defRPr/>
            </a:pPr>
            <a:r>
              <a:rPr lang="en-US" sz="1078" b="1" kern="0" dirty="0">
                <a:solidFill>
                  <a:srgbClr val="69BE28">
                    <a:lumMod val="50000"/>
                  </a:srgbClr>
                </a:solidFill>
                <a:latin typeface="Calibri"/>
                <a:cs typeface="Calibri"/>
              </a:rPr>
              <a:t>map</a:t>
            </a:r>
            <a:r>
              <a:rPr lang="en-US" sz="1176" b="1" kern="0" baseline="-21000" dirty="0">
                <a:solidFill>
                  <a:srgbClr val="69BE28">
                    <a:lumMod val="50000"/>
                  </a:srgbClr>
                </a:solidFill>
                <a:latin typeface="Calibri"/>
                <a:cs typeface="Calibri"/>
              </a:rPr>
              <a:t>1.2</a:t>
            </a:r>
          </a:p>
        </p:txBody>
      </p:sp>
      <p:sp>
        <p:nvSpPr>
          <p:cNvPr id="135" name="Rounded Rectangle 134"/>
          <p:cNvSpPr/>
          <p:nvPr/>
        </p:nvSpPr>
        <p:spPr>
          <a:xfrm>
            <a:off x="4014851" y="6023739"/>
            <a:ext cx="1126487" cy="281404"/>
          </a:xfrm>
          <a:prstGeom prst="roundRect">
            <a:avLst>
              <a:gd name="adj" fmla="val 6525"/>
            </a:avLst>
          </a:prstGeom>
          <a:solidFill>
            <a:srgbClr val="69BE28">
              <a:lumMod val="40000"/>
              <a:lumOff val="60000"/>
            </a:srgbClr>
          </a:solidFill>
          <a:ln w="19050" cap="flat" cmpd="sng" algn="ctr">
            <a:solidFill>
              <a:srgbClr val="4F8E1E"/>
            </a:solidFill>
            <a:prstDash val="solid"/>
          </a:ln>
          <a:effectLst/>
        </p:spPr>
        <p:txBody>
          <a:bodyPr rtlCol="0" anchor="t"/>
          <a:lstStyle/>
          <a:p>
            <a:pPr marL="57581" algn="ctr" defTabSz="896386">
              <a:defRPr/>
            </a:pPr>
            <a:r>
              <a:rPr lang="en-US" sz="1078" b="1" kern="0" dirty="0">
                <a:solidFill>
                  <a:srgbClr val="69BE28">
                    <a:lumMod val="50000"/>
                  </a:srgbClr>
                </a:solidFill>
                <a:latin typeface="Calibri"/>
                <a:cs typeface="Calibri"/>
              </a:rPr>
              <a:t>reduce</a:t>
            </a:r>
            <a:r>
              <a:rPr lang="en-US" sz="1176" b="1" kern="0" baseline="-21000" dirty="0">
                <a:solidFill>
                  <a:srgbClr val="44697D"/>
                </a:solidFill>
                <a:latin typeface="Calibri"/>
                <a:cs typeface="Calibri"/>
              </a:rPr>
              <a:t>1.1</a:t>
            </a:r>
          </a:p>
        </p:txBody>
      </p:sp>
      <p:sp>
        <p:nvSpPr>
          <p:cNvPr id="136" name="Rounded Rectangle 135"/>
          <p:cNvSpPr/>
          <p:nvPr/>
        </p:nvSpPr>
        <p:spPr>
          <a:xfrm>
            <a:off x="1860463" y="4565846"/>
            <a:ext cx="1126487" cy="281404"/>
          </a:xfrm>
          <a:prstGeom prst="roundRect">
            <a:avLst>
              <a:gd name="adj" fmla="val 6525"/>
            </a:avLst>
          </a:prstGeom>
          <a:solidFill>
            <a:srgbClr val="69BE28"/>
          </a:solidFill>
          <a:ln w="19050" cap="flat" cmpd="sng" algn="ctr">
            <a:solidFill>
              <a:srgbClr val="44697D"/>
            </a:solidFill>
            <a:prstDash val="solid"/>
          </a:ln>
          <a:effectLst/>
        </p:spPr>
        <p:txBody>
          <a:bodyPr rtlCol="0" anchor="t"/>
          <a:lstStyle/>
          <a:p>
            <a:pPr marL="57581" algn="ctr" defTabSz="896386">
              <a:defRPr/>
            </a:pPr>
            <a:r>
              <a:rPr lang="en-US" sz="1078" b="1" kern="0" dirty="0">
                <a:solidFill>
                  <a:srgbClr val="355F14"/>
                </a:solidFill>
                <a:latin typeface="Calibri"/>
                <a:cs typeface="Calibri"/>
              </a:rPr>
              <a:t>Batch</a:t>
            </a:r>
            <a:endParaRPr lang="en-US" sz="1078" b="1" kern="0" baseline="-21000" dirty="0">
              <a:solidFill>
                <a:srgbClr val="355F14"/>
              </a:solidFill>
              <a:latin typeface="Calibri"/>
              <a:cs typeface="Calibri"/>
            </a:endParaRPr>
          </a:p>
        </p:txBody>
      </p:sp>
      <p:sp>
        <p:nvSpPr>
          <p:cNvPr id="137" name="Rounded Rectangle 136"/>
          <p:cNvSpPr/>
          <p:nvPr/>
        </p:nvSpPr>
        <p:spPr>
          <a:xfrm>
            <a:off x="8305997" y="3312031"/>
            <a:ext cx="1126487" cy="281404"/>
          </a:xfrm>
          <a:prstGeom prst="roundRect">
            <a:avLst>
              <a:gd name="adj" fmla="val 6525"/>
            </a:avLst>
          </a:prstGeom>
          <a:solidFill>
            <a:srgbClr val="E17000">
              <a:lumMod val="40000"/>
              <a:lumOff val="60000"/>
            </a:srgbClr>
          </a:solidFill>
          <a:ln w="19050" cap="flat" cmpd="sng" algn="ctr">
            <a:solidFill>
              <a:srgbClr val="E17000"/>
            </a:solidFill>
            <a:prstDash val="solid"/>
          </a:ln>
          <a:effectLst/>
        </p:spPr>
        <p:txBody>
          <a:bodyPr rtlCol="0" anchor="t"/>
          <a:lstStyle/>
          <a:p>
            <a:pPr marL="57581" algn="ctr" defTabSz="896386">
              <a:defRPr/>
            </a:pPr>
            <a:r>
              <a:rPr lang="en-US" sz="1029" b="1" kern="0" dirty="0">
                <a:solidFill>
                  <a:srgbClr val="E17000"/>
                </a:solidFill>
                <a:latin typeface="Calibri"/>
                <a:cs typeface="Calibri"/>
              </a:rPr>
              <a:t>vertex</a:t>
            </a:r>
            <a:r>
              <a:rPr lang="en-US" sz="1078" b="1" kern="0" baseline="-21000" dirty="0">
                <a:solidFill>
                  <a:srgbClr val="E17000"/>
                </a:solidFill>
                <a:latin typeface="Calibri"/>
                <a:cs typeface="Calibri"/>
              </a:rPr>
              <a:t>1.1.1</a:t>
            </a:r>
          </a:p>
        </p:txBody>
      </p:sp>
      <p:sp>
        <p:nvSpPr>
          <p:cNvPr id="138" name="Rounded Rectangle 137"/>
          <p:cNvSpPr/>
          <p:nvPr/>
        </p:nvSpPr>
        <p:spPr>
          <a:xfrm>
            <a:off x="8305997" y="4565846"/>
            <a:ext cx="1126487" cy="281404"/>
          </a:xfrm>
          <a:prstGeom prst="roundRect">
            <a:avLst>
              <a:gd name="adj" fmla="val 6525"/>
            </a:avLst>
          </a:prstGeom>
          <a:solidFill>
            <a:srgbClr val="E17000">
              <a:lumMod val="40000"/>
              <a:lumOff val="60000"/>
            </a:srgbClr>
          </a:solidFill>
          <a:ln w="19050" cap="flat" cmpd="sng" algn="ctr">
            <a:solidFill>
              <a:srgbClr val="E17000"/>
            </a:solidFill>
            <a:prstDash val="solid"/>
          </a:ln>
          <a:effectLst/>
        </p:spPr>
        <p:txBody>
          <a:bodyPr rtlCol="0" anchor="t"/>
          <a:lstStyle/>
          <a:p>
            <a:pPr marL="57581" algn="ctr" defTabSz="896386">
              <a:defRPr/>
            </a:pPr>
            <a:r>
              <a:rPr lang="en-US" sz="1029" b="1" kern="0" dirty="0">
                <a:solidFill>
                  <a:srgbClr val="E17000"/>
                </a:solidFill>
                <a:latin typeface="Calibri"/>
                <a:cs typeface="Calibri"/>
              </a:rPr>
              <a:t>vertex</a:t>
            </a:r>
            <a:r>
              <a:rPr lang="en-US" sz="1078" b="1" kern="0" baseline="-21000" dirty="0">
                <a:solidFill>
                  <a:srgbClr val="E17000"/>
                </a:solidFill>
                <a:latin typeface="Calibri"/>
                <a:cs typeface="Calibri"/>
              </a:rPr>
              <a:t>1.1.2</a:t>
            </a:r>
          </a:p>
        </p:txBody>
      </p:sp>
      <p:sp>
        <p:nvSpPr>
          <p:cNvPr id="139" name="Rounded Rectangle 138"/>
          <p:cNvSpPr/>
          <p:nvPr/>
        </p:nvSpPr>
        <p:spPr>
          <a:xfrm>
            <a:off x="8305997" y="5827900"/>
            <a:ext cx="1126487" cy="281404"/>
          </a:xfrm>
          <a:prstGeom prst="roundRect">
            <a:avLst>
              <a:gd name="adj" fmla="val 6525"/>
            </a:avLst>
          </a:prstGeom>
          <a:solidFill>
            <a:srgbClr val="E17000">
              <a:lumMod val="40000"/>
              <a:lumOff val="60000"/>
            </a:srgbClr>
          </a:solidFill>
          <a:ln w="19050" cap="flat" cmpd="sng" algn="ctr">
            <a:solidFill>
              <a:srgbClr val="E17000"/>
            </a:solidFill>
            <a:prstDash val="solid"/>
          </a:ln>
          <a:effectLst/>
        </p:spPr>
        <p:txBody>
          <a:bodyPr rtlCol="0" anchor="t"/>
          <a:lstStyle/>
          <a:p>
            <a:pPr marL="57581" algn="ctr" defTabSz="896386">
              <a:defRPr/>
            </a:pPr>
            <a:r>
              <a:rPr lang="en-US" sz="1029" b="1" kern="0" dirty="0">
                <a:solidFill>
                  <a:srgbClr val="E17000"/>
                </a:solidFill>
                <a:latin typeface="Calibri"/>
                <a:cs typeface="Calibri"/>
              </a:rPr>
              <a:t>vertex</a:t>
            </a:r>
            <a:r>
              <a:rPr lang="en-US" sz="1078" b="1" kern="0" baseline="-21000" dirty="0">
                <a:solidFill>
                  <a:srgbClr val="E17000"/>
                </a:solidFill>
                <a:latin typeface="Calibri"/>
                <a:cs typeface="Calibri"/>
              </a:rPr>
              <a:t>1.2.1</a:t>
            </a:r>
          </a:p>
        </p:txBody>
      </p:sp>
      <p:sp>
        <p:nvSpPr>
          <p:cNvPr id="140" name="Rounded Rectangle 139"/>
          <p:cNvSpPr/>
          <p:nvPr/>
        </p:nvSpPr>
        <p:spPr>
          <a:xfrm>
            <a:off x="6160079" y="4565846"/>
            <a:ext cx="1126487" cy="281404"/>
          </a:xfrm>
          <a:prstGeom prst="roundRect">
            <a:avLst>
              <a:gd name="adj" fmla="val 6525"/>
            </a:avLst>
          </a:prstGeom>
          <a:solidFill>
            <a:srgbClr val="E17000"/>
          </a:solidFill>
          <a:ln w="19050" cap="flat" cmpd="sng" algn="ctr">
            <a:solidFill>
              <a:srgbClr val="E17000">
                <a:lumMod val="40000"/>
                <a:lumOff val="60000"/>
              </a:srgbClr>
            </a:solidFill>
            <a:prstDash val="solid"/>
          </a:ln>
          <a:effectLst/>
        </p:spPr>
        <p:txBody>
          <a:bodyPr rtlCol="0" anchor="t"/>
          <a:lstStyle/>
          <a:p>
            <a:pPr marL="57581" algn="ctr" defTabSz="896386">
              <a:defRPr/>
            </a:pPr>
            <a:r>
              <a:rPr lang="en-US" sz="1078" b="1" kern="0" dirty="0">
                <a:solidFill>
                  <a:srgbClr val="E17000">
                    <a:lumMod val="20000"/>
                    <a:lumOff val="80000"/>
                  </a:srgbClr>
                </a:solidFill>
                <a:latin typeface="Calibri"/>
                <a:cs typeface="Calibri"/>
              </a:rPr>
              <a:t>Interactive SQL</a:t>
            </a:r>
            <a:endParaRPr lang="en-US" sz="1176" b="1" kern="0" baseline="-21000" dirty="0">
              <a:solidFill>
                <a:srgbClr val="E17000">
                  <a:lumMod val="20000"/>
                  <a:lumOff val="80000"/>
                </a:srgbClr>
              </a:solidFill>
              <a:latin typeface="Calibri"/>
              <a:cs typeface="Calibri"/>
            </a:endParaRPr>
          </a:p>
        </p:txBody>
      </p:sp>
      <p:cxnSp>
        <p:nvCxnSpPr>
          <p:cNvPr id="141" name="Straight Arrow Connector 140"/>
          <p:cNvCxnSpPr>
            <a:endCxn id="138" idx="1"/>
          </p:cNvCxnSpPr>
          <p:nvPr/>
        </p:nvCxnSpPr>
        <p:spPr>
          <a:xfrm>
            <a:off x="7302358" y="4697916"/>
            <a:ext cx="1003639" cy="8633"/>
          </a:xfrm>
          <a:prstGeom prst="straightConnector1">
            <a:avLst/>
          </a:prstGeom>
          <a:noFill/>
          <a:ln w="19050" cap="flat" cmpd="sng" algn="ctr">
            <a:solidFill>
              <a:srgbClr val="E17000"/>
            </a:solidFill>
            <a:prstDash val="sysDash"/>
            <a:headEnd type="none"/>
            <a:tailEnd type="arrow"/>
          </a:ln>
          <a:effectLst/>
        </p:spPr>
      </p:cxnSp>
      <p:cxnSp>
        <p:nvCxnSpPr>
          <p:cNvPr id="142" name="Straight Arrow Connector 114"/>
          <p:cNvCxnSpPr>
            <a:endCxn id="139" idx="1"/>
          </p:cNvCxnSpPr>
          <p:nvPr/>
        </p:nvCxnSpPr>
        <p:spPr>
          <a:xfrm rot="16200000" flipH="1">
            <a:off x="7293260" y="4955864"/>
            <a:ext cx="1270686" cy="754789"/>
          </a:xfrm>
          <a:prstGeom prst="bentConnector2">
            <a:avLst/>
          </a:prstGeom>
          <a:noFill/>
          <a:ln w="19050" cap="flat" cmpd="sng" algn="ctr">
            <a:solidFill>
              <a:srgbClr val="E17000"/>
            </a:solidFill>
            <a:prstDash val="sysDash"/>
            <a:headEnd type="none"/>
            <a:tailEnd type="arrow"/>
          </a:ln>
          <a:effectLst/>
        </p:spPr>
      </p:cxnSp>
      <p:cxnSp>
        <p:nvCxnSpPr>
          <p:cNvPr id="143" name="Straight Arrow Connector 114"/>
          <p:cNvCxnSpPr>
            <a:endCxn id="137" idx="1"/>
          </p:cNvCxnSpPr>
          <p:nvPr/>
        </p:nvCxnSpPr>
        <p:spPr>
          <a:xfrm rot="5400000" flipH="1" flipV="1">
            <a:off x="7301695" y="3702248"/>
            <a:ext cx="1253816" cy="754788"/>
          </a:xfrm>
          <a:prstGeom prst="bentConnector2">
            <a:avLst/>
          </a:prstGeom>
          <a:noFill/>
          <a:ln w="19050" cap="flat" cmpd="sng" algn="ctr">
            <a:solidFill>
              <a:srgbClr val="E17000"/>
            </a:solidFill>
            <a:prstDash val="sysDash"/>
            <a:headEnd type="none"/>
            <a:tailEnd type="arrow"/>
          </a:ln>
          <a:effectLst/>
        </p:spPr>
      </p:cxnSp>
      <p:cxnSp>
        <p:nvCxnSpPr>
          <p:cNvPr id="144" name="Straight Arrow Connector 114"/>
          <p:cNvCxnSpPr>
            <a:stCxn id="140" idx="1"/>
            <a:endCxn id="108" idx="3"/>
          </p:cNvCxnSpPr>
          <p:nvPr/>
        </p:nvCxnSpPr>
        <p:spPr>
          <a:xfrm rot="10800000">
            <a:off x="5141337" y="3637306"/>
            <a:ext cx="1018742" cy="1069244"/>
          </a:xfrm>
          <a:prstGeom prst="bentConnector3">
            <a:avLst>
              <a:gd name="adj1" fmla="val 79931"/>
            </a:avLst>
          </a:prstGeom>
          <a:noFill/>
          <a:ln w="19050" cap="flat" cmpd="sng" algn="ctr">
            <a:solidFill>
              <a:srgbClr val="E17000"/>
            </a:solidFill>
            <a:prstDash val="sysDash"/>
            <a:headEnd type="none"/>
            <a:tailEnd type="arrow"/>
          </a:ln>
          <a:effectLst/>
        </p:spPr>
      </p:cxnSp>
      <p:cxnSp>
        <p:nvCxnSpPr>
          <p:cNvPr id="145" name="Straight Arrow Connector 114"/>
          <p:cNvCxnSpPr>
            <a:stCxn id="136" idx="3"/>
            <a:endCxn id="107" idx="1"/>
          </p:cNvCxnSpPr>
          <p:nvPr/>
        </p:nvCxnSpPr>
        <p:spPr>
          <a:xfrm flipV="1">
            <a:off x="2986950" y="3261211"/>
            <a:ext cx="1027901" cy="1445338"/>
          </a:xfrm>
          <a:prstGeom prst="bentConnector3">
            <a:avLst>
              <a:gd name="adj1" fmla="val 49816"/>
            </a:avLst>
          </a:prstGeom>
          <a:noFill/>
          <a:ln w="19050" cap="flat" cmpd="sng" algn="ctr">
            <a:solidFill>
              <a:srgbClr val="69BE28">
                <a:lumMod val="50000"/>
              </a:srgbClr>
            </a:solidFill>
            <a:prstDash val="sysDash"/>
            <a:headEnd type="none"/>
            <a:tailEnd type="arrow"/>
          </a:ln>
          <a:effectLst/>
        </p:spPr>
      </p:cxnSp>
      <p:cxnSp>
        <p:nvCxnSpPr>
          <p:cNvPr id="146" name="Straight Arrow Connector 114"/>
          <p:cNvCxnSpPr>
            <a:stCxn id="136" idx="3"/>
            <a:endCxn id="135" idx="1"/>
          </p:cNvCxnSpPr>
          <p:nvPr/>
        </p:nvCxnSpPr>
        <p:spPr>
          <a:xfrm>
            <a:off x="2986950" y="4706549"/>
            <a:ext cx="1027901" cy="1457892"/>
          </a:xfrm>
          <a:prstGeom prst="bentConnector3">
            <a:avLst>
              <a:gd name="adj1" fmla="val 48639"/>
            </a:avLst>
          </a:prstGeom>
          <a:noFill/>
          <a:ln w="19050" cap="flat" cmpd="sng" algn="ctr">
            <a:solidFill>
              <a:srgbClr val="355F14"/>
            </a:solidFill>
            <a:prstDash val="sysDash"/>
            <a:headEnd type="none"/>
            <a:tailEnd type="arrow"/>
          </a:ln>
          <a:effectLst/>
        </p:spPr>
      </p:cxnSp>
      <p:grpSp>
        <p:nvGrpSpPr>
          <p:cNvPr id="147" name="Group 146"/>
          <p:cNvGrpSpPr/>
          <p:nvPr/>
        </p:nvGrpSpPr>
        <p:grpSpPr>
          <a:xfrm>
            <a:off x="4726796" y="1453570"/>
            <a:ext cx="1971789" cy="1082614"/>
            <a:chOff x="3632349" y="1172830"/>
            <a:chExt cx="2011327" cy="1104323"/>
          </a:xfrm>
        </p:grpSpPr>
        <p:grpSp>
          <p:nvGrpSpPr>
            <p:cNvPr id="148" name="Group 147"/>
            <p:cNvGrpSpPr/>
            <p:nvPr/>
          </p:nvGrpSpPr>
          <p:grpSpPr>
            <a:xfrm>
              <a:off x="3632349" y="1172830"/>
              <a:ext cx="2011327" cy="1104323"/>
              <a:chOff x="205061" y="2563804"/>
              <a:chExt cx="2011327" cy="1104323"/>
            </a:xfrm>
          </p:grpSpPr>
          <p:sp>
            <p:nvSpPr>
              <p:cNvPr id="151" name="Rounded Rectangle 150"/>
              <p:cNvSpPr/>
              <p:nvPr/>
            </p:nvSpPr>
            <p:spPr>
              <a:xfrm>
                <a:off x="205061" y="2563804"/>
                <a:ext cx="2011327" cy="1104323"/>
              </a:xfrm>
              <a:prstGeom prst="roundRect">
                <a:avLst>
                  <a:gd name="adj" fmla="val 6525"/>
                </a:avLst>
              </a:prstGeom>
              <a:solidFill>
                <a:srgbClr val="69BE28"/>
              </a:solidFill>
              <a:ln w="28575" cap="flat" cmpd="sng" algn="ctr">
                <a:solidFill>
                  <a:srgbClr val="69BE28"/>
                </a:solidFill>
                <a:prstDash val="solid"/>
              </a:ln>
              <a:effectLst/>
            </p:spPr>
            <p:txBody>
              <a:bodyPr lIns="35292" tIns="0" rtlCol="0" anchor="t"/>
              <a:lstStyle/>
              <a:p>
                <a:pPr marL="57581" defTabSz="896386">
                  <a:defRPr/>
                </a:pPr>
                <a:r>
                  <a:rPr lang="en-US" sz="1078" b="1" kern="0" dirty="0" err="1">
                    <a:solidFill>
                      <a:srgbClr val="000000"/>
                    </a:solidFill>
                    <a:latin typeface="Calibri"/>
                    <a:cs typeface="Calibri"/>
                  </a:rPr>
                  <a:t>ResourceManager</a:t>
                </a:r>
                <a:endParaRPr lang="en-US" sz="1078" b="1" kern="0" dirty="0">
                  <a:solidFill>
                    <a:srgbClr val="000000"/>
                  </a:solidFill>
                  <a:latin typeface="Calibri"/>
                  <a:cs typeface="Calibri"/>
                </a:endParaRPr>
              </a:p>
            </p:txBody>
          </p:sp>
          <p:sp>
            <p:nvSpPr>
              <p:cNvPr id="152" name="Rounded Rectangle 151"/>
              <p:cNvSpPr/>
              <p:nvPr/>
            </p:nvSpPr>
            <p:spPr>
              <a:xfrm>
                <a:off x="205062" y="2772387"/>
                <a:ext cx="2011326" cy="895740"/>
              </a:xfrm>
              <a:prstGeom prst="roundRect">
                <a:avLst>
                  <a:gd name="adj" fmla="val 6525"/>
                </a:avLst>
              </a:prstGeom>
              <a:solidFill>
                <a:srgbClr val="69BE28">
                  <a:lumMod val="20000"/>
                  <a:lumOff val="80000"/>
                </a:srgbClr>
              </a:solidFill>
              <a:ln w="28575" cap="flat" cmpd="sng" algn="ctr">
                <a:solidFill>
                  <a:srgbClr val="69BE28"/>
                </a:solidFill>
                <a:prstDash val="solid"/>
              </a:ln>
              <a:effectLst/>
            </p:spPr>
            <p:txBody>
              <a:bodyPr wrap="none" lIns="0" rIns="0" rtlCol="0" anchor="b"/>
              <a:lstStyle/>
              <a:p>
                <a:pPr algn="ctr" defTabSz="896386">
                  <a:defRPr/>
                </a:pPr>
                <a:endParaRPr lang="en-US" sz="1176" kern="0" dirty="0">
                  <a:solidFill>
                    <a:srgbClr val="1E1E1E"/>
                  </a:solidFill>
                  <a:latin typeface="Calibri"/>
                  <a:cs typeface="Calibri"/>
                </a:endParaRPr>
              </a:p>
            </p:txBody>
          </p:sp>
        </p:grpSp>
        <p:sp>
          <p:nvSpPr>
            <p:cNvPr id="149" name="Rounded Rectangle 148"/>
            <p:cNvSpPr/>
            <p:nvPr/>
          </p:nvSpPr>
          <p:spPr>
            <a:xfrm>
              <a:off x="3835286" y="1903682"/>
              <a:ext cx="1605455" cy="287047"/>
            </a:xfrm>
            <a:prstGeom prst="roundRect">
              <a:avLst>
                <a:gd name="adj" fmla="val 6525"/>
              </a:avLst>
            </a:prstGeom>
            <a:solidFill>
              <a:srgbClr val="69BE28">
                <a:lumMod val="60000"/>
                <a:lumOff val="40000"/>
              </a:srgbClr>
            </a:solidFill>
            <a:ln w="19050" cap="flat" cmpd="sng" algn="ctr">
              <a:solidFill>
                <a:srgbClr val="69BE28">
                  <a:lumMod val="50000"/>
                </a:srgbClr>
              </a:solidFill>
              <a:prstDash val="solid"/>
            </a:ln>
            <a:effectLst/>
          </p:spPr>
          <p:txBody>
            <a:bodyPr rtlCol="0" anchor="t"/>
            <a:lstStyle/>
            <a:p>
              <a:pPr marL="57581" algn="ctr" defTabSz="896386">
                <a:defRPr/>
              </a:pPr>
              <a:r>
                <a:rPr lang="en-US" sz="1078" b="1" kern="0" dirty="0">
                  <a:solidFill>
                    <a:srgbClr val="1E1E1E"/>
                  </a:solidFill>
                  <a:latin typeface="Calibri"/>
                  <a:cs typeface="Calibri"/>
                </a:rPr>
                <a:t>Scheduler</a:t>
              </a:r>
              <a:endParaRPr lang="en-US" sz="1078" b="1" kern="0" baseline="-21000" dirty="0">
                <a:solidFill>
                  <a:srgbClr val="1E1E1E"/>
                </a:solidFill>
                <a:latin typeface="Calibri"/>
                <a:cs typeface="Calibri"/>
              </a:endParaRPr>
            </a:p>
          </p:txBody>
        </p:sp>
        <p:pic>
          <p:nvPicPr>
            <p:cNvPr id="150" name="Picture 149"/>
            <p:cNvPicPr>
              <a:picLocks noChangeAspect="1"/>
            </p:cNvPicPr>
            <p:nvPr/>
          </p:nvPicPr>
          <p:blipFill>
            <a:blip r:embed="rId2"/>
            <a:stretch>
              <a:fillRect/>
            </a:stretch>
          </p:blipFill>
          <p:spPr>
            <a:xfrm>
              <a:off x="4458416" y="1461409"/>
              <a:ext cx="367873" cy="367873"/>
            </a:xfrm>
            <a:prstGeom prst="rect">
              <a:avLst/>
            </a:prstGeom>
          </p:spPr>
        </p:pic>
      </p:grpSp>
      <p:pic>
        <p:nvPicPr>
          <p:cNvPr id="153" name="Picture 152"/>
          <p:cNvPicPr>
            <a:picLocks noChangeAspect="1"/>
          </p:cNvPicPr>
          <p:nvPr/>
        </p:nvPicPr>
        <p:blipFill>
          <a:blip r:embed="rId3"/>
          <a:stretch>
            <a:fillRect/>
          </a:stretch>
        </p:blipFill>
        <p:spPr>
          <a:xfrm>
            <a:off x="1434643" y="3606382"/>
            <a:ext cx="271808" cy="271808"/>
          </a:xfrm>
          <a:prstGeom prst="rect">
            <a:avLst/>
          </a:prstGeom>
        </p:spPr>
      </p:pic>
      <p:pic>
        <p:nvPicPr>
          <p:cNvPr id="154" name="Picture 153"/>
          <p:cNvPicPr>
            <a:picLocks noChangeAspect="1"/>
          </p:cNvPicPr>
          <p:nvPr/>
        </p:nvPicPr>
        <p:blipFill>
          <a:blip r:embed="rId3"/>
          <a:stretch>
            <a:fillRect/>
          </a:stretch>
        </p:blipFill>
        <p:spPr>
          <a:xfrm>
            <a:off x="1434642" y="4861562"/>
            <a:ext cx="271808" cy="271808"/>
          </a:xfrm>
          <a:prstGeom prst="rect">
            <a:avLst/>
          </a:prstGeom>
        </p:spPr>
      </p:pic>
      <p:pic>
        <p:nvPicPr>
          <p:cNvPr id="155" name="Picture 154"/>
          <p:cNvPicPr>
            <a:picLocks noChangeAspect="1"/>
          </p:cNvPicPr>
          <p:nvPr/>
        </p:nvPicPr>
        <p:blipFill>
          <a:blip r:embed="rId3"/>
          <a:stretch>
            <a:fillRect/>
          </a:stretch>
        </p:blipFill>
        <p:spPr>
          <a:xfrm>
            <a:off x="1434643" y="6112944"/>
            <a:ext cx="271808" cy="271808"/>
          </a:xfrm>
          <a:prstGeom prst="rect">
            <a:avLst/>
          </a:prstGeom>
        </p:spPr>
      </p:pic>
      <p:pic>
        <p:nvPicPr>
          <p:cNvPr id="156" name="Picture 155"/>
          <p:cNvPicPr>
            <a:picLocks noChangeAspect="1"/>
          </p:cNvPicPr>
          <p:nvPr/>
        </p:nvPicPr>
        <p:blipFill>
          <a:blip r:embed="rId3"/>
          <a:stretch>
            <a:fillRect/>
          </a:stretch>
        </p:blipFill>
        <p:spPr>
          <a:xfrm>
            <a:off x="3573666" y="3613694"/>
            <a:ext cx="271808" cy="271808"/>
          </a:xfrm>
          <a:prstGeom prst="rect">
            <a:avLst/>
          </a:prstGeom>
        </p:spPr>
      </p:pic>
      <p:pic>
        <p:nvPicPr>
          <p:cNvPr id="157" name="Picture 156"/>
          <p:cNvPicPr>
            <a:picLocks noChangeAspect="1"/>
          </p:cNvPicPr>
          <p:nvPr/>
        </p:nvPicPr>
        <p:blipFill>
          <a:blip r:embed="rId3"/>
          <a:stretch>
            <a:fillRect/>
          </a:stretch>
        </p:blipFill>
        <p:spPr>
          <a:xfrm>
            <a:off x="3573667" y="4861562"/>
            <a:ext cx="271808" cy="271808"/>
          </a:xfrm>
          <a:prstGeom prst="rect">
            <a:avLst/>
          </a:prstGeom>
        </p:spPr>
      </p:pic>
      <p:pic>
        <p:nvPicPr>
          <p:cNvPr id="158" name="Picture 157"/>
          <p:cNvPicPr>
            <a:picLocks noChangeAspect="1"/>
          </p:cNvPicPr>
          <p:nvPr/>
        </p:nvPicPr>
        <p:blipFill>
          <a:blip r:embed="rId3"/>
          <a:stretch>
            <a:fillRect/>
          </a:stretch>
        </p:blipFill>
        <p:spPr>
          <a:xfrm>
            <a:off x="3573667" y="6109303"/>
            <a:ext cx="271808" cy="271808"/>
          </a:xfrm>
          <a:prstGeom prst="rect">
            <a:avLst/>
          </a:prstGeom>
        </p:spPr>
      </p:pic>
      <p:pic>
        <p:nvPicPr>
          <p:cNvPr id="159" name="Picture 158"/>
          <p:cNvPicPr>
            <a:picLocks noChangeAspect="1"/>
          </p:cNvPicPr>
          <p:nvPr/>
        </p:nvPicPr>
        <p:blipFill>
          <a:blip r:embed="rId3"/>
          <a:stretch>
            <a:fillRect/>
          </a:stretch>
        </p:blipFill>
        <p:spPr>
          <a:xfrm>
            <a:off x="5712691" y="3613694"/>
            <a:ext cx="271808" cy="271808"/>
          </a:xfrm>
          <a:prstGeom prst="rect">
            <a:avLst/>
          </a:prstGeom>
        </p:spPr>
      </p:pic>
      <p:pic>
        <p:nvPicPr>
          <p:cNvPr id="160" name="Picture 159"/>
          <p:cNvPicPr>
            <a:picLocks noChangeAspect="1"/>
          </p:cNvPicPr>
          <p:nvPr/>
        </p:nvPicPr>
        <p:blipFill>
          <a:blip r:embed="rId3"/>
          <a:stretch>
            <a:fillRect/>
          </a:stretch>
        </p:blipFill>
        <p:spPr>
          <a:xfrm>
            <a:off x="5709460" y="4861562"/>
            <a:ext cx="271808" cy="271808"/>
          </a:xfrm>
          <a:prstGeom prst="rect">
            <a:avLst/>
          </a:prstGeom>
        </p:spPr>
      </p:pic>
      <p:pic>
        <p:nvPicPr>
          <p:cNvPr id="161" name="Picture 160"/>
          <p:cNvPicPr>
            <a:picLocks noChangeAspect="1"/>
          </p:cNvPicPr>
          <p:nvPr/>
        </p:nvPicPr>
        <p:blipFill>
          <a:blip r:embed="rId3"/>
          <a:stretch>
            <a:fillRect/>
          </a:stretch>
        </p:blipFill>
        <p:spPr>
          <a:xfrm>
            <a:off x="5698380" y="6123615"/>
            <a:ext cx="271808" cy="271808"/>
          </a:xfrm>
          <a:prstGeom prst="rect">
            <a:avLst/>
          </a:prstGeom>
        </p:spPr>
      </p:pic>
      <p:pic>
        <p:nvPicPr>
          <p:cNvPr id="162" name="Picture 161"/>
          <p:cNvPicPr>
            <a:picLocks noChangeAspect="1"/>
          </p:cNvPicPr>
          <p:nvPr/>
        </p:nvPicPr>
        <p:blipFill>
          <a:blip r:embed="rId3"/>
          <a:stretch>
            <a:fillRect/>
          </a:stretch>
        </p:blipFill>
        <p:spPr>
          <a:xfrm>
            <a:off x="7851716" y="3613694"/>
            <a:ext cx="271808" cy="271808"/>
          </a:xfrm>
          <a:prstGeom prst="rect">
            <a:avLst/>
          </a:prstGeom>
        </p:spPr>
      </p:pic>
      <p:pic>
        <p:nvPicPr>
          <p:cNvPr id="163" name="Picture 162"/>
          <p:cNvPicPr>
            <a:picLocks noChangeAspect="1"/>
          </p:cNvPicPr>
          <p:nvPr/>
        </p:nvPicPr>
        <p:blipFill>
          <a:blip r:embed="rId3"/>
          <a:stretch>
            <a:fillRect/>
          </a:stretch>
        </p:blipFill>
        <p:spPr>
          <a:xfrm>
            <a:off x="7851716" y="4861562"/>
            <a:ext cx="271808" cy="271808"/>
          </a:xfrm>
          <a:prstGeom prst="rect">
            <a:avLst/>
          </a:prstGeom>
        </p:spPr>
      </p:pic>
      <p:pic>
        <p:nvPicPr>
          <p:cNvPr id="164" name="Picture 163"/>
          <p:cNvPicPr>
            <a:picLocks noChangeAspect="1"/>
          </p:cNvPicPr>
          <p:nvPr/>
        </p:nvPicPr>
        <p:blipFill>
          <a:blip r:embed="rId3"/>
          <a:stretch>
            <a:fillRect/>
          </a:stretch>
        </p:blipFill>
        <p:spPr>
          <a:xfrm>
            <a:off x="7851715" y="6109303"/>
            <a:ext cx="271808" cy="271808"/>
          </a:xfrm>
          <a:prstGeom prst="rect">
            <a:avLst/>
          </a:prstGeom>
        </p:spPr>
      </p:pic>
      <p:pic>
        <p:nvPicPr>
          <p:cNvPr id="165" name="Picture 164"/>
          <p:cNvPicPr>
            <a:picLocks noChangeAspect="1"/>
          </p:cNvPicPr>
          <p:nvPr/>
        </p:nvPicPr>
        <p:blipFill>
          <a:blip r:embed="rId4"/>
          <a:stretch>
            <a:fillRect/>
          </a:stretch>
        </p:blipFill>
        <p:spPr>
          <a:xfrm>
            <a:off x="5223538" y="4846968"/>
            <a:ext cx="307606" cy="307606"/>
          </a:xfrm>
          <a:prstGeom prst="rect">
            <a:avLst/>
          </a:prstGeom>
        </p:spPr>
      </p:pic>
      <p:pic>
        <p:nvPicPr>
          <p:cNvPr id="166" name="Picture 165"/>
          <p:cNvPicPr>
            <a:picLocks noChangeAspect="1"/>
          </p:cNvPicPr>
          <p:nvPr/>
        </p:nvPicPr>
        <p:blipFill>
          <a:blip r:embed="rId4"/>
          <a:stretch>
            <a:fillRect/>
          </a:stretch>
        </p:blipFill>
        <p:spPr>
          <a:xfrm>
            <a:off x="5229018" y="6067481"/>
            <a:ext cx="307606" cy="307606"/>
          </a:xfrm>
          <a:prstGeom prst="rect">
            <a:avLst/>
          </a:prstGeom>
        </p:spPr>
      </p:pic>
      <p:pic>
        <p:nvPicPr>
          <p:cNvPr id="167" name="Picture 166"/>
          <p:cNvPicPr>
            <a:picLocks noChangeAspect="1"/>
          </p:cNvPicPr>
          <p:nvPr/>
        </p:nvPicPr>
        <p:blipFill>
          <a:blip r:embed="rId4"/>
          <a:stretch>
            <a:fillRect/>
          </a:stretch>
        </p:blipFill>
        <p:spPr>
          <a:xfrm>
            <a:off x="5209570" y="3592208"/>
            <a:ext cx="307606" cy="307606"/>
          </a:xfrm>
          <a:prstGeom prst="rect">
            <a:avLst/>
          </a:prstGeom>
        </p:spPr>
      </p:pic>
      <p:pic>
        <p:nvPicPr>
          <p:cNvPr id="168" name="Picture 167"/>
          <p:cNvPicPr>
            <a:picLocks noChangeAspect="1"/>
          </p:cNvPicPr>
          <p:nvPr/>
        </p:nvPicPr>
        <p:blipFill>
          <a:blip r:embed="rId4"/>
          <a:stretch>
            <a:fillRect/>
          </a:stretch>
        </p:blipFill>
        <p:spPr>
          <a:xfrm>
            <a:off x="3075477" y="4853298"/>
            <a:ext cx="307606" cy="307606"/>
          </a:xfrm>
          <a:prstGeom prst="rect">
            <a:avLst/>
          </a:prstGeom>
        </p:spPr>
      </p:pic>
      <p:pic>
        <p:nvPicPr>
          <p:cNvPr id="169" name="Picture 168"/>
          <p:cNvPicPr>
            <a:picLocks noChangeAspect="1"/>
          </p:cNvPicPr>
          <p:nvPr/>
        </p:nvPicPr>
        <p:blipFill>
          <a:blip r:embed="rId4"/>
          <a:stretch>
            <a:fillRect/>
          </a:stretch>
        </p:blipFill>
        <p:spPr>
          <a:xfrm>
            <a:off x="3075819" y="3593962"/>
            <a:ext cx="307606" cy="307606"/>
          </a:xfrm>
          <a:prstGeom prst="rect">
            <a:avLst/>
          </a:prstGeom>
        </p:spPr>
      </p:pic>
      <p:pic>
        <p:nvPicPr>
          <p:cNvPr id="170" name="Picture 169"/>
          <p:cNvPicPr>
            <a:picLocks noChangeAspect="1"/>
          </p:cNvPicPr>
          <p:nvPr/>
        </p:nvPicPr>
        <p:blipFill>
          <a:blip r:embed="rId4"/>
          <a:stretch>
            <a:fillRect/>
          </a:stretch>
        </p:blipFill>
        <p:spPr>
          <a:xfrm>
            <a:off x="3098825" y="6054635"/>
            <a:ext cx="307606" cy="307606"/>
          </a:xfrm>
          <a:prstGeom prst="rect">
            <a:avLst/>
          </a:prstGeom>
        </p:spPr>
      </p:pic>
      <p:pic>
        <p:nvPicPr>
          <p:cNvPr id="171" name="Picture 170"/>
          <p:cNvPicPr>
            <a:picLocks noChangeAspect="1"/>
          </p:cNvPicPr>
          <p:nvPr/>
        </p:nvPicPr>
        <p:blipFill>
          <a:blip r:embed="rId4"/>
          <a:stretch>
            <a:fillRect/>
          </a:stretch>
        </p:blipFill>
        <p:spPr>
          <a:xfrm>
            <a:off x="7354332" y="3592352"/>
            <a:ext cx="307606" cy="307606"/>
          </a:xfrm>
          <a:prstGeom prst="rect">
            <a:avLst/>
          </a:prstGeom>
        </p:spPr>
      </p:pic>
      <p:pic>
        <p:nvPicPr>
          <p:cNvPr id="172" name="Picture 171"/>
          <p:cNvPicPr>
            <a:picLocks noChangeAspect="1"/>
          </p:cNvPicPr>
          <p:nvPr/>
        </p:nvPicPr>
        <p:blipFill>
          <a:blip r:embed="rId4"/>
          <a:stretch>
            <a:fillRect/>
          </a:stretch>
        </p:blipFill>
        <p:spPr>
          <a:xfrm>
            <a:off x="7354332" y="4867952"/>
            <a:ext cx="307606" cy="307606"/>
          </a:xfrm>
          <a:prstGeom prst="rect">
            <a:avLst/>
          </a:prstGeom>
        </p:spPr>
      </p:pic>
      <p:pic>
        <p:nvPicPr>
          <p:cNvPr id="173" name="Picture 172"/>
          <p:cNvPicPr>
            <a:picLocks noChangeAspect="1"/>
          </p:cNvPicPr>
          <p:nvPr/>
        </p:nvPicPr>
        <p:blipFill>
          <a:blip r:embed="rId4"/>
          <a:stretch>
            <a:fillRect/>
          </a:stretch>
        </p:blipFill>
        <p:spPr>
          <a:xfrm>
            <a:off x="7348595" y="6101213"/>
            <a:ext cx="307606" cy="307606"/>
          </a:xfrm>
          <a:prstGeom prst="rect">
            <a:avLst/>
          </a:prstGeom>
        </p:spPr>
      </p:pic>
      <p:pic>
        <p:nvPicPr>
          <p:cNvPr id="174" name="Picture 173"/>
          <p:cNvPicPr>
            <a:picLocks noChangeAspect="1"/>
          </p:cNvPicPr>
          <p:nvPr/>
        </p:nvPicPr>
        <p:blipFill>
          <a:blip r:embed="rId4"/>
          <a:stretch>
            <a:fillRect/>
          </a:stretch>
        </p:blipFill>
        <p:spPr>
          <a:xfrm>
            <a:off x="9515900" y="3608240"/>
            <a:ext cx="307606" cy="307606"/>
          </a:xfrm>
          <a:prstGeom prst="rect">
            <a:avLst/>
          </a:prstGeom>
        </p:spPr>
      </p:pic>
      <p:pic>
        <p:nvPicPr>
          <p:cNvPr id="175" name="Picture 174"/>
          <p:cNvPicPr>
            <a:picLocks noChangeAspect="1"/>
          </p:cNvPicPr>
          <p:nvPr/>
        </p:nvPicPr>
        <p:blipFill>
          <a:blip r:embed="rId4"/>
          <a:stretch>
            <a:fillRect/>
          </a:stretch>
        </p:blipFill>
        <p:spPr>
          <a:xfrm>
            <a:off x="9515900" y="4865686"/>
            <a:ext cx="307606" cy="307606"/>
          </a:xfrm>
          <a:prstGeom prst="rect">
            <a:avLst/>
          </a:prstGeom>
        </p:spPr>
      </p:pic>
      <p:pic>
        <p:nvPicPr>
          <p:cNvPr id="176" name="Picture 175"/>
          <p:cNvPicPr>
            <a:picLocks noChangeAspect="1"/>
          </p:cNvPicPr>
          <p:nvPr/>
        </p:nvPicPr>
        <p:blipFill>
          <a:blip r:embed="rId4"/>
          <a:stretch>
            <a:fillRect/>
          </a:stretch>
        </p:blipFill>
        <p:spPr>
          <a:xfrm>
            <a:off x="9515900" y="6105698"/>
            <a:ext cx="307606" cy="307606"/>
          </a:xfrm>
          <a:prstGeom prst="rect">
            <a:avLst/>
          </a:prstGeom>
        </p:spPr>
      </p:pic>
      <p:sp>
        <p:nvSpPr>
          <p:cNvPr id="177" name="Rounded Rectangle 176"/>
          <p:cNvSpPr/>
          <p:nvPr/>
        </p:nvSpPr>
        <p:spPr>
          <a:xfrm>
            <a:off x="6135340" y="5842212"/>
            <a:ext cx="1126487" cy="281404"/>
          </a:xfrm>
          <a:prstGeom prst="roundRect">
            <a:avLst>
              <a:gd name="adj" fmla="val 6525"/>
            </a:avLst>
          </a:prstGeom>
          <a:solidFill>
            <a:srgbClr val="3366FF"/>
          </a:solidFill>
          <a:ln w="19050" cap="flat" cmpd="sng" algn="ctr">
            <a:solidFill>
              <a:srgbClr val="000090"/>
            </a:solidFill>
            <a:prstDash val="solid"/>
          </a:ln>
          <a:effectLst/>
        </p:spPr>
        <p:txBody>
          <a:bodyPr rtlCol="0" anchor="t"/>
          <a:lstStyle/>
          <a:p>
            <a:pPr marL="57581" algn="ctr" defTabSz="896386">
              <a:defRPr/>
            </a:pPr>
            <a:r>
              <a:rPr lang="en-US" sz="1078" b="1" kern="0" dirty="0">
                <a:solidFill>
                  <a:sysClr val="windowText" lastClr="000000"/>
                </a:solidFill>
                <a:latin typeface="Calibri"/>
                <a:cs typeface="Calibri"/>
              </a:rPr>
              <a:t>Real-Time</a:t>
            </a:r>
            <a:endParaRPr lang="en-US" sz="1078" b="1" kern="0" baseline="-21000" dirty="0">
              <a:solidFill>
                <a:sysClr val="windowText" lastClr="000000"/>
              </a:solidFill>
              <a:latin typeface="Calibri"/>
              <a:cs typeface="Calibri"/>
            </a:endParaRPr>
          </a:p>
        </p:txBody>
      </p:sp>
      <p:sp>
        <p:nvSpPr>
          <p:cNvPr id="178" name="Rounded Rectangle 177"/>
          <p:cNvSpPr/>
          <p:nvPr/>
        </p:nvSpPr>
        <p:spPr>
          <a:xfrm>
            <a:off x="6175872" y="3290786"/>
            <a:ext cx="1126487" cy="281404"/>
          </a:xfrm>
          <a:prstGeom prst="roundRect">
            <a:avLst>
              <a:gd name="adj" fmla="val 6525"/>
            </a:avLst>
          </a:prstGeom>
          <a:solidFill>
            <a:srgbClr val="3366FF">
              <a:alpha val="46000"/>
            </a:srgbClr>
          </a:solidFill>
          <a:ln w="19050" cap="flat" cmpd="sng" algn="ctr">
            <a:solidFill>
              <a:srgbClr val="000090"/>
            </a:solidFill>
            <a:prstDash val="solid"/>
          </a:ln>
          <a:effectLst/>
        </p:spPr>
        <p:txBody>
          <a:bodyPr rtlCol="0" anchor="t"/>
          <a:lstStyle/>
          <a:p>
            <a:pPr marL="57581" algn="ctr" defTabSz="896386">
              <a:defRPr/>
            </a:pPr>
            <a:r>
              <a:rPr lang="en-US" sz="1078" b="1" kern="0" dirty="0">
                <a:solidFill>
                  <a:srgbClr val="000000"/>
                </a:solidFill>
                <a:latin typeface="Calibri"/>
                <a:cs typeface="Calibri"/>
              </a:rPr>
              <a:t>nimbus</a:t>
            </a:r>
            <a:r>
              <a:rPr lang="en-US" sz="1176" b="1" kern="0" baseline="-21000" dirty="0">
                <a:solidFill>
                  <a:srgbClr val="000000"/>
                </a:solidFill>
                <a:latin typeface="Calibri"/>
                <a:cs typeface="Calibri"/>
              </a:rPr>
              <a:t>0</a:t>
            </a:r>
          </a:p>
        </p:txBody>
      </p:sp>
      <p:sp>
        <p:nvSpPr>
          <p:cNvPr id="179" name="Rounded Rectangle 178"/>
          <p:cNvSpPr/>
          <p:nvPr/>
        </p:nvSpPr>
        <p:spPr>
          <a:xfrm>
            <a:off x="4002647" y="5662209"/>
            <a:ext cx="1126487" cy="281404"/>
          </a:xfrm>
          <a:prstGeom prst="roundRect">
            <a:avLst>
              <a:gd name="adj" fmla="val 6525"/>
            </a:avLst>
          </a:prstGeom>
          <a:solidFill>
            <a:srgbClr val="3366FF">
              <a:alpha val="46000"/>
            </a:srgbClr>
          </a:solidFill>
          <a:ln w="19050" cap="flat" cmpd="sng" algn="ctr">
            <a:solidFill>
              <a:srgbClr val="000090"/>
            </a:solidFill>
            <a:prstDash val="solid"/>
          </a:ln>
          <a:effectLst/>
        </p:spPr>
        <p:txBody>
          <a:bodyPr rtlCol="0" anchor="t"/>
          <a:lstStyle/>
          <a:p>
            <a:pPr marL="57581" algn="ctr" defTabSz="896386">
              <a:defRPr/>
            </a:pPr>
            <a:r>
              <a:rPr lang="en-US" sz="1078" b="1" kern="0" dirty="0">
                <a:solidFill>
                  <a:srgbClr val="000000"/>
                </a:solidFill>
                <a:latin typeface="Calibri"/>
                <a:cs typeface="Calibri"/>
              </a:rPr>
              <a:t>nimbus</a:t>
            </a:r>
            <a:r>
              <a:rPr lang="en-US" sz="1176" b="1" kern="0" baseline="-21000" dirty="0">
                <a:solidFill>
                  <a:srgbClr val="000000"/>
                </a:solidFill>
                <a:latin typeface="Calibri"/>
                <a:cs typeface="Calibri"/>
              </a:rPr>
              <a:t>1</a:t>
            </a:r>
          </a:p>
        </p:txBody>
      </p:sp>
      <p:sp>
        <p:nvSpPr>
          <p:cNvPr id="180" name="Rounded Rectangle 179"/>
          <p:cNvSpPr/>
          <p:nvPr/>
        </p:nvSpPr>
        <p:spPr>
          <a:xfrm>
            <a:off x="4014851" y="4758135"/>
            <a:ext cx="1126487" cy="281404"/>
          </a:xfrm>
          <a:prstGeom prst="roundRect">
            <a:avLst>
              <a:gd name="adj" fmla="val 6525"/>
            </a:avLst>
          </a:prstGeom>
          <a:solidFill>
            <a:srgbClr val="3366FF">
              <a:alpha val="46000"/>
            </a:srgbClr>
          </a:solidFill>
          <a:ln w="19050" cap="flat" cmpd="sng" algn="ctr">
            <a:solidFill>
              <a:srgbClr val="000090"/>
            </a:solidFill>
            <a:prstDash val="solid"/>
          </a:ln>
          <a:effectLst/>
        </p:spPr>
        <p:txBody>
          <a:bodyPr rtlCol="0" anchor="t"/>
          <a:lstStyle/>
          <a:p>
            <a:pPr marL="57581" algn="ctr" defTabSz="896386">
              <a:defRPr/>
            </a:pPr>
            <a:r>
              <a:rPr lang="en-US" sz="1078" b="1" kern="0" dirty="0">
                <a:solidFill>
                  <a:srgbClr val="000000"/>
                </a:solidFill>
                <a:latin typeface="Calibri"/>
                <a:cs typeface="Calibri"/>
              </a:rPr>
              <a:t>nimbus</a:t>
            </a:r>
            <a:r>
              <a:rPr lang="en-US" sz="1176" b="1" kern="0" baseline="-21000" dirty="0">
                <a:solidFill>
                  <a:srgbClr val="000000"/>
                </a:solidFill>
                <a:latin typeface="Calibri"/>
                <a:cs typeface="Calibri"/>
              </a:rPr>
              <a:t>2</a:t>
            </a:r>
          </a:p>
        </p:txBody>
      </p:sp>
      <p:cxnSp>
        <p:nvCxnSpPr>
          <p:cNvPr id="181" name="Straight Arrow Connector 114"/>
          <p:cNvCxnSpPr/>
          <p:nvPr/>
        </p:nvCxnSpPr>
        <p:spPr>
          <a:xfrm flipV="1">
            <a:off x="2986948" y="4487111"/>
            <a:ext cx="1015701" cy="219441"/>
          </a:xfrm>
          <a:prstGeom prst="bentConnector3">
            <a:avLst>
              <a:gd name="adj1" fmla="val 50000"/>
            </a:avLst>
          </a:prstGeom>
          <a:noFill/>
          <a:ln w="19050" cap="flat" cmpd="sng" algn="ctr">
            <a:solidFill>
              <a:srgbClr val="69BE28">
                <a:lumMod val="50000"/>
              </a:srgbClr>
            </a:solidFill>
            <a:prstDash val="sysDash"/>
            <a:headEnd type="none"/>
            <a:tailEnd type="arrow"/>
          </a:ln>
          <a:effectLst/>
        </p:spPr>
      </p:cxnSp>
      <p:cxnSp>
        <p:nvCxnSpPr>
          <p:cNvPr id="182" name="Straight Arrow Connector 114"/>
          <p:cNvCxnSpPr>
            <a:stCxn id="177" idx="1"/>
            <a:endCxn id="135" idx="3"/>
          </p:cNvCxnSpPr>
          <p:nvPr/>
        </p:nvCxnSpPr>
        <p:spPr>
          <a:xfrm rot="10800000" flipV="1">
            <a:off x="5141339" y="5982913"/>
            <a:ext cx="994003" cy="181527"/>
          </a:xfrm>
          <a:prstGeom prst="bentConnector3">
            <a:avLst>
              <a:gd name="adj1" fmla="val 50000"/>
            </a:avLst>
          </a:prstGeom>
          <a:noFill/>
          <a:ln w="19050" cap="flat" cmpd="sng" algn="ctr">
            <a:solidFill>
              <a:srgbClr val="3366FF"/>
            </a:solidFill>
            <a:prstDash val="sysDash"/>
            <a:headEnd type="none"/>
            <a:tailEnd type="arrow"/>
          </a:ln>
          <a:effectLst/>
        </p:spPr>
      </p:cxnSp>
      <p:cxnSp>
        <p:nvCxnSpPr>
          <p:cNvPr id="183" name="Straight Arrow Connector 114"/>
          <p:cNvCxnSpPr>
            <a:stCxn id="177" idx="1"/>
            <a:endCxn id="180" idx="3"/>
          </p:cNvCxnSpPr>
          <p:nvPr/>
        </p:nvCxnSpPr>
        <p:spPr>
          <a:xfrm rot="10800000">
            <a:off x="5141339" y="4898838"/>
            <a:ext cx="994003" cy="1084077"/>
          </a:xfrm>
          <a:prstGeom prst="bentConnector3">
            <a:avLst>
              <a:gd name="adj1" fmla="val 50000"/>
            </a:avLst>
          </a:prstGeom>
          <a:noFill/>
          <a:ln w="19050" cap="flat" cmpd="sng" algn="ctr">
            <a:solidFill>
              <a:srgbClr val="3366FF"/>
            </a:solidFill>
            <a:prstDash val="sysDash"/>
            <a:headEnd type="none"/>
            <a:tailEnd type="arrow"/>
          </a:ln>
          <a:effectLst/>
        </p:spPr>
      </p:cxnSp>
      <p:cxnSp>
        <p:nvCxnSpPr>
          <p:cNvPr id="184" name="Straight Arrow Connector 36"/>
          <p:cNvCxnSpPr>
            <a:stCxn id="177" idx="1"/>
            <a:endCxn id="178" idx="1"/>
          </p:cNvCxnSpPr>
          <p:nvPr/>
        </p:nvCxnSpPr>
        <p:spPr>
          <a:xfrm rot="10800000" flipH="1">
            <a:off x="6135340" y="3431489"/>
            <a:ext cx="40531" cy="2551426"/>
          </a:xfrm>
          <a:prstGeom prst="bentConnector3">
            <a:avLst>
              <a:gd name="adj1" fmla="val -1243266"/>
            </a:avLst>
          </a:prstGeom>
          <a:noFill/>
          <a:ln w="12700" cap="flat" cmpd="sng" algn="ctr">
            <a:solidFill>
              <a:srgbClr val="3366FF"/>
            </a:solidFill>
            <a:prstDash val="dash"/>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55130947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Hadoop </a:t>
            </a:r>
            <a:r>
              <a:rPr lang="zh-TW" altLang="en-US" dirty="0" smtClean="0"/>
              <a:t>的儲存體</a:t>
            </a:r>
            <a:endParaRPr lang="en-US" dirty="0"/>
          </a:p>
        </p:txBody>
      </p:sp>
      <p:sp>
        <p:nvSpPr>
          <p:cNvPr id="6" name="Text Placeholder 5"/>
          <p:cNvSpPr>
            <a:spLocks noGrp="1"/>
          </p:cNvSpPr>
          <p:nvPr>
            <p:ph type="body" sz="quarter" idx="10"/>
          </p:nvPr>
        </p:nvSpPr>
        <p:spPr>
          <a:xfrm>
            <a:off x="269244" y="1515754"/>
            <a:ext cx="5378548" cy="4864026"/>
          </a:xfrm>
        </p:spPr>
        <p:txBody>
          <a:bodyPr/>
          <a:lstStyle/>
          <a:p>
            <a:r>
              <a:rPr lang="zh-TW" altLang="en-US" sz="4400" dirty="0" smtClean="0"/>
              <a:t>資料節點 </a:t>
            </a:r>
            <a:r>
              <a:rPr lang="en-US" altLang="zh-TW" sz="4400" dirty="0" smtClean="0"/>
              <a:t>(</a:t>
            </a:r>
            <a:r>
              <a:rPr lang="en-US" altLang="zh-TW" sz="4400" dirty="0" err="1" smtClean="0"/>
              <a:t>Datanode</a:t>
            </a:r>
            <a:r>
              <a:rPr lang="en-US" altLang="zh-TW" sz="4400" dirty="0" smtClean="0"/>
              <a:t>)</a:t>
            </a:r>
            <a:endParaRPr lang="en-US" sz="4400" dirty="0"/>
          </a:p>
          <a:p>
            <a:r>
              <a:rPr lang="en-US" sz="3200" dirty="0" smtClean="0"/>
              <a:t>Distributed </a:t>
            </a:r>
            <a:r>
              <a:rPr lang="en-US" sz="3200" dirty="0"/>
              <a:t>Environment </a:t>
            </a:r>
          </a:p>
          <a:p>
            <a:r>
              <a:rPr lang="en-US" sz="3200" dirty="0" smtClean="0"/>
              <a:t>Local storage</a:t>
            </a:r>
          </a:p>
          <a:p>
            <a:r>
              <a:rPr lang="en-US" sz="3200" dirty="0" smtClean="0"/>
              <a:t>Fault </a:t>
            </a:r>
            <a:r>
              <a:rPr lang="en-US" sz="3200" dirty="0"/>
              <a:t>tolerant</a:t>
            </a:r>
          </a:p>
          <a:p>
            <a:pPr lvl="1"/>
            <a:r>
              <a:rPr lang="en-US" sz="1800" dirty="0"/>
              <a:t>Makes (3) copies of each block </a:t>
            </a:r>
          </a:p>
          <a:p>
            <a:pPr lvl="1"/>
            <a:r>
              <a:rPr lang="en-US" sz="1800" dirty="0"/>
              <a:t>The # of copies is configurable</a:t>
            </a:r>
          </a:p>
          <a:p>
            <a:r>
              <a:rPr lang="en-US" sz="3200" dirty="0"/>
              <a:t>Reads a file and splits it up into blocks</a:t>
            </a:r>
          </a:p>
          <a:p>
            <a:endParaRPr lang="en-US" dirty="0"/>
          </a:p>
        </p:txBody>
      </p:sp>
      <p:sp>
        <p:nvSpPr>
          <p:cNvPr id="7" name="Text Placeholder 6"/>
          <p:cNvSpPr>
            <a:spLocks noGrp="1"/>
          </p:cNvSpPr>
          <p:nvPr>
            <p:ph type="body" sz="quarter" idx="11"/>
          </p:nvPr>
        </p:nvSpPr>
        <p:spPr>
          <a:xfrm>
            <a:off x="6544218" y="1515754"/>
            <a:ext cx="5378548" cy="4191854"/>
          </a:xfrm>
        </p:spPr>
        <p:txBody>
          <a:bodyPr/>
          <a:lstStyle/>
          <a:p>
            <a:r>
              <a:rPr lang="zh-TW" altLang="en-US" sz="4000" dirty="0" smtClean="0"/>
              <a:t>名稱節點 </a:t>
            </a:r>
            <a:r>
              <a:rPr lang="en-US" altLang="zh-TW" sz="4000" dirty="0" smtClean="0"/>
              <a:t>(</a:t>
            </a:r>
            <a:r>
              <a:rPr lang="en-US" altLang="zh-TW" sz="4000" dirty="0" err="1" smtClean="0"/>
              <a:t>Namenode</a:t>
            </a:r>
            <a:r>
              <a:rPr lang="en-US" altLang="zh-TW" sz="4000" dirty="0" smtClean="0"/>
              <a:t>)</a:t>
            </a:r>
            <a:endParaRPr lang="en-US" sz="3600" dirty="0"/>
          </a:p>
          <a:p>
            <a:r>
              <a:rPr lang="en-US" sz="3600" dirty="0"/>
              <a:t>Does NOT store blocks of data</a:t>
            </a:r>
          </a:p>
          <a:p>
            <a:endParaRPr lang="en-US" sz="3600" dirty="0"/>
          </a:p>
          <a:p>
            <a:r>
              <a:rPr lang="en-US" sz="3600" dirty="0"/>
              <a:t>Keeps track of where the blocks are mapped on the other nodes (servers) </a:t>
            </a:r>
          </a:p>
        </p:txBody>
      </p:sp>
    </p:spTree>
    <p:extLst>
      <p:ext uri="{BB962C8B-B14F-4D97-AF65-F5344CB8AC3E}">
        <p14:creationId xmlns:p14="http://schemas.microsoft.com/office/powerpoint/2010/main" val="6735276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a:t>
            </a:r>
            <a:r>
              <a:rPr lang="en-US" dirty="0" smtClean="0"/>
              <a:t>MapReduce</a:t>
            </a:r>
            <a:endParaRPr lang="en-US" dirty="0"/>
          </a:p>
        </p:txBody>
      </p:sp>
      <p:sp>
        <p:nvSpPr>
          <p:cNvPr id="5" name="Title 2"/>
          <p:cNvSpPr txBox="1">
            <a:spLocks/>
          </p:cNvSpPr>
          <p:nvPr/>
        </p:nvSpPr>
        <p:spPr bwMode="ltGray">
          <a:xfrm>
            <a:off x="269242" y="1588272"/>
            <a:ext cx="4419374" cy="480214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alpha val="92000"/>
            </a:schemeClr>
          </a:solidFill>
          <a:ln>
            <a:noFill/>
          </a:ln>
          <a:extLst/>
        </p:spPr>
        <p:txBody>
          <a:bodyPr vert="horz" wrap="square" lIns="320055" tIns="868720" rIns="268927" bIns="868720"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336145" indent="-336145">
              <a:spcAft>
                <a:spcPts val="588"/>
              </a:spcAft>
              <a:buFont typeface="Arial" panose="020B0604020202020204" pitchFamily="34" charset="0"/>
              <a:buChar char="•"/>
            </a:pPr>
            <a:r>
              <a:rPr lang="zh-TW" altLang="en-US" sz="2353" kern="0" spc="0" dirty="0" smtClean="0">
                <a:solidFill>
                  <a:schemeClr val="bg1"/>
                </a:solidFill>
              </a:rPr>
              <a:t>用來分析儲存在 </a:t>
            </a:r>
            <a:r>
              <a:rPr lang="en-US" altLang="zh-TW" sz="2353" kern="0" spc="0" dirty="0" smtClean="0">
                <a:solidFill>
                  <a:schemeClr val="bg1"/>
                </a:solidFill>
              </a:rPr>
              <a:t>HDFS </a:t>
            </a:r>
            <a:r>
              <a:rPr lang="zh-TW" altLang="en-US" sz="2353" kern="0" spc="0" dirty="0" smtClean="0">
                <a:solidFill>
                  <a:schemeClr val="bg1"/>
                </a:solidFill>
              </a:rPr>
              <a:t>中資料的程式開發框架</a:t>
            </a:r>
            <a:r>
              <a:rPr lang="en-US" sz="2353" kern="0" spc="0" dirty="0" smtClean="0">
                <a:solidFill>
                  <a:schemeClr val="bg1"/>
                </a:solidFill>
              </a:rPr>
              <a:t>(</a:t>
            </a:r>
            <a:r>
              <a:rPr lang="zh-TW" altLang="en-US" sz="2353" kern="0" spc="0" dirty="0" smtClean="0">
                <a:solidFill>
                  <a:schemeClr val="bg1"/>
                </a:solidFill>
              </a:rPr>
              <a:t>包含函式庫及執行階段</a:t>
            </a:r>
            <a:r>
              <a:rPr lang="en-US" sz="2353" kern="0" spc="0" dirty="0" smtClean="0">
                <a:solidFill>
                  <a:schemeClr val="bg1"/>
                </a:solidFill>
              </a:rPr>
              <a:t>)</a:t>
            </a:r>
            <a:endParaRPr lang="en-US" sz="2353" kern="0" spc="0" dirty="0">
              <a:solidFill>
                <a:schemeClr val="bg1"/>
              </a:solidFill>
            </a:endParaRPr>
          </a:p>
          <a:p>
            <a:pPr marL="336145" indent="-336145">
              <a:spcAft>
                <a:spcPts val="588"/>
              </a:spcAft>
              <a:buFont typeface="Arial" panose="020B0604020202020204" pitchFamily="34" charset="0"/>
              <a:buChar char="•"/>
            </a:pPr>
            <a:r>
              <a:rPr lang="zh-TW" altLang="en-US" sz="2353" kern="0" spc="0" dirty="0" smtClean="0">
                <a:solidFill>
                  <a:schemeClr val="bg1"/>
                </a:solidFill>
              </a:rPr>
              <a:t>由</a:t>
            </a:r>
            <a:r>
              <a:rPr lang="en-US" sz="2353" kern="0" spc="0" dirty="0" smtClean="0">
                <a:solidFill>
                  <a:schemeClr val="bg1"/>
                </a:solidFill>
              </a:rPr>
              <a:t> </a:t>
            </a:r>
            <a:r>
              <a:rPr lang="en-US" sz="2353" kern="0" spc="0" dirty="0">
                <a:solidFill>
                  <a:schemeClr val="bg1"/>
                </a:solidFill>
              </a:rPr>
              <a:t>Map </a:t>
            </a:r>
            <a:r>
              <a:rPr lang="zh-TW" altLang="en-US" sz="2353" kern="0" spc="0" dirty="0" smtClean="0">
                <a:solidFill>
                  <a:schemeClr val="bg1"/>
                </a:solidFill>
              </a:rPr>
              <a:t>及</a:t>
            </a:r>
            <a:r>
              <a:rPr lang="en-US" sz="2353" kern="0" spc="0" dirty="0" smtClean="0">
                <a:solidFill>
                  <a:schemeClr val="bg1"/>
                </a:solidFill>
              </a:rPr>
              <a:t> Reduce </a:t>
            </a:r>
            <a:r>
              <a:rPr lang="zh-TW" altLang="en-US" sz="2353" kern="0" spc="0" dirty="0" smtClean="0">
                <a:solidFill>
                  <a:schemeClr val="bg1"/>
                </a:solidFill>
              </a:rPr>
              <a:t>兩功能組成</a:t>
            </a:r>
            <a:r>
              <a:rPr lang="en-US" sz="2353" kern="0" spc="0" dirty="0" smtClean="0">
                <a:solidFill>
                  <a:schemeClr val="bg1"/>
                </a:solidFill>
              </a:rPr>
              <a:t>:</a:t>
            </a:r>
            <a:endParaRPr lang="en-US" sz="2353" kern="0" spc="0" dirty="0">
              <a:solidFill>
                <a:schemeClr val="bg1"/>
              </a:solidFill>
            </a:endParaRPr>
          </a:p>
          <a:p>
            <a:pPr marL="678515" indent="-339257">
              <a:spcAft>
                <a:spcPts val="588"/>
              </a:spcAft>
              <a:buFont typeface="Arial" panose="020B0604020202020204" pitchFamily="34" charset="0"/>
              <a:buChar char="•"/>
            </a:pPr>
            <a:r>
              <a:rPr lang="en-US" sz="1961" kern="0" spc="0" dirty="0">
                <a:solidFill>
                  <a:schemeClr val="bg1"/>
                </a:solidFill>
              </a:rPr>
              <a:t>Map() </a:t>
            </a:r>
            <a:r>
              <a:rPr lang="en-US" sz="1961" kern="0" spc="0" dirty="0" smtClean="0">
                <a:solidFill>
                  <a:schemeClr val="bg1"/>
                </a:solidFill>
              </a:rPr>
              <a:t>– </a:t>
            </a:r>
            <a:r>
              <a:rPr lang="zh-TW" altLang="en-US" sz="1961" kern="0" spc="0" dirty="0" smtClean="0">
                <a:solidFill>
                  <a:schemeClr val="bg1"/>
                </a:solidFill>
              </a:rPr>
              <a:t>將工作切割處理</a:t>
            </a:r>
            <a:endParaRPr lang="en-US" sz="1961" kern="0" spc="0" dirty="0">
              <a:solidFill>
                <a:schemeClr val="bg1"/>
              </a:solidFill>
            </a:endParaRPr>
          </a:p>
          <a:p>
            <a:pPr marL="678515" indent="-339257">
              <a:spcAft>
                <a:spcPts val="588"/>
              </a:spcAft>
              <a:buFont typeface="Arial" panose="020B0604020202020204" pitchFamily="34" charset="0"/>
              <a:buChar char="•"/>
            </a:pPr>
            <a:r>
              <a:rPr lang="en-US" sz="1961" kern="0" spc="0" dirty="0">
                <a:solidFill>
                  <a:schemeClr val="bg1"/>
                </a:solidFill>
              </a:rPr>
              <a:t>Reduce() </a:t>
            </a:r>
            <a:r>
              <a:rPr lang="en-US" sz="1961" kern="0" spc="0" dirty="0" smtClean="0">
                <a:solidFill>
                  <a:schemeClr val="bg1"/>
                </a:solidFill>
              </a:rPr>
              <a:t>– </a:t>
            </a:r>
            <a:r>
              <a:rPr lang="zh-TW" altLang="en-US" sz="1961" kern="0" spc="0" dirty="0" smtClean="0">
                <a:solidFill>
                  <a:schemeClr val="bg1"/>
                </a:solidFill>
              </a:rPr>
              <a:t>合</a:t>
            </a:r>
            <a:r>
              <a:rPr lang="zh-TW" altLang="en-US" sz="1961" kern="0" spc="0" dirty="0">
                <a:solidFill>
                  <a:schemeClr val="bg1"/>
                </a:solidFill>
              </a:rPr>
              <a:t>併</a:t>
            </a:r>
            <a:r>
              <a:rPr lang="zh-TW" altLang="en-US" sz="1961" kern="0" spc="0" dirty="0" smtClean="0">
                <a:solidFill>
                  <a:schemeClr val="bg1"/>
                </a:solidFill>
              </a:rPr>
              <a:t>處理好的工作結果</a:t>
            </a:r>
            <a:endParaRPr lang="en-US" sz="1961" kern="0" spc="0" dirty="0">
              <a:solidFill>
                <a:schemeClr val="bg1"/>
              </a:solidFill>
            </a:endParaRPr>
          </a:p>
        </p:txBody>
      </p:sp>
      <p:sp>
        <p:nvSpPr>
          <p:cNvPr id="3" name="TextBox 2"/>
          <p:cNvSpPr txBox="1"/>
          <p:nvPr/>
        </p:nvSpPr>
        <p:spPr>
          <a:xfrm>
            <a:off x="6419599" y="2171634"/>
            <a:ext cx="5272022" cy="513689"/>
          </a:xfrm>
          <a:prstGeom prst="rect">
            <a:avLst/>
          </a:prstGeom>
          <a:noFill/>
          <a:ln>
            <a:solidFill>
              <a:schemeClr val="accent3"/>
            </a:solidFill>
          </a:ln>
        </p:spPr>
        <p:txBody>
          <a:bodyPr wrap="square" lIns="179285" tIns="143428" rIns="179285" bIns="143428" rtlCol="0">
            <a:spAutoFit/>
          </a:bodyPr>
          <a:lstStyle/>
          <a:p>
            <a:pPr marL="230321" indent="-230321">
              <a:lnSpc>
                <a:spcPct val="90000"/>
              </a:lnSpc>
            </a:pPr>
            <a:r>
              <a:rPr lang="en-US" sz="1617" dirty="0">
                <a:gradFill>
                  <a:gsLst>
                    <a:gs pos="2917">
                      <a:schemeClr val="tx1"/>
                    </a:gs>
                    <a:gs pos="30000">
                      <a:schemeClr val="tx1"/>
                    </a:gs>
                  </a:gsLst>
                  <a:lin ang="5400000" scaled="0"/>
                </a:gradFill>
              </a:rPr>
              <a:t>1. </a:t>
            </a:r>
            <a:r>
              <a:rPr lang="zh-TW" altLang="en-US" sz="1617" dirty="0" smtClean="0">
                <a:gradFill>
                  <a:gsLst>
                    <a:gs pos="2917">
                      <a:schemeClr val="tx1"/>
                    </a:gs>
                    <a:gs pos="30000">
                      <a:schemeClr val="tx1"/>
                    </a:gs>
                  </a:gsLst>
                  <a:lin ang="5400000" scaled="0"/>
                </a:gradFill>
              </a:rPr>
              <a:t>將問題切割成小問題</a:t>
            </a:r>
            <a:r>
              <a:rPr lang="en-US" sz="1617" dirty="0" smtClean="0">
                <a:gradFill>
                  <a:gsLst>
                    <a:gs pos="2917">
                      <a:schemeClr val="tx1"/>
                    </a:gs>
                    <a:gs pos="30000">
                      <a:schemeClr val="tx1"/>
                    </a:gs>
                  </a:gsLst>
                  <a:lin ang="5400000" scaled="0"/>
                </a:gradFill>
              </a:rPr>
              <a:t>.</a:t>
            </a:r>
            <a:endParaRPr lang="en-US" sz="1617" dirty="0">
              <a:gradFill>
                <a:gsLst>
                  <a:gs pos="2917">
                    <a:schemeClr val="tx1"/>
                  </a:gs>
                  <a:gs pos="30000">
                    <a:schemeClr val="tx1"/>
                  </a:gs>
                </a:gsLst>
                <a:lin ang="5400000" scaled="0"/>
              </a:gradFill>
            </a:endParaRPr>
          </a:p>
        </p:txBody>
      </p:sp>
      <p:sp>
        <p:nvSpPr>
          <p:cNvPr id="4" name="Rectangle 3"/>
          <p:cNvSpPr/>
          <p:nvPr/>
        </p:nvSpPr>
        <p:spPr bwMode="auto">
          <a:xfrm>
            <a:off x="6807400" y="2918651"/>
            <a:ext cx="816179" cy="43316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ight Arrow 7"/>
          <p:cNvSpPr/>
          <p:nvPr/>
        </p:nvSpPr>
        <p:spPr bwMode="auto">
          <a:xfrm>
            <a:off x="7712486" y="3031711"/>
            <a:ext cx="604464" cy="199926"/>
          </a:xfrm>
          <a:prstGeom prst="right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Rectangle 8"/>
          <p:cNvSpPr/>
          <p:nvPr/>
        </p:nvSpPr>
        <p:spPr bwMode="auto">
          <a:xfrm>
            <a:off x="8431664" y="2994482"/>
            <a:ext cx="421356" cy="2236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1" name="Rectangle 10"/>
          <p:cNvSpPr/>
          <p:nvPr/>
        </p:nvSpPr>
        <p:spPr bwMode="auto">
          <a:xfrm>
            <a:off x="8972045" y="2994482"/>
            <a:ext cx="421356" cy="2236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Rectangle 11"/>
          <p:cNvSpPr/>
          <p:nvPr/>
        </p:nvSpPr>
        <p:spPr bwMode="auto">
          <a:xfrm>
            <a:off x="9542054" y="2991279"/>
            <a:ext cx="421356" cy="2236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3" name="TextBox 12"/>
          <p:cNvSpPr txBox="1"/>
          <p:nvPr/>
        </p:nvSpPr>
        <p:spPr>
          <a:xfrm>
            <a:off x="9823819" y="2689302"/>
            <a:ext cx="1468183" cy="724143"/>
          </a:xfrm>
          <a:prstGeom prst="rect">
            <a:avLst/>
          </a:prstGeom>
          <a:noFill/>
        </p:spPr>
        <p:txBody>
          <a:bodyPr wrap="square" lIns="179285" tIns="143428" rIns="179285" bIns="143428" rtlCol="0">
            <a:spAutoFit/>
          </a:bodyPr>
          <a:lstStyle/>
          <a:p>
            <a:pPr>
              <a:lnSpc>
                <a:spcPct val="90000"/>
              </a:lnSpc>
            </a:pPr>
            <a:r>
              <a:rPr lang="en-US" sz="3137" dirty="0">
                <a:solidFill>
                  <a:schemeClr val="accent3"/>
                </a:solidFill>
              </a:rPr>
              <a:t>………</a:t>
            </a:r>
          </a:p>
        </p:txBody>
      </p:sp>
      <p:sp>
        <p:nvSpPr>
          <p:cNvPr id="14" name="TextBox 13"/>
          <p:cNvSpPr txBox="1"/>
          <p:nvPr/>
        </p:nvSpPr>
        <p:spPr>
          <a:xfrm>
            <a:off x="6498465" y="3543134"/>
            <a:ext cx="5203064" cy="561211"/>
          </a:xfrm>
          <a:prstGeom prst="rect">
            <a:avLst/>
          </a:prstGeom>
          <a:noFill/>
          <a:ln>
            <a:solidFill>
              <a:schemeClr val="accent3"/>
            </a:solidFill>
          </a:ln>
        </p:spPr>
        <p:txBody>
          <a:bodyPr wrap="square" lIns="179285" tIns="143428" rIns="179285" bIns="143428" rtlCol="0">
            <a:spAutoFit/>
          </a:bodyPr>
          <a:lstStyle/>
          <a:p>
            <a:pPr>
              <a:lnSpc>
                <a:spcPct val="90000"/>
              </a:lnSpc>
            </a:pPr>
            <a:r>
              <a:rPr lang="en-US" sz="1961" dirty="0">
                <a:gradFill>
                  <a:gsLst>
                    <a:gs pos="2917">
                      <a:schemeClr val="tx1"/>
                    </a:gs>
                    <a:gs pos="30000">
                      <a:schemeClr val="tx1"/>
                    </a:gs>
                  </a:gsLst>
                  <a:lin ang="5400000" scaled="0"/>
                </a:gradFill>
              </a:rPr>
              <a:t>2. </a:t>
            </a:r>
            <a:r>
              <a:rPr lang="zh-TW" altLang="en-US" sz="1568" dirty="0" smtClean="0">
                <a:gradFill>
                  <a:gsLst>
                    <a:gs pos="2917">
                      <a:schemeClr val="tx1"/>
                    </a:gs>
                    <a:gs pos="30000">
                      <a:schemeClr val="tx1"/>
                    </a:gs>
                  </a:gsLst>
                  <a:lin ang="5400000" scaled="0"/>
                </a:gradFill>
              </a:rPr>
              <a:t>針對每個小問題套用相同的工作流程</a:t>
            </a:r>
            <a:r>
              <a:rPr lang="en-US" sz="1568" dirty="0" smtClean="0">
                <a:gradFill>
                  <a:gsLst>
                    <a:gs pos="2917">
                      <a:schemeClr val="tx1"/>
                    </a:gs>
                    <a:gs pos="30000">
                      <a:schemeClr val="tx1"/>
                    </a:gs>
                  </a:gsLst>
                  <a:lin ang="5400000" scaled="0"/>
                </a:gradFill>
              </a:rPr>
              <a:t>.</a:t>
            </a:r>
            <a:endParaRPr lang="en-US" sz="1716" dirty="0">
              <a:gradFill>
                <a:gsLst>
                  <a:gs pos="2917">
                    <a:schemeClr val="tx1"/>
                  </a:gs>
                  <a:gs pos="30000">
                    <a:schemeClr val="tx1"/>
                  </a:gs>
                </a:gsLst>
                <a:lin ang="5400000" scaled="0"/>
              </a:gradFill>
            </a:endParaRPr>
          </a:p>
        </p:txBody>
      </p:sp>
      <p:sp>
        <p:nvSpPr>
          <p:cNvPr id="16" name="Rectangle 15"/>
          <p:cNvSpPr/>
          <p:nvPr/>
        </p:nvSpPr>
        <p:spPr bwMode="auto">
          <a:xfrm>
            <a:off x="7079371" y="4256421"/>
            <a:ext cx="421356" cy="2236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TextBox 16"/>
          <p:cNvSpPr txBox="1"/>
          <p:nvPr/>
        </p:nvSpPr>
        <p:spPr>
          <a:xfrm>
            <a:off x="6847646" y="4382241"/>
            <a:ext cx="1468183" cy="479745"/>
          </a:xfrm>
          <a:prstGeom prst="rect">
            <a:avLst/>
          </a:prstGeom>
          <a:noFill/>
        </p:spPr>
        <p:txBody>
          <a:bodyPr wrap="square" lIns="179285" tIns="143428" rIns="179285" bIns="143428" rtlCol="0">
            <a:spAutoFit/>
          </a:bodyPr>
          <a:lstStyle/>
          <a:p>
            <a:pPr>
              <a:lnSpc>
                <a:spcPct val="90000"/>
              </a:lnSpc>
            </a:pPr>
            <a:r>
              <a:rPr lang="en-US" sz="1372" dirty="0">
                <a:solidFill>
                  <a:schemeClr val="accent3"/>
                </a:solidFill>
              </a:rPr>
              <a:t>Do work()</a:t>
            </a:r>
          </a:p>
        </p:txBody>
      </p:sp>
      <p:sp>
        <p:nvSpPr>
          <p:cNvPr id="18" name="TextBox 17"/>
          <p:cNvSpPr txBox="1"/>
          <p:nvPr/>
        </p:nvSpPr>
        <p:spPr>
          <a:xfrm>
            <a:off x="6532943" y="4948076"/>
            <a:ext cx="5203064" cy="561211"/>
          </a:xfrm>
          <a:prstGeom prst="rect">
            <a:avLst/>
          </a:prstGeom>
          <a:noFill/>
          <a:ln>
            <a:solidFill>
              <a:schemeClr val="accent3"/>
            </a:solidFill>
          </a:ln>
        </p:spPr>
        <p:txBody>
          <a:bodyPr wrap="square" lIns="179285" tIns="143428" rIns="179285" bIns="143428" rtlCol="0">
            <a:spAutoFit/>
          </a:bodyPr>
          <a:lstStyle/>
          <a:p>
            <a:pPr>
              <a:lnSpc>
                <a:spcPct val="90000"/>
              </a:lnSpc>
            </a:pPr>
            <a:r>
              <a:rPr lang="en-US" sz="1961" dirty="0">
                <a:gradFill>
                  <a:gsLst>
                    <a:gs pos="2917">
                      <a:schemeClr val="tx1"/>
                    </a:gs>
                    <a:gs pos="30000">
                      <a:schemeClr val="tx1"/>
                    </a:gs>
                  </a:gsLst>
                  <a:lin ang="5400000" scaled="0"/>
                </a:gradFill>
              </a:rPr>
              <a:t>3. </a:t>
            </a:r>
            <a:r>
              <a:rPr lang="zh-TW" altLang="en-US" sz="1568" dirty="0" smtClean="0">
                <a:gradFill>
                  <a:gsLst>
                    <a:gs pos="2917">
                      <a:schemeClr val="tx1"/>
                    </a:gs>
                    <a:gs pos="30000">
                      <a:schemeClr val="tx1"/>
                    </a:gs>
                  </a:gsLst>
                  <a:lin ang="5400000" scaled="0"/>
                </a:gradFill>
              </a:rPr>
              <a:t>合併每個小工作輸出的結果</a:t>
            </a:r>
            <a:r>
              <a:rPr lang="en-US" sz="1568" dirty="0" smtClean="0">
                <a:gradFill>
                  <a:gsLst>
                    <a:gs pos="2917">
                      <a:schemeClr val="tx1"/>
                    </a:gs>
                    <a:gs pos="30000">
                      <a:schemeClr val="tx1"/>
                    </a:gs>
                  </a:gsLst>
                  <a:lin ang="5400000" scaled="0"/>
                </a:gradFill>
              </a:rPr>
              <a:t>.</a:t>
            </a:r>
            <a:endParaRPr lang="en-US" sz="1716" dirty="0">
              <a:gradFill>
                <a:gsLst>
                  <a:gs pos="2917">
                    <a:schemeClr val="tx1"/>
                  </a:gs>
                  <a:gs pos="30000">
                    <a:schemeClr val="tx1"/>
                  </a:gs>
                </a:gsLst>
                <a:lin ang="5400000" scaled="0"/>
              </a:gradFill>
            </a:endParaRPr>
          </a:p>
        </p:txBody>
      </p:sp>
      <p:sp>
        <p:nvSpPr>
          <p:cNvPr id="10" name="Curved Up Arrow 9"/>
          <p:cNvSpPr/>
          <p:nvPr/>
        </p:nvSpPr>
        <p:spPr bwMode="auto">
          <a:xfrm rot="5400000" flipH="1">
            <a:off x="6782467" y="4301386"/>
            <a:ext cx="286055" cy="164362"/>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Rectangle 18"/>
          <p:cNvSpPr/>
          <p:nvPr/>
        </p:nvSpPr>
        <p:spPr bwMode="auto">
          <a:xfrm>
            <a:off x="8537258" y="4270003"/>
            <a:ext cx="421356" cy="2236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0" name="TextBox 19"/>
          <p:cNvSpPr txBox="1"/>
          <p:nvPr/>
        </p:nvSpPr>
        <p:spPr>
          <a:xfrm>
            <a:off x="8319116" y="4382241"/>
            <a:ext cx="1468183" cy="479745"/>
          </a:xfrm>
          <a:prstGeom prst="rect">
            <a:avLst/>
          </a:prstGeom>
          <a:noFill/>
        </p:spPr>
        <p:txBody>
          <a:bodyPr wrap="square" lIns="179285" tIns="143428" rIns="179285" bIns="143428" rtlCol="0">
            <a:spAutoFit/>
          </a:bodyPr>
          <a:lstStyle/>
          <a:p>
            <a:pPr>
              <a:lnSpc>
                <a:spcPct val="90000"/>
              </a:lnSpc>
            </a:pPr>
            <a:r>
              <a:rPr lang="en-US" sz="1372" dirty="0">
                <a:solidFill>
                  <a:schemeClr val="accent3"/>
                </a:solidFill>
              </a:rPr>
              <a:t>Do work()</a:t>
            </a:r>
          </a:p>
        </p:txBody>
      </p:sp>
      <p:sp>
        <p:nvSpPr>
          <p:cNvPr id="21" name="Curved Up Arrow 20"/>
          <p:cNvSpPr/>
          <p:nvPr/>
        </p:nvSpPr>
        <p:spPr bwMode="auto">
          <a:xfrm rot="5400000" flipH="1">
            <a:off x="8240355" y="4314968"/>
            <a:ext cx="286055" cy="164362"/>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2" name="Rectangle 21"/>
          <p:cNvSpPr/>
          <p:nvPr/>
        </p:nvSpPr>
        <p:spPr bwMode="auto">
          <a:xfrm>
            <a:off x="10045775" y="4265528"/>
            <a:ext cx="421356" cy="2236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3" name="TextBox 22"/>
          <p:cNvSpPr txBox="1"/>
          <p:nvPr/>
        </p:nvSpPr>
        <p:spPr>
          <a:xfrm>
            <a:off x="9800468" y="4382241"/>
            <a:ext cx="1468183" cy="479745"/>
          </a:xfrm>
          <a:prstGeom prst="rect">
            <a:avLst/>
          </a:prstGeom>
          <a:noFill/>
        </p:spPr>
        <p:txBody>
          <a:bodyPr wrap="square" lIns="179285" tIns="143428" rIns="179285" bIns="143428" rtlCol="0">
            <a:spAutoFit/>
          </a:bodyPr>
          <a:lstStyle/>
          <a:p>
            <a:pPr>
              <a:lnSpc>
                <a:spcPct val="90000"/>
              </a:lnSpc>
            </a:pPr>
            <a:r>
              <a:rPr lang="en-US" sz="1372" dirty="0">
                <a:solidFill>
                  <a:schemeClr val="accent3"/>
                </a:solidFill>
              </a:rPr>
              <a:t>Do work()</a:t>
            </a:r>
          </a:p>
        </p:txBody>
      </p:sp>
      <p:sp>
        <p:nvSpPr>
          <p:cNvPr id="24" name="Curved Up Arrow 23"/>
          <p:cNvSpPr/>
          <p:nvPr/>
        </p:nvSpPr>
        <p:spPr bwMode="auto">
          <a:xfrm rot="5400000" flipH="1">
            <a:off x="9748872" y="4310492"/>
            <a:ext cx="286055" cy="164362"/>
          </a:xfrm>
          <a:prstGeom prst="curvedUp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 name="Isosceles Triangle 24"/>
          <p:cNvSpPr/>
          <p:nvPr/>
        </p:nvSpPr>
        <p:spPr bwMode="auto">
          <a:xfrm flipV="1">
            <a:off x="7008159" y="5622261"/>
            <a:ext cx="4173333" cy="556995"/>
          </a:xfrm>
          <a:prstGeom prst="triangle">
            <a:avLst>
              <a:gd name="adj" fmla="val 48320"/>
            </a:avLst>
          </a:prstGeom>
          <a:solidFill>
            <a:schemeClr val="bg1"/>
          </a:solidFill>
          <a:ln>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6" name="Rectangle 25"/>
          <p:cNvSpPr/>
          <p:nvPr/>
        </p:nvSpPr>
        <p:spPr bwMode="auto">
          <a:xfrm>
            <a:off x="7916296" y="5640595"/>
            <a:ext cx="421356" cy="2236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7" name="Rectangle 26"/>
          <p:cNvSpPr/>
          <p:nvPr/>
        </p:nvSpPr>
        <p:spPr bwMode="auto">
          <a:xfrm>
            <a:off x="8818541" y="5807306"/>
            <a:ext cx="421356" cy="2236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8" name="Rectangle 27"/>
          <p:cNvSpPr/>
          <p:nvPr/>
        </p:nvSpPr>
        <p:spPr bwMode="auto">
          <a:xfrm>
            <a:off x="9358922" y="5628464"/>
            <a:ext cx="421356" cy="2236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9" name="Rectangle 28"/>
          <p:cNvSpPr/>
          <p:nvPr/>
        </p:nvSpPr>
        <p:spPr bwMode="auto">
          <a:xfrm>
            <a:off x="8379197" y="6235747"/>
            <a:ext cx="1017097" cy="539798"/>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Output</a:t>
            </a:r>
          </a:p>
        </p:txBody>
      </p:sp>
      <p:sp>
        <p:nvSpPr>
          <p:cNvPr id="15" name="Left Brace 14"/>
          <p:cNvSpPr/>
          <p:nvPr/>
        </p:nvSpPr>
        <p:spPr>
          <a:xfrm>
            <a:off x="6006674" y="2254322"/>
            <a:ext cx="425058" cy="2654565"/>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sp>
        <p:nvSpPr>
          <p:cNvPr id="30" name="Left Brace 29"/>
          <p:cNvSpPr/>
          <p:nvPr/>
        </p:nvSpPr>
        <p:spPr>
          <a:xfrm>
            <a:off x="6127784" y="5191769"/>
            <a:ext cx="336964" cy="1280985"/>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p>
        </p:txBody>
      </p:sp>
      <p:sp>
        <p:nvSpPr>
          <p:cNvPr id="31" name="TextBox 30"/>
          <p:cNvSpPr txBox="1"/>
          <p:nvPr/>
        </p:nvSpPr>
        <p:spPr>
          <a:xfrm>
            <a:off x="5093047" y="3272532"/>
            <a:ext cx="1333021" cy="561211"/>
          </a:xfrm>
          <a:prstGeom prst="rect">
            <a:avLst/>
          </a:prstGeom>
          <a:noFill/>
        </p:spPr>
        <p:txBody>
          <a:bodyPr wrap="square" lIns="179285" tIns="143428" rIns="179285" bIns="143428" rtlCol="0">
            <a:spAutoFit/>
          </a:bodyPr>
          <a:lstStyle/>
          <a:p>
            <a:pPr>
              <a:lnSpc>
                <a:spcPct val="90000"/>
              </a:lnSpc>
            </a:pPr>
            <a:r>
              <a:rPr lang="en-US" sz="1961" dirty="0">
                <a:gradFill>
                  <a:gsLst>
                    <a:gs pos="2917">
                      <a:schemeClr val="tx1"/>
                    </a:gs>
                    <a:gs pos="30000">
                      <a:schemeClr val="tx1"/>
                    </a:gs>
                  </a:gsLst>
                  <a:lin ang="5400000" scaled="0"/>
                </a:gradFill>
              </a:rPr>
              <a:t>Map()</a:t>
            </a:r>
          </a:p>
        </p:txBody>
      </p:sp>
      <p:sp>
        <p:nvSpPr>
          <p:cNvPr id="32" name="TextBox 31"/>
          <p:cNvSpPr txBox="1"/>
          <p:nvPr/>
        </p:nvSpPr>
        <p:spPr>
          <a:xfrm>
            <a:off x="4927995" y="5541166"/>
            <a:ext cx="1333021" cy="561211"/>
          </a:xfrm>
          <a:prstGeom prst="rect">
            <a:avLst/>
          </a:prstGeom>
          <a:noFill/>
        </p:spPr>
        <p:txBody>
          <a:bodyPr wrap="square" lIns="179285" tIns="143428" rIns="179285" bIns="143428" rtlCol="0">
            <a:spAutoFit/>
          </a:bodyPr>
          <a:lstStyle/>
          <a:p>
            <a:pPr>
              <a:lnSpc>
                <a:spcPct val="90000"/>
              </a:lnSpc>
            </a:pPr>
            <a:r>
              <a:rPr lang="en-US" sz="1961" dirty="0">
                <a:gradFill>
                  <a:gsLst>
                    <a:gs pos="2917">
                      <a:schemeClr val="tx1"/>
                    </a:gs>
                    <a:gs pos="30000">
                      <a:schemeClr val="tx1"/>
                    </a:gs>
                  </a:gsLst>
                  <a:lin ang="5400000" scaled="0"/>
                </a:gradFill>
              </a:rPr>
              <a:t>Reduce()</a:t>
            </a:r>
          </a:p>
        </p:txBody>
      </p:sp>
    </p:spTree>
    <p:extLst>
      <p:ext uri="{BB962C8B-B14F-4D97-AF65-F5344CB8AC3E}">
        <p14:creationId xmlns:p14="http://schemas.microsoft.com/office/powerpoint/2010/main" val="39634389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smtClean="0"/>
              <a:t>MapReduce</a:t>
            </a:r>
            <a:r>
              <a:rPr lang="en-US" sz="4800" dirty="0" smtClean="0"/>
              <a:t> </a:t>
            </a:r>
            <a:r>
              <a:rPr lang="zh-TW" altLang="en-US" sz="4800" dirty="0" smtClean="0"/>
              <a:t>程式範例</a:t>
            </a:r>
            <a:endParaRPr lang="en-US" sz="4800" dirty="0"/>
          </a:p>
        </p:txBody>
      </p:sp>
      <p:sp>
        <p:nvSpPr>
          <p:cNvPr id="3" name="Content Placeholder 2"/>
          <p:cNvSpPr>
            <a:spLocks noGrp="1"/>
          </p:cNvSpPr>
          <p:nvPr>
            <p:ph type="body" sz="quarter" idx="10"/>
          </p:nvPr>
        </p:nvSpPr>
        <p:spPr>
          <a:xfrm>
            <a:off x="269244" y="1189179"/>
            <a:ext cx="5378548" cy="4601710"/>
          </a:xfrm>
        </p:spPr>
        <p:txBody>
          <a:bodyPr/>
          <a:lstStyle/>
          <a:p>
            <a:r>
              <a:rPr lang="zh-TW" altLang="en-US" dirty="0" smtClean="0"/>
              <a:t>程式</a:t>
            </a:r>
            <a:r>
              <a:rPr lang="en-US" dirty="0" smtClean="0"/>
              <a:t> = </a:t>
            </a:r>
            <a:r>
              <a:rPr lang="zh-TW" altLang="en-US" dirty="0" smtClean="0"/>
              <a:t>一堆</a:t>
            </a:r>
            <a:r>
              <a:rPr lang="en-US" dirty="0" smtClean="0"/>
              <a:t> “map” </a:t>
            </a:r>
            <a:r>
              <a:rPr lang="zh-TW" altLang="en-US" dirty="0"/>
              <a:t>及</a:t>
            </a:r>
            <a:r>
              <a:rPr lang="en-US" dirty="0" smtClean="0"/>
              <a:t> “reduce” </a:t>
            </a:r>
            <a:r>
              <a:rPr lang="zh-TW" altLang="en-US" dirty="0" smtClean="0"/>
              <a:t>的工作所組成</a:t>
            </a:r>
            <a:endParaRPr lang="en-US" dirty="0" smtClean="0"/>
          </a:p>
          <a:p>
            <a:endParaRPr lang="en-US" dirty="0" smtClean="0"/>
          </a:p>
          <a:p>
            <a:r>
              <a:rPr lang="zh-TW" altLang="en-US" dirty="0" smtClean="0"/>
              <a:t>平行處理大量的資料</a:t>
            </a:r>
            <a:r>
              <a:rPr lang="en-US" dirty="0" smtClean="0"/>
              <a:t> </a:t>
            </a:r>
          </a:p>
          <a:p>
            <a:endParaRPr lang="en-US" dirty="0" smtClean="0"/>
          </a:p>
          <a:p>
            <a:r>
              <a:rPr lang="zh-TW" altLang="en-US" dirty="0" smtClean="0"/>
              <a:t>將工作切割成相互獨立的小工作再分配到多台電腦上處理</a:t>
            </a:r>
            <a:endParaRPr lang="en-US" dirty="0" smtClean="0"/>
          </a:p>
        </p:txBody>
      </p:sp>
      <p:sp>
        <p:nvSpPr>
          <p:cNvPr id="5" name="TextBox 4"/>
          <p:cNvSpPr txBox="1">
            <a:spLocks/>
          </p:cNvSpPr>
          <p:nvPr/>
        </p:nvSpPr>
        <p:spPr>
          <a:xfrm>
            <a:off x="6270167" y="585141"/>
            <a:ext cx="1188720" cy="738664"/>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400" dirty="0" smtClean="0">
                <a:solidFill>
                  <a:srgbClr val="002060"/>
                </a:solidFill>
              </a:rPr>
              <a:t>Twinkle, twinkle, little star</a:t>
            </a:r>
            <a:endParaRPr lang="en-US" sz="1400" dirty="0">
              <a:solidFill>
                <a:srgbClr val="002060"/>
              </a:solidFill>
            </a:endParaRPr>
          </a:p>
        </p:txBody>
      </p:sp>
      <p:sp>
        <p:nvSpPr>
          <p:cNvPr id="7" name="TextBox 6"/>
          <p:cNvSpPr txBox="1">
            <a:spLocks/>
          </p:cNvSpPr>
          <p:nvPr/>
        </p:nvSpPr>
        <p:spPr>
          <a:xfrm>
            <a:off x="7815939" y="477419"/>
            <a:ext cx="1188720" cy="954107"/>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400" dirty="0" smtClean="0">
                <a:solidFill>
                  <a:srgbClr val="002060"/>
                </a:solidFill>
              </a:rPr>
              <a:t>How I wonder what you are</a:t>
            </a:r>
            <a:endParaRPr lang="en-US" sz="1400" dirty="0">
              <a:solidFill>
                <a:srgbClr val="002060"/>
              </a:solidFill>
            </a:endParaRPr>
          </a:p>
        </p:txBody>
      </p:sp>
      <p:sp>
        <p:nvSpPr>
          <p:cNvPr id="8" name="TextBox 7"/>
          <p:cNvSpPr txBox="1">
            <a:spLocks/>
          </p:cNvSpPr>
          <p:nvPr/>
        </p:nvSpPr>
        <p:spPr>
          <a:xfrm>
            <a:off x="9361711" y="585141"/>
            <a:ext cx="1188720" cy="738664"/>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400" dirty="0" smtClean="0">
                <a:solidFill>
                  <a:srgbClr val="002060"/>
                </a:solidFill>
              </a:rPr>
              <a:t>Up above the world so high</a:t>
            </a:r>
            <a:endParaRPr lang="en-US" sz="1400" dirty="0">
              <a:solidFill>
                <a:srgbClr val="002060"/>
              </a:solidFill>
            </a:endParaRPr>
          </a:p>
        </p:txBody>
      </p:sp>
      <p:sp>
        <p:nvSpPr>
          <p:cNvPr id="9" name="TextBox 8"/>
          <p:cNvSpPr txBox="1">
            <a:spLocks/>
          </p:cNvSpPr>
          <p:nvPr/>
        </p:nvSpPr>
        <p:spPr>
          <a:xfrm>
            <a:off x="10849966" y="585141"/>
            <a:ext cx="1188720" cy="738664"/>
          </a:xfrm>
          <a:prstGeom prst="rect">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1400" dirty="0" smtClean="0">
                <a:solidFill>
                  <a:srgbClr val="002060"/>
                </a:solidFill>
              </a:rPr>
              <a:t>Like a diamond in the sky</a:t>
            </a:r>
            <a:endParaRPr lang="en-US" sz="1400" dirty="0">
              <a:solidFill>
                <a:srgbClr val="002060"/>
              </a:solidFill>
            </a:endParaRPr>
          </a:p>
        </p:txBody>
      </p:sp>
      <p:sp>
        <p:nvSpPr>
          <p:cNvPr id="10" name="TextBox 9"/>
          <p:cNvSpPr txBox="1"/>
          <p:nvPr/>
        </p:nvSpPr>
        <p:spPr>
          <a:xfrm>
            <a:off x="6409246" y="1947504"/>
            <a:ext cx="910562" cy="369332"/>
          </a:xfrm>
          <a:prstGeom prst="rect">
            <a:avLst/>
          </a:prstGeom>
          <a:solidFill>
            <a:srgbClr val="00CC00"/>
          </a:solidFill>
        </p:spPr>
        <p:txBody>
          <a:bodyPr wrap="square" rtlCol="0">
            <a:spAutoFit/>
          </a:bodyPr>
          <a:lstStyle/>
          <a:p>
            <a:pPr algn="ctr"/>
            <a:r>
              <a:rPr lang="en-US" dirty="0" smtClean="0"/>
              <a:t>Map</a:t>
            </a:r>
            <a:endParaRPr lang="en-US" dirty="0"/>
          </a:p>
        </p:txBody>
      </p:sp>
      <p:sp>
        <p:nvSpPr>
          <p:cNvPr id="11" name="TextBox 10"/>
          <p:cNvSpPr txBox="1"/>
          <p:nvPr/>
        </p:nvSpPr>
        <p:spPr>
          <a:xfrm>
            <a:off x="10989045" y="1947504"/>
            <a:ext cx="910562" cy="369332"/>
          </a:xfrm>
          <a:prstGeom prst="rect">
            <a:avLst/>
          </a:prstGeom>
          <a:solidFill>
            <a:srgbClr val="00CC00"/>
          </a:solidFill>
        </p:spPr>
        <p:txBody>
          <a:bodyPr wrap="square" rtlCol="0">
            <a:spAutoFit/>
          </a:bodyPr>
          <a:lstStyle/>
          <a:p>
            <a:pPr algn="ctr"/>
            <a:r>
              <a:rPr lang="en-US" dirty="0" smtClean="0"/>
              <a:t>Map</a:t>
            </a:r>
            <a:endParaRPr lang="en-US" dirty="0"/>
          </a:p>
        </p:txBody>
      </p:sp>
      <p:sp>
        <p:nvSpPr>
          <p:cNvPr id="12" name="TextBox 11"/>
          <p:cNvSpPr txBox="1"/>
          <p:nvPr/>
        </p:nvSpPr>
        <p:spPr>
          <a:xfrm>
            <a:off x="9500790" y="1947504"/>
            <a:ext cx="910562" cy="369332"/>
          </a:xfrm>
          <a:prstGeom prst="rect">
            <a:avLst/>
          </a:prstGeom>
          <a:solidFill>
            <a:srgbClr val="00CC00"/>
          </a:solidFill>
        </p:spPr>
        <p:txBody>
          <a:bodyPr wrap="square" rtlCol="0">
            <a:spAutoFit/>
          </a:bodyPr>
          <a:lstStyle/>
          <a:p>
            <a:pPr algn="ctr"/>
            <a:r>
              <a:rPr lang="en-US" dirty="0" smtClean="0"/>
              <a:t>Map</a:t>
            </a:r>
            <a:endParaRPr lang="en-US" dirty="0"/>
          </a:p>
        </p:txBody>
      </p:sp>
      <p:sp>
        <p:nvSpPr>
          <p:cNvPr id="13" name="TextBox 12"/>
          <p:cNvSpPr txBox="1"/>
          <p:nvPr/>
        </p:nvSpPr>
        <p:spPr>
          <a:xfrm>
            <a:off x="7955018" y="1947504"/>
            <a:ext cx="910562" cy="369332"/>
          </a:xfrm>
          <a:prstGeom prst="rect">
            <a:avLst/>
          </a:prstGeom>
          <a:solidFill>
            <a:srgbClr val="00CC00"/>
          </a:solidFill>
        </p:spPr>
        <p:txBody>
          <a:bodyPr wrap="square" rtlCol="0">
            <a:spAutoFit/>
          </a:bodyPr>
          <a:lstStyle/>
          <a:p>
            <a:pPr algn="ctr"/>
            <a:r>
              <a:rPr lang="en-US" dirty="0" smtClean="0"/>
              <a:t>Map</a:t>
            </a:r>
            <a:endParaRPr lang="en-US" dirty="0"/>
          </a:p>
        </p:txBody>
      </p:sp>
      <p:cxnSp>
        <p:nvCxnSpPr>
          <p:cNvPr id="15" name="Straight Arrow Connector 14"/>
          <p:cNvCxnSpPr>
            <a:stCxn id="5" idx="2"/>
            <a:endCxn id="10" idx="0"/>
          </p:cNvCxnSpPr>
          <p:nvPr/>
        </p:nvCxnSpPr>
        <p:spPr>
          <a:xfrm>
            <a:off x="6864527" y="1323805"/>
            <a:ext cx="0" cy="6236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13" idx="0"/>
          </p:cNvCxnSpPr>
          <p:nvPr/>
        </p:nvCxnSpPr>
        <p:spPr>
          <a:xfrm>
            <a:off x="8410299" y="1431526"/>
            <a:ext cx="0" cy="515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2" idx="0"/>
          </p:cNvCxnSpPr>
          <p:nvPr/>
        </p:nvCxnSpPr>
        <p:spPr>
          <a:xfrm>
            <a:off x="9956071" y="1323805"/>
            <a:ext cx="0" cy="6236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2"/>
            <a:endCxn id="11" idx="0"/>
          </p:cNvCxnSpPr>
          <p:nvPr/>
        </p:nvCxnSpPr>
        <p:spPr>
          <a:xfrm>
            <a:off x="11444326" y="1323805"/>
            <a:ext cx="0" cy="6236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p:cNvCxnSpPr>
          <p:nvPr/>
        </p:nvCxnSpPr>
        <p:spPr>
          <a:xfrm flipH="1">
            <a:off x="6862089" y="2316836"/>
            <a:ext cx="2438"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p:cNvCxnSpPr>
          <p:nvPr/>
        </p:nvCxnSpPr>
        <p:spPr>
          <a:xfrm>
            <a:off x="11444326" y="2316836"/>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2"/>
          </p:cNvCxnSpPr>
          <p:nvPr/>
        </p:nvCxnSpPr>
        <p:spPr>
          <a:xfrm>
            <a:off x="9956071" y="2316836"/>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2"/>
          </p:cNvCxnSpPr>
          <p:nvPr/>
        </p:nvCxnSpPr>
        <p:spPr>
          <a:xfrm>
            <a:off x="8410299" y="2316836"/>
            <a:ext cx="0" cy="3657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07264" y="2663635"/>
            <a:ext cx="930063" cy="738664"/>
          </a:xfrm>
          <a:prstGeom prst="rect">
            <a:avLst/>
          </a:prstGeom>
          <a:noFill/>
        </p:spPr>
        <p:txBody>
          <a:bodyPr wrap="none" rtlCol="0">
            <a:spAutoFit/>
          </a:bodyPr>
          <a:lstStyle/>
          <a:p>
            <a:r>
              <a:rPr lang="en-US" sz="1400" dirty="0" smtClean="0"/>
              <a:t>twinkle 2</a:t>
            </a:r>
          </a:p>
          <a:p>
            <a:r>
              <a:rPr lang="en-US" sz="1400" dirty="0"/>
              <a:t>l</a:t>
            </a:r>
            <a:r>
              <a:rPr lang="en-US" sz="1400" dirty="0" smtClean="0"/>
              <a:t>ittle 1</a:t>
            </a:r>
          </a:p>
          <a:p>
            <a:r>
              <a:rPr lang="en-US" sz="1400" dirty="0" smtClean="0"/>
              <a:t>star 1</a:t>
            </a:r>
            <a:endParaRPr lang="en-US" sz="1400" dirty="0"/>
          </a:p>
        </p:txBody>
      </p:sp>
      <p:sp>
        <p:nvSpPr>
          <p:cNvPr id="33" name="TextBox 32"/>
          <p:cNvSpPr txBox="1"/>
          <p:nvPr/>
        </p:nvSpPr>
        <p:spPr>
          <a:xfrm>
            <a:off x="8044490" y="2663635"/>
            <a:ext cx="1003801" cy="1384995"/>
          </a:xfrm>
          <a:prstGeom prst="rect">
            <a:avLst/>
          </a:prstGeom>
          <a:noFill/>
        </p:spPr>
        <p:txBody>
          <a:bodyPr wrap="none" rtlCol="0">
            <a:spAutoFit/>
          </a:bodyPr>
          <a:lstStyle/>
          <a:p>
            <a:r>
              <a:rPr lang="en-US" sz="1400" dirty="0"/>
              <a:t>h</a:t>
            </a:r>
            <a:r>
              <a:rPr lang="en-US" sz="1400" dirty="0" smtClean="0"/>
              <a:t>ow 1</a:t>
            </a:r>
          </a:p>
          <a:p>
            <a:r>
              <a:rPr lang="en-US" sz="1400" dirty="0" smtClean="0"/>
              <a:t>I 1</a:t>
            </a:r>
          </a:p>
          <a:p>
            <a:r>
              <a:rPr lang="en-US" sz="1400" dirty="0"/>
              <a:t>w</a:t>
            </a:r>
            <a:r>
              <a:rPr lang="en-US" sz="1400" dirty="0" smtClean="0"/>
              <a:t>onder 1</a:t>
            </a:r>
          </a:p>
          <a:p>
            <a:r>
              <a:rPr lang="en-US" sz="1400" dirty="0"/>
              <a:t>w</a:t>
            </a:r>
            <a:r>
              <a:rPr lang="en-US" sz="1400" dirty="0" smtClean="0"/>
              <a:t>hat 1</a:t>
            </a:r>
          </a:p>
          <a:p>
            <a:r>
              <a:rPr lang="en-US" sz="1400" dirty="0"/>
              <a:t>y</a:t>
            </a:r>
            <a:r>
              <a:rPr lang="en-US" sz="1400" dirty="0" smtClean="0"/>
              <a:t>ou 1</a:t>
            </a:r>
          </a:p>
          <a:p>
            <a:r>
              <a:rPr lang="en-US" sz="1400" dirty="0" smtClean="0"/>
              <a:t>are 1</a:t>
            </a:r>
            <a:endParaRPr lang="en-US" sz="1400" dirty="0"/>
          </a:p>
        </p:txBody>
      </p:sp>
      <p:sp>
        <p:nvSpPr>
          <p:cNvPr id="34" name="TextBox 33"/>
          <p:cNvSpPr txBox="1"/>
          <p:nvPr/>
        </p:nvSpPr>
        <p:spPr>
          <a:xfrm>
            <a:off x="9491039" y="2663635"/>
            <a:ext cx="912429" cy="1384995"/>
          </a:xfrm>
          <a:prstGeom prst="rect">
            <a:avLst/>
          </a:prstGeom>
          <a:noFill/>
        </p:spPr>
        <p:txBody>
          <a:bodyPr wrap="none" rtlCol="0">
            <a:spAutoFit/>
          </a:bodyPr>
          <a:lstStyle/>
          <a:p>
            <a:r>
              <a:rPr lang="en-US" sz="1400" dirty="0" smtClean="0"/>
              <a:t>up 1</a:t>
            </a:r>
          </a:p>
          <a:p>
            <a:r>
              <a:rPr lang="en-US" sz="1400" dirty="0"/>
              <a:t>a</a:t>
            </a:r>
            <a:r>
              <a:rPr lang="en-US" sz="1400" dirty="0" smtClean="0"/>
              <a:t>bove 1</a:t>
            </a:r>
          </a:p>
          <a:p>
            <a:r>
              <a:rPr lang="en-US" sz="1400" dirty="0"/>
              <a:t>t</a:t>
            </a:r>
            <a:r>
              <a:rPr lang="en-US" sz="1400" dirty="0" smtClean="0"/>
              <a:t>he 1</a:t>
            </a:r>
          </a:p>
          <a:p>
            <a:r>
              <a:rPr lang="en-US" sz="1400" dirty="0" smtClean="0"/>
              <a:t>world 1</a:t>
            </a:r>
          </a:p>
          <a:p>
            <a:r>
              <a:rPr lang="en-US" sz="1400" dirty="0"/>
              <a:t>s</a:t>
            </a:r>
            <a:r>
              <a:rPr lang="en-US" sz="1400" dirty="0" smtClean="0"/>
              <a:t>o 1</a:t>
            </a:r>
          </a:p>
          <a:p>
            <a:r>
              <a:rPr lang="en-US" sz="1400" dirty="0"/>
              <a:t>h</a:t>
            </a:r>
            <a:r>
              <a:rPr lang="en-US" sz="1400" dirty="0" smtClean="0"/>
              <a:t>igh 1</a:t>
            </a:r>
            <a:endParaRPr lang="en-US" sz="1400" dirty="0"/>
          </a:p>
        </p:txBody>
      </p:sp>
      <p:sp>
        <p:nvSpPr>
          <p:cNvPr id="35" name="TextBox 34"/>
          <p:cNvSpPr txBox="1"/>
          <p:nvPr/>
        </p:nvSpPr>
        <p:spPr>
          <a:xfrm>
            <a:off x="10873491" y="2663635"/>
            <a:ext cx="1133644" cy="1384995"/>
          </a:xfrm>
          <a:prstGeom prst="rect">
            <a:avLst/>
          </a:prstGeom>
          <a:noFill/>
        </p:spPr>
        <p:txBody>
          <a:bodyPr wrap="none" rtlCol="0">
            <a:spAutoFit/>
          </a:bodyPr>
          <a:lstStyle/>
          <a:p>
            <a:r>
              <a:rPr lang="en-US" sz="1400" dirty="0"/>
              <a:t>l</a:t>
            </a:r>
            <a:r>
              <a:rPr lang="en-US" sz="1400" dirty="0" smtClean="0"/>
              <a:t>ike 1</a:t>
            </a:r>
          </a:p>
          <a:p>
            <a:r>
              <a:rPr lang="en-US" sz="1400" dirty="0" smtClean="0"/>
              <a:t>a 1</a:t>
            </a:r>
          </a:p>
          <a:p>
            <a:r>
              <a:rPr lang="en-US" sz="1400" dirty="0"/>
              <a:t>d</a:t>
            </a:r>
            <a:r>
              <a:rPr lang="en-US" sz="1400" dirty="0" smtClean="0"/>
              <a:t>iamond 1</a:t>
            </a:r>
          </a:p>
          <a:p>
            <a:r>
              <a:rPr lang="en-US" sz="1400" dirty="0"/>
              <a:t>i</a:t>
            </a:r>
            <a:r>
              <a:rPr lang="en-US" sz="1400" dirty="0" smtClean="0"/>
              <a:t>n 1</a:t>
            </a:r>
          </a:p>
          <a:p>
            <a:r>
              <a:rPr lang="en-US" sz="1400" dirty="0"/>
              <a:t>t</a:t>
            </a:r>
            <a:r>
              <a:rPr lang="en-US" sz="1400" dirty="0" smtClean="0"/>
              <a:t>he 1</a:t>
            </a:r>
          </a:p>
          <a:p>
            <a:r>
              <a:rPr lang="en-US" sz="1400" dirty="0"/>
              <a:t>s</a:t>
            </a:r>
            <a:r>
              <a:rPr lang="en-US" sz="1400" dirty="0" smtClean="0"/>
              <a:t>ky 1</a:t>
            </a:r>
            <a:endParaRPr lang="en-US" sz="1400" dirty="0"/>
          </a:p>
        </p:txBody>
      </p:sp>
      <p:sp>
        <p:nvSpPr>
          <p:cNvPr id="36" name="TextBox 35"/>
          <p:cNvSpPr txBox="1"/>
          <p:nvPr/>
        </p:nvSpPr>
        <p:spPr>
          <a:xfrm>
            <a:off x="7360658" y="4830197"/>
            <a:ext cx="132614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Reduce</a:t>
            </a:r>
            <a:endParaRPr lang="en-US" dirty="0"/>
          </a:p>
        </p:txBody>
      </p:sp>
      <p:sp>
        <p:nvSpPr>
          <p:cNvPr id="37" name="TextBox 36"/>
          <p:cNvSpPr txBox="1"/>
          <p:nvPr/>
        </p:nvSpPr>
        <p:spPr>
          <a:xfrm>
            <a:off x="9748281" y="4839307"/>
            <a:ext cx="132614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Reduce</a:t>
            </a:r>
            <a:endParaRPr lang="en-US" dirty="0"/>
          </a:p>
        </p:txBody>
      </p:sp>
      <p:cxnSp>
        <p:nvCxnSpPr>
          <p:cNvPr id="38" name="Straight Arrow Connector 37"/>
          <p:cNvCxnSpPr>
            <a:stCxn id="36" idx="2"/>
          </p:cNvCxnSpPr>
          <p:nvPr/>
        </p:nvCxnSpPr>
        <p:spPr>
          <a:xfrm flipH="1">
            <a:off x="8009179" y="5199529"/>
            <a:ext cx="1455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2"/>
          </p:cNvCxnSpPr>
          <p:nvPr/>
        </p:nvCxnSpPr>
        <p:spPr>
          <a:xfrm flipH="1">
            <a:off x="10401030" y="5208639"/>
            <a:ext cx="10322"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6492655" y="3609920"/>
            <a:ext cx="1427898" cy="1018347"/>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6" name="Elbow Connector 45"/>
          <p:cNvCxnSpPr>
            <a:stCxn id="32" idx="2"/>
            <a:endCxn id="37" idx="0"/>
          </p:cNvCxnSpPr>
          <p:nvPr/>
        </p:nvCxnSpPr>
        <p:spPr>
          <a:xfrm rot="16200000" flipH="1">
            <a:off x="7923320" y="2351275"/>
            <a:ext cx="1437008" cy="3539056"/>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48" name="Elbow Connector 47"/>
          <p:cNvCxnSpPr>
            <a:stCxn id="33" idx="2"/>
            <a:endCxn id="36" idx="0"/>
          </p:cNvCxnSpPr>
          <p:nvPr/>
        </p:nvCxnSpPr>
        <p:spPr>
          <a:xfrm rot="5400000">
            <a:off x="7894277" y="4178082"/>
            <a:ext cx="781567" cy="522662"/>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Elbow Connector 49"/>
          <p:cNvCxnSpPr>
            <a:stCxn id="33" idx="2"/>
            <a:endCxn id="37" idx="0"/>
          </p:cNvCxnSpPr>
          <p:nvPr/>
        </p:nvCxnSpPr>
        <p:spPr>
          <a:xfrm rot="16200000" flipH="1">
            <a:off x="9083533" y="3511487"/>
            <a:ext cx="790677" cy="1864961"/>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67" name="TextBox 66"/>
          <p:cNvSpPr txBox="1"/>
          <p:nvPr/>
        </p:nvSpPr>
        <p:spPr>
          <a:xfrm>
            <a:off x="7558473" y="5620874"/>
            <a:ext cx="930063" cy="1169551"/>
          </a:xfrm>
          <a:prstGeom prst="rect">
            <a:avLst/>
          </a:prstGeom>
          <a:noFill/>
        </p:spPr>
        <p:txBody>
          <a:bodyPr wrap="none" rtlCol="0">
            <a:spAutoFit/>
          </a:bodyPr>
          <a:lstStyle/>
          <a:p>
            <a:r>
              <a:rPr lang="en-US" sz="1400" dirty="0" smtClean="0"/>
              <a:t>twinkle 2</a:t>
            </a:r>
          </a:p>
          <a:p>
            <a:r>
              <a:rPr lang="en-US" sz="1400" dirty="0" smtClean="0"/>
              <a:t>how 1</a:t>
            </a:r>
          </a:p>
          <a:p>
            <a:r>
              <a:rPr lang="en-US" sz="1400" dirty="0" smtClean="0"/>
              <a:t>I 1</a:t>
            </a:r>
          </a:p>
          <a:p>
            <a:r>
              <a:rPr lang="en-US" sz="1400" dirty="0" smtClean="0"/>
              <a:t>the 2</a:t>
            </a:r>
          </a:p>
          <a:p>
            <a:r>
              <a:rPr lang="en-US" sz="1400" dirty="0" smtClean="0"/>
              <a:t>…</a:t>
            </a:r>
            <a:endParaRPr lang="en-US" sz="1400" dirty="0"/>
          </a:p>
        </p:txBody>
      </p:sp>
      <p:sp>
        <p:nvSpPr>
          <p:cNvPr id="68" name="TextBox 67"/>
          <p:cNvSpPr txBox="1"/>
          <p:nvPr/>
        </p:nvSpPr>
        <p:spPr>
          <a:xfrm>
            <a:off x="9956071" y="5593980"/>
            <a:ext cx="1003801" cy="1169551"/>
          </a:xfrm>
          <a:prstGeom prst="rect">
            <a:avLst/>
          </a:prstGeom>
          <a:noFill/>
        </p:spPr>
        <p:txBody>
          <a:bodyPr wrap="none" rtlCol="0">
            <a:spAutoFit/>
          </a:bodyPr>
          <a:lstStyle/>
          <a:p>
            <a:r>
              <a:rPr lang="en-US" sz="1400" dirty="0" smtClean="0"/>
              <a:t>little 1</a:t>
            </a:r>
          </a:p>
          <a:p>
            <a:r>
              <a:rPr lang="en-US" sz="1400" dirty="0" smtClean="0"/>
              <a:t>star 1</a:t>
            </a:r>
          </a:p>
          <a:p>
            <a:r>
              <a:rPr lang="en-US" sz="1400" dirty="0" smtClean="0"/>
              <a:t>wonder 1</a:t>
            </a:r>
          </a:p>
          <a:p>
            <a:r>
              <a:rPr lang="en-US" sz="1400" dirty="0" smtClean="0"/>
              <a:t>you 2</a:t>
            </a:r>
          </a:p>
          <a:p>
            <a:r>
              <a:rPr lang="en-US" sz="1400" dirty="0" smtClean="0"/>
              <a:t>…</a:t>
            </a:r>
            <a:endParaRPr lang="en-US" sz="1400" dirty="0"/>
          </a:p>
        </p:txBody>
      </p:sp>
      <p:cxnSp>
        <p:nvCxnSpPr>
          <p:cNvPr id="70" name="Elbow Connector 69"/>
          <p:cNvCxnSpPr>
            <a:stCxn id="35" idx="2"/>
            <a:endCxn id="36" idx="0"/>
          </p:cNvCxnSpPr>
          <p:nvPr/>
        </p:nvCxnSpPr>
        <p:spPr>
          <a:xfrm rot="5400000">
            <a:off x="9341238" y="2731121"/>
            <a:ext cx="781567" cy="3416584"/>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2" name="Elbow Connector 71"/>
          <p:cNvCxnSpPr/>
          <p:nvPr/>
        </p:nvCxnSpPr>
        <p:spPr>
          <a:xfrm rot="5400000">
            <a:off x="10532886" y="4267198"/>
            <a:ext cx="781566" cy="344430"/>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4" name="Elbow Connector 73"/>
          <p:cNvCxnSpPr/>
          <p:nvPr/>
        </p:nvCxnSpPr>
        <p:spPr>
          <a:xfrm rot="16200000" flipH="1">
            <a:off x="9745855" y="4448035"/>
            <a:ext cx="755188" cy="27354"/>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76" name="Elbow Connector 75"/>
          <p:cNvCxnSpPr>
            <a:stCxn id="34" idx="2"/>
            <a:endCxn id="36" idx="0"/>
          </p:cNvCxnSpPr>
          <p:nvPr/>
        </p:nvCxnSpPr>
        <p:spPr>
          <a:xfrm rot="5400000">
            <a:off x="8594709" y="3477651"/>
            <a:ext cx="781567" cy="1923525"/>
          </a:xfrm>
          <a:prstGeom prst="bentConnector3">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1" name="Straight Arrow Connector 80"/>
          <p:cNvCxnSpPr/>
          <p:nvPr/>
        </p:nvCxnSpPr>
        <p:spPr>
          <a:xfrm flipH="1">
            <a:off x="8405983" y="4425966"/>
            <a:ext cx="4317" cy="411480"/>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sp>
        <p:nvSpPr>
          <p:cNvPr id="93" name="Left Arrow 92"/>
          <p:cNvSpPr/>
          <p:nvPr/>
        </p:nvSpPr>
        <p:spPr bwMode="auto">
          <a:xfrm rot="21072027" flipH="1">
            <a:off x="5046958" y="4170747"/>
            <a:ext cx="2676621" cy="615873"/>
          </a:xfrm>
          <a:prstGeom prst="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accent1"/>
                </a:solidFill>
                <a:ea typeface="Segoe UI" pitchFamily="34" charset="0"/>
                <a:cs typeface="Segoe UI" pitchFamily="34" charset="0"/>
              </a:rPr>
              <a:t>Shuffle/Sort</a:t>
            </a:r>
          </a:p>
        </p:txBody>
      </p:sp>
    </p:spTree>
    <p:extLst>
      <p:ext uri="{BB962C8B-B14F-4D97-AF65-F5344CB8AC3E}">
        <p14:creationId xmlns:p14="http://schemas.microsoft.com/office/powerpoint/2010/main" val="347707479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69303" y="2084379"/>
            <a:ext cx="6959160" cy="2796643"/>
          </a:xfrm>
        </p:spPr>
        <p:txBody>
          <a:bodyPr/>
          <a:lstStyle/>
          <a:p>
            <a:r>
              <a:rPr lang="en-US" sz="4800" dirty="0" smtClean="0"/>
              <a:t>Azure </a:t>
            </a:r>
            <a:r>
              <a:rPr lang="en-US" sz="4800" dirty="0" err="1" smtClean="0"/>
              <a:t>HDInsight</a:t>
            </a:r>
            <a:endParaRPr lang="en-US" sz="4800" b="1" dirty="0"/>
          </a:p>
        </p:txBody>
      </p:sp>
      <p:sp>
        <p:nvSpPr>
          <p:cNvPr id="2" name="Text Placeholder 1"/>
          <p:cNvSpPr>
            <a:spLocks noGrp="1"/>
          </p:cNvSpPr>
          <p:nvPr>
            <p:ph type="body" sz="quarter" idx="12"/>
          </p:nvPr>
        </p:nvSpPr>
        <p:spPr/>
        <p:txBody>
          <a:bodyPr/>
          <a:lstStyle/>
          <a:p>
            <a:endParaRPr lang="en-US"/>
          </a:p>
        </p:txBody>
      </p:sp>
      <p:sp>
        <p:nvSpPr>
          <p:cNvPr id="11" name="Freeform 10"/>
          <p:cNvSpPr>
            <a:spLocks noChangeAspect="1"/>
          </p:cNvSpPr>
          <p:nvPr/>
        </p:nvSpPr>
        <p:spPr bwMode="black">
          <a:xfrm>
            <a:off x="6544522" y="2493208"/>
            <a:ext cx="4954989" cy="25357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sz="1765" dirty="0">
              <a:solidFill>
                <a:srgbClr val="505050"/>
              </a:solidFill>
            </a:endParaRPr>
          </a:p>
        </p:txBody>
      </p:sp>
      <p:pic>
        <p:nvPicPr>
          <p:cNvPr id="12" name="Picture 11"/>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8094905" y="2971024"/>
            <a:ext cx="2066545" cy="2066545"/>
          </a:xfrm>
          <a:prstGeom prst="rect">
            <a:avLst/>
          </a:prstGeom>
        </p:spPr>
      </p:pic>
    </p:spTree>
    <p:extLst>
      <p:ext uri="{BB962C8B-B14F-4D97-AF65-F5344CB8AC3E}">
        <p14:creationId xmlns:p14="http://schemas.microsoft.com/office/powerpoint/2010/main" val="17502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995865" y="6968890"/>
            <a:ext cx="11655840" cy="2018549"/>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137" dirty="0">
              <a:gradFill>
                <a:gsLst>
                  <a:gs pos="1250">
                    <a:srgbClr val="000000"/>
                  </a:gs>
                  <a:gs pos="100000">
                    <a:srgbClr val="000000"/>
                  </a:gs>
                </a:gsLst>
                <a:lin ang="5400000" scaled="0"/>
              </a:gradFill>
              <a:cs typeface="Segoe UI Semibold" panose="020B0702040204020203" pitchFamily="34" charset="0"/>
            </a:endParaRPr>
          </a:p>
          <a:p>
            <a:endParaRPr lang="en-US" sz="3921" dirty="0">
              <a:solidFill>
                <a:srgbClr val="505050"/>
              </a:solidFill>
            </a:endParaRPr>
          </a:p>
          <a:p>
            <a:endParaRPr lang="en-US" sz="1765" dirty="0">
              <a:gradFill>
                <a:gsLst>
                  <a:gs pos="1250">
                    <a:srgbClr val="000000"/>
                  </a:gs>
                  <a:gs pos="100000">
                    <a:srgbClr val="000000"/>
                  </a:gs>
                </a:gsLst>
                <a:lin ang="5400000" scaled="0"/>
              </a:gradFill>
              <a:cs typeface="Segoe UI Semibold" panose="020B0702040204020203" pitchFamily="34" charset="0"/>
            </a:endParaRPr>
          </a:p>
          <a:p>
            <a:endParaRPr lang="en-US" sz="3921" dirty="0">
              <a:solidFill>
                <a:srgbClr val="505050"/>
              </a:solidFill>
            </a:endParaRPr>
          </a:p>
        </p:txBody>
      </p:sp>
      <p:grpSp>
        <p:nvGrpSpPr>
          <p:cNvPr id="4" name="Group 3"/>
          <p:cNvGrpSpPr/>
          <p:nvPr/>
        </p:nvGrpSpPr>
        <p:grpSpPr>
          <a:xfrm>
            <a:off x="542951" y="1994725"/>
            <a:ext cx="3588812" cy="3588812"/>
            <a:chOff x="287338" y="1208087"/>
            <a:chExt cx="3660775" cy="3660775"/>
          </a:xfrm>
        </p:grpSpPr>
        <p:sp>
          <p:nvSpPr>
            <p:cNvPr id="9" name="Rectangle 8"/>
            <p:cNvSpPr/>
            <p:nvPr/>
          </p:nvSpPr>
          <p:spPr bwMode="auto">
            <a:xfrm>
              <a:off x="287338" y="1208087"/>
              <a:ext cx="3660775" cy="3660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9285" tIns="143428" rIns="179285" bIns="143428" numCol="1" rtlCol="0" anchor="b" anchorCtr="0" compatLnSpc="1">
              <a:prstTxWarp prst="textNoShape">
                <a:avLst/>
              </a:prstTxWarp>
            </a:bodyPr>
            <a:lstStyle/>
            <a:p>
              <a:pPr defTabSz="896091" fontAlgn="base">
                <a:spcBef>
                  <a:spcPct val="0"/>
                </a:spcBef>
                <a:spcAft>
                  <a:spcPct val="0"/>
                </a:spcAft>
                <a:tabLst>
                  <a:tab pos="281677" algn="l"/>
                </a:tabLst>
              </a:pPr>
              <a:r>
                <a:rPr lang="zh-TW" altLang="en-US" sz="2353" dirty="0" smtClean="0">
                  <a:gradFill>
                    <a:gsLst>
                      <a:gs pos="0">
                        <a:srgbClr val="FFFFFF"/>
                      </a:gs>
                      <a:gs pos="100000">
                        <a:srgbClr val="FFFFFF"/>
                      </a:gs>
                    </a:gsLst>
                    <a:lin ang="5400000" scaled="0"/>
                  </a:gradFill>
                </a:rPr>
                <a:t>伺服器硬體成本</a:t>
              </a:r>
              <a:endParaRPr lang="en-US" sz="2353" dirty="0">
                <a:gradFill>
                  <a:gsLst>
                    <a:gs pos="0">
                      <a:srgbClr val="FFFFFF"/>
                    </a:gs>
                    <a:gs pos="100000">
                      <a:srgbClr val="FFFFFF"/>
                    </a:gs>
                  </a:gsLst>
                  <a:lin ang="5400000" scaled="0"/>
                </a:gradFill>
              </a:endParaRPr>
            </a:p>
          </p:txBody>
        </p:sp>
        <p:grpSp>
          <p:nvGrpSpPr>
            <p:cNvPr id="10" name="Group 9"/>
            <p:cNvGrpSpPr/>
            <p:nvPr/>
          </p:nvGrpSpPr>
          <p:grpSpPr>
            <a:xfrm>
              <a:off x="590814" y="1363530"/>
              <a:ext cx="2880528" cy="2697084"/>
              <a:chOff x="734217" y="1544936"/>
              <a:chExt cx="2908508" cy="2723282"/>
            </a:xfrm>
          </p:grpSpPr>
          <p:pic>
            <p:nvPicPr>
              <p:cNvPr id="12"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734217" y="2052630"/>
                <a:ext cx="1061892" cy="1415488"/>
              </a:xfrm>
              <a:prstGeom prst="rect">
                <a:avLst/>
              </a:prstGeom>
              <a:noFill/>
            </p:spPr>
          </p:pic>
          <p:pic>
            <p:nvPicPr>
              <p:cNvPr id="14"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1225887" y="2852730"/>
                <a:ext cx="1061892" cy="1415488"/>
              </a:xfrm>
              <a:prstGeom prst="rect">
                <a:avLst/>
              </a:prstGeom>
              <a:noFill/>
            </p:spPr>
          </p:pic>
          <p:pic>
            <p:nvPicPr>
              <p:cNvPr id="15"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1338476" y="2052630"/>
                <a:ext cx="1061892" cy="1415488"/>
              </a:xfrm>
              <a:prstGeom prst="rect">
                <a:avLst/>
              </a:prstGeom>
              <a:noFill/>
            </p:spPr>
          </p:pic>
          <p:pic>
            <p:nvPicPr>
              <p:cNvPr id="1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1854864" y="2852730"/>
                <a:ext cx="1061892" cy="1415488"/>
              </a:xfrm>
              <a:prstGeom prst="rect">
                <a:avLst/>
              </a:prstGeom>
              <a:noFill/>
            </p:spPr>
          </p:pic>
          <p:pic>
            <p:nvPicPr>
              <p:cNvPr id="17" name="Picture 2" descr="\\MAGNUM\Projects\Microsoft\Cloud Power FY12\Design\Icons\PNGs\Marketplace.png"/>
              <p:cNvPicPr>
                <a:picLocks noChangeAspect="1" noChangeArrowheads="1"/>
              </p:cNvPicPr>
              <p:nvPr/>
            </p:nvPicPr>
            <p:blipFill>
              <a:blip r:embed="rId4" cstate="print">
                <a:lum bright="100000"/>
              </a:blip>
              <a:srcRect/>
              <a:stretch>
                <a:fillRect/>
              </a:stretch>
            </p:blipFill>
            <p:spPr bwMode="auto">
              <a:xfrm rot="20193911">
                <a:off x="2512987" y="1544936"/>
                <a:ext cx="1129738" cy="1129738"/>
              </a:xfrm>
              <a:prstGeom prst="rect">
                <a:avLst/>
              </a:prstGeom>
              <a:noFill/>
            </p:spPr>
          </p:pic>
          <p:sp>
            <p:nvSpPr>
              <p:cNvPr id="18" name="Rectangle 17"/>
              <p:cNvSpPr/>
              <p:nvPr/>
            </p:nvSpPr>
            <p:spPr bwMode="auto">
              <a:xfrm>
                <a:off x="734217" y="2052630"/>
                <a:ext cx="2182539" cy="2215588"/>
              </a:xfrm>
              <a:prstGeom prst="rect">
                <a:avLst/>
              </a:prstGeom>
              <a:noFill/>
              <a:ln w="31750" cap="sq">
                <a:solidFill>
                  <a:schemeClr val="bg1"/>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6" name="Group 5"/>
          <p:cNvGrpSpPr/>
          <p:nvPr/>
        </p:nvGrpSpPr>
        <p:grpSpPr>
          <a:xfrm>
            <a:off x="4238724" y="1994725"/>
            <a:ext cx="3588812" cy="3588812"/>
            <a:chOff x="4057218" y="1208087"/>
            <a:chExt cx="3660775" cy="3660775"/>
          </a:xfrm>
        </p:grpSpPr>
        <p:sp>
          <p:nvSpPr>
            <p:cNvPr id="7" name="Rectangle 6"/>
            <p:cNvSpPr/>
            <p:nvPr/>
          </p:nvSpPr>
          <p:spPr bwMode="auto">
            <a:xfrm>
              <a:off x="4057218" y="1208087"/>
              <a:ext cx="3660775" cy="36607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9285" tIns="143428" rIns="179285" bIns="143428" numCol="1" rtlCol="0" anchor="b" anchorCtr="0" compatLnSpc="1">
              <a:prstTxWarp prst="textNoShape">
                <a:avLst/>
              </a:prstTxWarp>
            </a:bodyPr>
            <a:lstStyle/>
            <a:p>
              <a:pPr defTabSz="896091" fontAlgn="base">
                <a:spcBef>
                  <a:spcPct val="0"/>
                </a:spcBef>
                <a:spcAft>
                  <a:spcPct val="0"/>
                </a:spcAft>
                <a:tabLst>
                  <a:tab pos="281677" algn="l"/>
                </a:tabLst>
              </a:pPr>
              <a:r>
                <a:rPr lang="zh-TW" altLang="en-US" sz="2353" dirty="0" smtClean="0">
                  <a:gradFill>
                    <a:gsLst>
                      <a:gs pos="0">
                        <a:srgbClr val="FFFFFF"/>
                      </a:gs>
                      <a:gs pos="100000">
                        <a:srgbClr val="FFFFFF"/>
                      </a:gs>
                    </a:gsLst>
                    <a:lin ang="5400000" scaled="0"/>
                  </a:gradFill>
                </a:rPr>
                <a:t>資源規劃</a:t>
              </a:r>
              <a:endParaRPr lang="en-US" sz="2353" dirty="0">
                <a:gradFill>
                  <a:gsLst>
                    <a:gs pos="0">
                      <a:srgbClr val="FFFFFF"/>
                    </a:gs>
                    <a:gs pos="100000">
                      <a:srgbClr val="FFFFFF"/>
                    </a:gs>
                  </a:gsLst>
                  <a:lin ang="5400000" scaled="0"/>
                </a:gradFill>
              </a:endParaRPr>
            </a:p>
          </p:txBody>
        </p:sp>
        <p:grpSp>
          <p:nvGrpSpPr>
            <p:cNvPr id="25" name="Group 24"/>
            <p:cNvGrpSpPr/>
            <p:nvPr/>
          </p:nvGrpSpPr>
          <p:grpSpPr>
            <a:xfrm>
              <a:off x="4251589" y="1443278"/>
              <a:ext cx="3254664" cy="2617336"/>
              <a:chOff x="4005323" y="1801970"/>
              <a:chExt cx="3152437" cy="2535127"/>
            </a:xfrm>
          </p:grpSpPr>
          <p:pic>
            <p:nvPicPr>
              <p:cNvPr id="42"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553398" y="3057460"/>
                <a:ext cx="604362" cy="713392"/>
              </a:xfrm>
              <a:prstGeom prst="rect">
                <a:avLst/>
              </a:prstGeom>
              <a:noFill/>
            </p:spPr>
          </p:pic>
          <p:grpSp>
            <p:nvGrpSpPr>
              <p:cNvPr id="13" name="Group 12"/>
              <p:cNvGrpSpPr/>
              <p:nvPr/>
            </p:nvGrpSpPr>
            <p:grpSpPr>
              <a:xfrm>
                <a:off x="4005323" y="1801970"/>
                <a:ext cx="3128503" cy="2535127"/>
                <a:chOff x="4005323" y="1801970"/>
                <a:chExt cx="3128503" cy="2535127"/>
              </a:xfrm>
            </p:grpSpPr>
            <p:pic>
              <p:nvPicPr>
                <p:cNvPr id="3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529464" y="2439583"/>
                  <a:ext cx="604362" cy="713392"/>
                </a:xfrm>
                <a:prstGeom prst="rect">
                  <a:avLst/>
                </a:prstGeom>
                <a:noFill/>
              </p:spPr>
            </p:pic>
            <p:grpSp>
              <p:nvGrpSpPr>
                <p:cNvPr id="11" name="Group 10"/>
                <p:cNvGrpSpPr/>
                <p:nvPr/>
              </p:nvGrpSpPr>
              <p:grpSpPr>
                <a:xfrm>
                  <a:off x="4005323" y="1801970"/>
                  <a:ext cx="3085683" cy="2535127"/>
                  <a:chOff x="4005323" y="1801970"/>
                  <a:chExt cx="3085683" cy="2535127"/>
                </a:xfrm>
              </p:grpSpPr>
              <p:grpSp>
                <p:nvGrpSpPr>
                  <p:cNvPr id="24" name="Group 23"/>
                  <p:cNvGrpSpPr/>
                  <p:nvPr/>
                </p:nvGrpSpPr>
                <p:grpSpPr>
                  <a:xfrm>
                    <a:off x="4005323" y="3220463"/>
                    <a:ext cx="1242163" cy="1116634"/>
                    <a:chOff x="4572483" y="2652431"/>
                    <a:chExt cx="2182539" cy="2215588"/>
                  </a:xfrm>
                </p:grpSpPr>
                <p:pic>
                  <p:nvPicPr>
                    <p:cNvPr id="1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4572483" y="2652431"/>
                      <a:ext cx="1061892" cy="1415488"/>
                    </a:xfrm>
                    <a:prstGeom prst="rect">
                      <a:avLst/>
                    </a:prstGeom>
                    <a:noFill/>
                  </p:spPr>
                </p:pic>
                <p:pic>
                  <p:nvPicPr>
                    <p:cNvPr id="20"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064153" y="3452531"/>
                      <a:ext cx="1061892" cy="1415488"/>
                    </a:xfrm>
                    <a:prstGeom prst="rect">
                      <a:avLst/>
                    </a:prstGeom>
                    <a:noFill/>
                  </p:spPr>
                </p:pic>
                <p:pic>
                  <p:nvPicPr>
                    <p:cNvPr id="21"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176742" y="2652431"/>
                      <a:ext cx="1061892" cy="1415488"/>
                    </a:xfrm>
                    <a:prstGeom prst="rect">
                      <a:avLst/>
                    </a:prstGeom>
                    <a:noFill/>
                  </p:spPr>
                </p:pic>
                <p:pic>
                  <p:nvPicPr>
                    <p:cNvPr id="22"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693130" y="3452531"/>
                      <a:ext cx="1061892" cy="1415488"/>
                    </a:xfrm>
                    <a:prstGeom prst="rect">
                      <a:avLst/>
                    </a:prstGeom>
                    <a:noFill/>
                  </p:spPr>
                </p:pic>
                <p:sp>
                  <p:nvSpPr>
                    <p:cNvPr id="23" name="Rectangle 22"/>
                    <p:cNvSpPr/>
                    <p:nvPr/>
                  </p:nvSpPr>
                  <p:spPr bwMode="auto">
                    <a:xfrm>
                      <a:off x="4572483" y="2652431"/>
                      <a:ext cx="2182539" cy="2215588"/>
                    </a:xfrm>
                    <a:prstGeom prst="rect">
                      <a:avLst/>
                    </a:prstGeom>
                    <a:noFill/>
                    <a:ln w="31750" cap="sq">
                      <a:solidFill>
                        <a:schemeClr val="bg1"/>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pic>
                <p:nvPicPr>
                  <p:cNvPr id="2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517117" y="2452604"/>
                    <a:ext cx="604362" cy="713392"/>
                  </a:xfrm>
                  <a:prstGeom prst="rect">
                    <a:avLst/>
                  </a:prstGeom>
                  <a:noFill/>
                </p:spPr>
              </p:pic>
              <p:pic>
                <p:nvPicPr>
                  <p:cNvPr id="27"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502537" y="3066860"/>
                    <a:ext cx="604362" cy="713392"/>
                  </a:xfrm>
                  <a:prstGeom prst="rect">
                    <a:avLst/>
                  </a:prstGeom>
                  <a:noFill/>
                </p:spPr>
              </p:pic>
              <p:pic>
                <p:nvPicPr>
                  <p:cNvPr id="28"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861023" y="2452604"/>
                    <a:ext cx="604362" cy="713392"/>
                  </a:xfrm>
                  <a:prstGeom prst="rect">
                    <a:avLst/>
                  </a:prstGeom>
                  <a:noFill/>
                </p:spPr>
              </p:pic>
              <p:pic>
                <p:nvPicPr>
                  <p:cNvPr id="29"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883377" y="3055678"/>
                    <a:ext cx="604362" cy="713392"/>
                  </a:xfrm>
                  <a:prstGeom prst="rect">
                    <a:avLst/>
                  </a:prstGeom>
                  <a:noFill/>
                </p:spPr>
              </p:pic>
              <p:sp>
                <p:nvSpPr>
                  <p:cNvPr id="30" name="Rectangle 29"/>
                  <p:cNvSpPr/>
                  <p:nvPr/>
                </p:nvSpPr>
                <p:spPr bwMode="auto">
                  <a:xfrm>
                    <a:off x="5517117" y="1801970"/>
                    <a:ext cx="1488831" cy="2036897"/>
                  </a:xfrm>
                  <a:prstGeom prst="rect">
                    <a:avLst/>
                  </a:prstGeom>
                  <a:noFill/>
                  <a:ln w="31750" cap="sq">
                    <a:solidFill>
                      <a:schemeClr val="bg1"/>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pic>
                <p:nvPicPr>
                  <p:cNvPr id="31"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517117" y="1858574"/>
                    <a:ext cx="604362" cy="713392"/>
                  </a:xfrm>
                  <a:prstGeom prst="rect">
                    <a:avLst/>
                  </a:prstGeom>
                  <a:noFill/>
                </p:spPr>
              </p:pic>
              <p:pic>
                <p:nvPicPr>
                  <p:cNvPr id="33"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5861023" y="1858574"/>
                    <a:ext cx="604362" cy="713392"/>
                  </a:xfrm>
                  <a:prstGeom prst="rect">
                    <a:avLst/>
                  </a:prstGeom>
                  <a:noFill/>
                </p:spPr>
              </p:pic>
              <p:pic>
                <p:nvPicPr>
                  <p:cNvPr id="35"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04929" y="2457763"/>
                    <a:ext cx="604362" cy="713392"/>
                  </a:xfrm>
                  <a:prstGeom prst="rect">
                    <a:avLst/>
                  </a:prstGeom>
                  <a:noFill/>
                </p:spPr>
              </p:pic>
              <p:pic>
                <p:nvPicPr>
                  <p:cNvPr id="36"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486644" y="1830373"/>
                    <a:ext cx="604362" cy="713392"/>
                  </a:xfrm>
                  <a:prstGeom prst="rect">
                    <a:avLst/>
                  </a:prstGeom>
                  <a:noFill/>
                </p:spPr>
              </p:pic>
              <p:pic>
                <p:nvPicPr>
                  <p:cNvPr id="37"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191654" y="1858574"/>
                    <a:ext cx="604362" cy="713392"/>
                  </a:xfrm>
                  <a:prstGeom prst="rect">
                    <a:avLst/>
                  </a:prstGeom>
                  <a:noFill/>
                </p:spPr>
              </p:pic>
              <p:pic>
                <p:nvPicPr>
                  <p:cNvPr id="41"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a:off x="6235569" y="3056292"/>
                    <a:ext cx="604362" cy="713392"/>
                  </a:xfrm>
                  <a:prstGeom prst="rect">
                    <a:avLst/>
                  </a:prstGeom>
                  <a:noFill/>
                </p:spPr>
              </p:pic>
              <p:sp>
                <p:nvSpPr>
                  <p:cNvPr id="43" name="Up Arrow 42"/>
                  <p:cNvSpPr/>
                  <p:nvPr/>
                </p:nvSpPr>
                <p:spPr bwMode="auto">
                  <a:xfrm rot="3582986">
                    <a:off x="5085703" y="2814542"/>
                    <a:ext cx="596076" cy="713392"/>
                  </a:xfrm>
                  <a:prstGeom prst="up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grpSp>
        <p:nvGrpSpPr>
          <p:cNvPr id="8" name="Group 7"/>
          <p:cNvGrpSpPr/>
          <p:nvPr/>
        </p:nvGrpSpPr>
        <p:grpSpPr>
          <a:xfrm>
            <a:off x="7934495" y="1994725"/>
            <a:ext cx="3588812" cy="3588812"/>
            <a:chOff x="7827097" y="1208087"/>
            <a:chExt cx="3660775" cy="3660775"/>
          </a:xfrm>
        </p:grpSpPr>
        <p:sp>
          <p:nvSpPr>
            <p:cNvPr id="5" name="Rectangle 4"/>
            <p:cNvSpPr/>
            <p:nvPr/>
          </p:nvSpPr>
          <p:spPr bwMode="auto">
            <a:xfrm>
              <a:off x="7827097" y="1208087"/>
              <a:ext cx="3660775" cy="366077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9285" tIns="143428" rIns="179285" bIns="143428" numCol="1" rtlCol="0" anchor="b" anchorCtr="0" compatLnSpc="1">
              <a:prstTxWarp prst="textNoShape">
                <a:avLst/>
              </a:prstTxWarp>
            </a:bodyPr>
            <a:lstStyle/>
            <a:p>
              <a:pPr defTabSz="896091" fontAlgn="base">
                <a:spcBef>
                  <a:spcPct val="0"/>
                </a:spcBef>
                <a:spcAft>
                  <a:spcPct val="0"/>
                </a:spcAft>
                <a:tabLst>
                  <a:tab pos="281677" algn="l"/>
                </a:tabLst>
              </a:pPr>
              <a:r>
                <a:rPr lang="zh-TW" altLang="en-US" sz="2353" dirty="0" smtClean="0">
                  <a:gradFill>
                    <a:gsLst>
                      <a:gs pos="0">
                        <a:srgbClr val="FFFFFF"/>
                      </a:gs>
                      <a:gs pos="100000">
                        <a:srgbClr val="FFFFFF"/>
                      </a:gs>
                    </a:gsLst>
                    <a:lin ang="5400000" scaled="0"/>
                  </a:gradFill>
                </a:rPr>
                <a:t>對 </a:t>
              </a:r>
              <a:r>
                <a:rPr lang="en-US" sz="2353" dirty="0" smtClean="0">
                  <a:gradFill>
                    <a:gsLst>
                      <a:gs pos="0">
                        <a:srgbClr val="FFFFFF"/>
                      </a:gs>
                      <a:gs pos="100000">
                        <a:srgbClr val="FFFFFF"/>
                      </a:gs>
                    </a:gsLst>
                    <a:lin ang="5400000" scaled="0"/>
                  </a:gradFill>
                </a:rPr>
                <a:t>Hadoop </a:t>
              </a:r>
              <a:r>
                <a:rPr lang="zh-TW" altLang="en-US" sz="2353" dirty="0" smtClean="0">
                  <a:gradFill>
                    <a:gsLst>
                      <a:gs pos="0">
                        <a:srgbClr val="FFFFFF"/>
                      </a:gs>
                      <a:gs pos="100000">
                        <a:srgbClr val="FFFFFF"/>
                      </a:gs>
                    </a:gsLst>
                    <a:lin ang="5400000" scaled="0"/>
                  </a:gradFill>
                </a:rPr>
                <a:t>的專業</a:t>
              </a:r>
              <a:endParaRPr lang="en-US" sz="2353" dirty="0">
                <a:gradFill>
                  <a:gsLst>
                    <a:gs pos="0">
                      <a:srgbClr val="FFFFFF"/>
                    </a:gs>
                    <a:gs pos="100000">
                      <a:srgbClr val="FFFFFF"/>
                    </a:gs>
                  </a:gsLst>
                  <a:lin ang="5400000" scaled="0"/>
                </a:gradFill>
              </a:endParaRPr>
            </a:p>
          </p:txBody>
        </p:sp>
        <p:sp>
          <p:nvSpPr>
            <p:cNvPr id="46" name="Cloud Callout 45"/>
            <p:cNvSpPr/>
            <p:nvPr/>
          </p:nvSpPr>
          <p:spPr bwMode="auto">
            <a:xfrm>
              <a:off x="9371608" y="1628595"/>
              <a:ext cx="1746787" cy="1553867"/>
            </a:xfrm>
            <a:prstGeom prst="cloudCallout">
              <a:avLst>
                <a:gd name="adj1" fmla="val -61519"/>
                <a:gd name="adj2" fmla="val 245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8" name="Freeform 13"/>
            <p:cNvSpPr>
              <a:spLocks noChangeAspect="1" noEditPoints="1"/>
            </p:cNvSpPr>
            <p:nvPr/>
          </p:nvSpPr>
          <p:spPr bwMode="auto">
            <a:xfrm>
              <a:off x="8280145" y="2790368"/>
              <a:ext cx="1168993" cy="1185986"/>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pic>
          <p:nvPicPr>
            <p:cNvPr id="44" name="Picture 43" descr="FuckingElephant.png"/>
            <p:cNvPicPr>
              <a:picLocks noChangeAspect="1"/>
            </p:cNvPicPr>
            <p:nvPr/>
          </p:nvPicPr>
          <p:blipFill>
            <a:blip r:embed="rId5" cstate="print"/>
            <a:stretch>
              <a:fillRect/>
            </a:stretch>
          </p:blipFill>
          <p:spPr>
            <a:xfrm>
              <a:off x="9794733" y="2013333"/>
              <a:ext cx="900535" cy="685015"/>
            </a:xfrm>
            <a:prstGeom prst="rect">
              <a:avLst/>
            </a:prstGeom>
          </p:spPr>
        </p:pic>
      </p:grpSp>
      <p:sp>
        <p:nvSpPr>
          <p:cNvPr id="2" name="Title 1"/>
          <p:cNvSpPr>
            <a:spLocks noGrp="1"/>
          </p:cNvSpPr>
          <p:nvPr>
            <p:ph type="title"/>
          </p:nvPr>
        </p:nvSpPr>
        <p:spPr/>
        <p:txBody>
          <a:bodyPr/>
          <a:lstStyle/>
          <a:p>
            <a:r>
              <a:rPr lang="zh-TW" altLang="en-US" dirty="0" smtClean="0"/>
              <a:t>使用</a:t>
            </a:r>
            <a:r>
              <a:rPr lang="en-US" dirty="0" smtClean="0"/>
              <a:t> Hadoop </a:t>
            </a:r>
            <a:r>
              <a:rPr lang="zh-TW" altLang="en-US" dirty="0" smtClean="0"/>
              <a:t>的挑戰</a:t>
            </a:r>
            <a:endParaRPr lang="en-US" dirty="0"/>
          </a:p>
        </p:txBody>
      </p:sp>
    </p:spTree>
    <p:extLst>
      <p:ext uri="{BB962C8B-B14F-4D97-AF65-F5344CB8AC3E}">
        <p14:creationId xmlns:p14="http://schemas.microsoft.com/office/powerpoint/2010/main" val="36121072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1" decel="10000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ppt_x"/>
                                          </p:val>
                                        </p:tav>
                                        <p:tav tm="100000">
                                          <p:val>
                                            <p:strVal val="#ppt_x"/>
                                          </p:val>
                                        </p:tav>
                                      </p:tavLst>
                                    </p:anim>
                                    <p:anim calcmode="lin" valueType="num">
                                      <p:cBhvr additive="base">
                                        <p:cTn id="13" dur="75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1" decel="10000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bwMode="auto">
          <a:xfrm>
            <a:off x="179709" y="1581865"/>
            <a:ext cx="11952331" cy="408289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zh-TW" altLang="en-US" dirty="0" smtClean="0"/>
              <a:t>為什麼雲端平台適合處理巨量資料</a:t>
            </a:r>
            <a:endParaRPr lang="en-US" dirty="0"/>
          </a:p>
        </p:txBody>
      </p:sp>
      <p:sp>
        <p:nvSpPr>
          <p:cNvPr id="99" name="Freeform 5"/>
          <p:cNvSpPr>
            <a:spLocks/>
          </p:cNvSpPr>
          <p:nvPr/>
        </p:nvSpPr>
        <p:spPr bwMode="auto">
          <a:xfrm>
            <a:off x="6008483" y="896616"/>
            <a:ext cx="6117335" cy="4945919"/>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7FDFF">
              <a:alpha val="64000"/>
            </a:srgbClr>
          </a:solidFill>
          <a:ln>
            <a:noFill/>
          </a:ln>
        </p:spPr>
        <p:txBody>
          <a:bodyPr vert="horz" wrap="square" lIns="87876" tIns="43937" rIns="87876" bIns="43937" numCol="1" anchor="t" anchorCtr="0" compatLnSpc="1">
            <a:prstTxWarp prst="textNoShape">
              <a:avLst/>
            </a:prstTxWarp>
          </a:bodyPr>
          <a:lstStyle/>
          <a:p>
            <a:pPr algn="ctr" defTabSz="896270" fontAlgn="base">
              <a:spcBef>
                <a:spcPct val="0"/>
              </a:spcBef>
              <a:spcAft>
                <a:spcPct val="0"/>
              </a:spcAft>
            </a:pPr>
            <a:endParaRPr lang="en-US" sz="1153" dirty="0">
              <a:solidFill>
                <a:srgbClr val="000000"/>
              </a:solidFill>
              <a:ea typeface="MS PGothic" charset="0"/>
            </a:endParaRPr>
          </a:p>
        </p:txBody>
      </p:sp>
      <p:grpSp>
        <p:nvGrpSpPr>
          <p:cNvPr id="105" name="Group 104"/>
          <p:cNvGrpSpPr/>
          <p:nvPr/>
        </p:nvGrpSpPr>
        <p:grpSpPr>
          <a:xfrm>
            <a:off x="6767375" y="2381748"/>
            <a:ext cx="1468779" cy="1034009"/>
            <a:chOff x="1499952" y="2075259"/>
            <a:chExt cx="2102204" cy="1622818"/>
          </a:xfrm>
        </p:grpSpPr>
        <p:sp>
          <p:nvSpPr>
            <p:cNvPr id="111" name="TextBox 110"/>
            <p:cNvSpPr txBox="1"/>
            <p:nvPr/>
          </p:nvSpPr>
          <p:spPr>
            <a:xfrm>
              <a:off x="1499952" y="3020369"/>
              <a:ext cx="2102204" cy="677708"/>
            </a:xfrm>
            <a:prstGeom prst="rect">
              <a:avLst/>
            </a:prstGeom>
            <a:noFill/>
          </p:spPr>
          <p:txBody>
            <a:bodyPr wrap="none" lIns="175761" tIns="140609" rIns="175761" bIns="140609" rtlCol="0">
              <a:noAutofit/>
            </a:bodyPr>
            <a:lstStyle/>
            <a:p>
              <a:pPr algn="ctr" defTabSz="896354" fontAlgn="base">
                <a:lnSpc>
                  <a:spcPct val="90000"/>
                </a:lnSpc>
                <a:spcBef>
                  <a:spcPct val="0"/>
                </a:spcBef>
                <a:spcAft>
                  <a:spcPts val="576"/>
                </a:spcAft>
              </a:pPr>
              <a:r>
                <a:rPr lang="zh-TW" altLang="en-US" sz="1961" dirty="0" smtClean="0">
                  <a:solidFill>
                    <a:srgbClr val="FFFFFF"/>
                  </a:solidFill>
                  <a:latin typeface="Segoe UI Light"/>
                  <a:ea typeface="MS PGothic" charset="0"/>
                </a:rPr>
                <a:t>快速</a:t>
              </a:r>
              <a:endParaRPr lang="en-US" sz="1961" dirty="0">
                <a:solidFill>
                  <a:srgbClr val="FFFFFF"/>
                </a:solidFill>
                <a:latin typeface="Segoe UI Light"/>
                <a:ea typeface="MS PGothic" charset="0"/>
              </a:endParaRPr>
            </a:p>
          </p:txBody>
        </p:sp>
        <p:pic>
          <p:nvPicPr>
            <p:cNvPr id="113" name="Picture 11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42299" y="2075259"/>
              <a:ext cx="1417511" cy="968549"/>
            </a:xfrm>
            <a:prstGeom prst="rect">
              <a:avLst/>
            </a:prstGeom>
          </p:spPr>
        </p:pic>
      </p:grpSp>
      <p:grpSp>
        <p:nvGrpSpPr>
          <p:cNvPr id="120" name="Group 119"/>
          <p:cNvGrpSpPr/>
          <p:nvPr/>
        </p:nvGrpSpPr>
        <p:grpSpPr>
          <a:xfrm>
            <a:off x="8314866" y="2456418"/>
            <a:ext cx="1350234" cy="914431"/>
            <a:chOff x="5085149" y="2021427"/>
            <a:chExt cx="2102204" cy="1676650"/>
          </a:xfrm>
        </p:grpSpPr>
        <p:pic>
          <p:nvPicPr>
            <p:cNvPr id="134" name="Picture 13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364120" y="2021427"/>
              <a:ext cx="1544263" cy="1015882"/>
            </a:xfrm>
            <a:prstGeom prst="rect">
              <a:avLst/>
            </a:prstGeom>
          </p:spPr>
        </p:pic>
        <p:sp>
          <p:nvSpPr>
            <p:cNvPr id="142" name="TextBox 141"/>
            <p:cNvSpPr txBox="1"/>
            <p:nvPr/>
          </p:nvSpPr>
          <p:spPr>
            <a:xfrm>
              <a:off x="5085149" y="3020369"/>
              <a:ext cx="2102204" cy="677708"/>
            </a:xfrm>
            <a:prstGeom prst="rect">
              <a:avLst/>
            </a:prstGeom>
            <a:noFill/>
          </p:spPr>
          <p:txBody>
            <a:bodyPr wrap="none" lIns="175761" tIns="140609" rIns="175761" bIns="140609" rtlCol="0">
              <a:noAutofit/>
            </a:bodyPr>
            <a:lstStyle/>
            <a:p>
              <a:pPr algn="ctr" defTabSz="896354" fontAlgn="base">
                <a:lnSpc>
                  <a:spcPct val="90000"/>
                </a:lnSpc>
                <a:spcBef>
                  <a:spcPct val="0"/>
                </a:spcBef>
                <a:spcAft>
                  <a:spcPts val="576"/>
                </a:spcAft>
              </a:pPr>
              <a:r>
                <a:rPr lang="zh-TW" altLang="en-US" sz="1961" dirty="0" smtClean="0">
                  <a:solidFill>
                    <a:srgbClr val="FFFFFF"/>
                  </a:solidFill>
                  <a:latin typeface="Segoe UI Light"/>
                  <a:ea typeface="MS PGothic" charset="0"/>
                </a:rPr>
                <a:t>延展</a:t>
              </a:r>
              <a:endParaRPr lang="en-US" sz="1961" dirty="0">
                <a:solidFill>
                  <a:srgbClr val="FFFFFF"/>
                </a:solidFill>
                <a:latin typeface="Segoe UI Light"/>
                <a:ea typeface="MS PGothic" charset="0"/>
              </a:endParaRPr>
            </a:p>
          </p:txBody>
        </p:sp>
      </p:grpSp>
      <p:grpSp>
        <p:nvGrpSpPr>
          <p:cNvPr id="143" name="Group 142"/>
          <p:cNvGrpSpPr/>
          <p:nvPr/>
        </p:nvGrpSpPr>
        <p:grpSpPr>
          <a:xfrm>
            <a:off x="10026195" y="2390252"/>
            <a:ext cx="928695" cy="979324"/>
            <a:chOff x="8504238" y="1991930"/>
            <a:chExt cx="2102204" cy="1706147"/>
          </a:xfrm>
        </p:grpSpPr>
        <p:pic>
          <p:nvPicPr>
            <p:cNvPr id="186" name="Picture 18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796848" y="1991930"/>
              <a:ext cx="1516985" cy="1023879"/>
            </a:xfrm>
            <a:prstGeom prst="rect">
              <a:avLst/>
            </a:prstGeom>
          </p:spPr>
        </p:pic>
        <p:sp>
          <p:nvSpPr>
            <p:cNvPr id="187" name="TextBox 186"/>
            <p:cNvSpPr txBox="1"/>
            <p:nvPr/>
          </p:nvSpPr>
          <p:spPr>
            <a:xfrm>
              <a:off x="8504238" y="3020369"/>
              <a:ext cx="2102204" cy="677708"/>
            </a:xfrm>
            <a:prstGeom prst="rect">
              <a:avLst/>
            </a:prstGeom>
            <a:noFill/>
          </p:spPr>
          <p:txBody>
            <a:bodyPr wrap="none" lIns="175761" tIns="140609" rIns="175761" bIns="140609" rtlCol="0">
              <a:noAutofit/>
            </a:bodyPr>
            <a:lstStyle/>
            <a:p>
              <a:pPr algn="ctr" defTabSz="896354" fontAlgn="base">
                <a:lnSpc>
                  <a:spcPct val="90000"/>
                </a:lnSpc>
                <a:spcBef>
                  <a:spcPct val="0"/>
                </a:spcBef>
                <a:spcAft>
                  <a:spcPts val="576"/>
                </a:spcAft>
              </a:pPr>
              <a:r>
                <a:rPr lang="zh-TW" altLang="en-US" sz="1961" dirty="0" smtClean="0">
                  <a:solidFill>
                    <a:srgbClr val="FFFFFF"/>
                  </a:solidFill>
                  <a:latin typeface="Segoe UI Light"/>
                  <a:ea typeface="MS PGothic" charset="0"/>
                </a:rPr>
                <a:t>經濟</a:t>
              </a:r>
              <a:endParaRPr lang="en-US" sz="1961" dirty="0">
                <a:solidFill>
                  <a:srgbClr val="FFFFFF"/>
                </a:solidFill>
                <a:latin typeface="Segoe UI Light"/>
                <a:ea typeface="MS PGothic" charset="0"/>
              </a:endParaRPr>
            </a:p>
          </p:txBody>
        </p:sp>
      </p:grpSp>
      <p:pic>
        <p:nvPicPr>
          <p:cNvPr id="4" name="Picture 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000370" y="3611732"/>
            <a:ext cx="1840549" cy="883464"/>
          </a:xfrm>
          <a:prstGeom prst="rect">
            <a:avLst/>
          </a:prstGeom>
        </p:spPr>
      </p:pic>
      <p:pic>
        <p:nvPicPr>
          <p:cNvPr id="5" name="Picture 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440838" y="3476562"/>
            <a:ext cx="1309459" cy="999323"/>
          </a:xfrm>
          <a:prstGeom prst="rect">
            <a:avLst/>
          </a:prstGeom>
        </p:spPr>
      </p:pic>
      <p:sp>
        <p:nvSpPr>
          <p:cNvPr id="192" name="TextBox 191"/>
          <p:cNvSpPr txBox="1"/>
          <p:nvPr/>
        </p:nvSpPr>
        <p:spPr>
          <a:xfrm>
            <a:off x="8182476" y="4527590"/>
            <a:ext cx="2020366" cy="651326"/>
          </a:xfrm>
          <a:prstGeom prst="rect">
            <a:avLst/>
          </a:prstGeom>
          <a:noFill/>
        </p:spPr>
        <p:txBody>
          <a:bodyPr wrap="none" lIns="175761" tIns="140609" rIns="175761" bIns="140609" rtlCol="0">
            <a:noAutofit/>
          </a:bodyPr>
          <a:lstStyle/>
          <a:p>
            <a:pPr algn="ctr" defTabSz="896354" fontAlgn="base">
              <a:lnSpc>
                <a:spcPct val="90000"/>
              </a:lnSpc>
              <a:spcBef>
                <a:spcPct val="0"/>
              </a:spcBef>
              <a:spcAft>
                <a:spcPts val="576"/>
              </a:spcAft>
            </a:pPr>
            <a:r>
              <a:rPr lang="zh-TW" altLang="en-US" sz="1961" dirty="0" smtClean="0">
                <a:solidFill>
                  <a:srgbClr val="FFFFFF"/>
                </a:solidFill>
                <a:latin typeface="Segoe UI Light"/>
                <a:ea typeface="MS PGothic" charset="0"/>
              </a:rPr>
              <a:t>服務不中斷</a:t>
            </a:r>
            <a:endParaRPr lang="en-US" sz="1961" dirty="0">
              <a:solidFill>
                <a:srgbClr val="FFFFFF"/>
              </a:solidFill>
              <a:latin typeface="Segoe UI Light"/>
              <a:ea typeface="MS PGothic" charset="0"/>
            </a:endParaRPr>
          </a:p>
        </p:txBody>
      </p:sp>
      <p:sp>
        <p:nvSpPr>
          <p:cNvPr id="193" name="TextBox 192"/>
          <p:cNvSpPr txBox="1"/>
          <p:nvPr/>
        </p:nvSpPr>
        <p:spPr>
          <a:xfrm>
            <a:off x="10016836" y="4602090"/>
            <a:ext cx="2020366" cy="651326"/>
          </a:xfrm>
          <a:prstGeom prst="rect">
            <a:avLst/>
          </a:prstGeom>
          <a:noFill/>
        </p:spPr>
        <p:txBody>
          <a:bodyPr wrap="none" lIns="175761" tIns="140609" rIns="175761" bIns="140609" rtlCol="0">
            <a:noAutofit/>
          </a:bodyPr>
          <a:lstStyle/>
          <a:p>
            <a:pPr algn="ctr" defTabSz="896354" fontAlgn="base">
              <a:lnSpc>
                <a:spcPct val="90000"/>
              </a:lnSpc>
              <a:spcBef>
                <a:spcPct val="0"/>
              </a:spcBef>
              <a:spcAft>
                <a:spcPts val="576"/>
              </a:spcAft>
            </a:pPr>
            <a:r>
              <a:rPr lang="zh-TW" altLang="en-US" sz="1961" dirty="0" smtClean="0">
                <a:solidFill>
                  <a:srgbClr val="FFFFFF"/>
                </a:solidFill>
                <a:latin typeface="Segoe UI Light"/>
                <a:ea typeface="MS PGothic" charset="0"/>
              </a:rPr>
              <a:t>開放多元</a:t>
            </a:r>
            <a:endParaRPr lang="en-US" sz="1961" dirty="0">
              <a:solidFill>
                <a:srgbClr val="FFFFFF"/>
              </a:solidFill>
              <a:latin typeface="Segoe UI Light"/>
              <a:ea typeface="MS PGothic" charset="0"/>
            </a:endParaRPr>
          </a:p>
        </p:txBody>
      </p:sp>
      <p:pic>
        <p:nvPicPr>
          <p:cNvPr id="7" name="Picture 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09802" y="3764051"/>
            <a:ext cx="1344178" cy="775488"/>
          </a:xfrm>
          <a:prstGeom prst="rect">
            <a:avLst/>
          </a:prstGeom>
        </p:spPr>
      </p:pic>
      <p:sp>
        <p:nvSpPr>
          <p:cNvPr id="194" name="TextBox 193"/>
          <p:cNvSpPr txBox="1"/>
          <p:nvPr/>
        </p:nvSpPr>
        <p:spPr>
          <a:xfrm>
            <a:off x="6572782" y="4602090"/>
            <a:ext cx="2020366" cy="651326"/>
          </a:xfrm>
          <a:prstGeom prst="rect">
            <a:avLst/>
          </a:prstGeom>
          <a:noFill/>
        </p:spPr>
        <p:txBody>
          <a:bodyPr wrap="none" lIns="175761" tIns="140609" rIns="175761" bIns="140609" rtlCol="0">
            <a:noAutofit/>
          </a:bodyPr>
          <a:lstStyle/>
          <a:p>
            <a:pPr algn="ctr" defTabSz="896354" fontAlgn="base">
              <a:lnSpc>
                <a:spcPct val="90000"/>
              </a:lnSpc>
              <a:spcBef>
                <a:spcPct val="0"/>
              </a:spcBef>
              <a:spcAft>
                <a:spcPts val="576"/>
              </a:spcAft>
            </a:pPr>
            <a:r>
              <a:rPr lang="zh-TW" altLang="en-US" sz="1961" dirty="0" smtClean="0">
                <a:solidFill>
                  <a:srgbClr val="FFFFFF"/>
                </a:solidFill>
                <a:latin typeface="Segoe UI Light"/>
                <a:ea typeface="MS PGothic" charset="0"/>
              </a:rPr>
              <a:t>爭取時效</a:t>
            </a:r>
            <a:endParaRPr lang="en-US" sz="1961" dirty="0">
              <a:solidFill>
                <a:srgbClr val="FFFFFF"/>
              </a:solidFill>
              <a:latin typeface="Segoe UI Light"/>
              <a:ea typeface="MS PGothic" charset="0"/>
            </a:endParaRPr>
          </a:p>
        </p:txBody>
      </p:sp>
      <p:pic>
        <p:nvPicPr>
          <p:cNvPr id="22" name="Picture 21"/>
          <p:cNvPicPr>
            <a:picLocks noChangeAspect="1"/>
          </p:cNvPicPr>
          <p:nvPr/>
        </p:nvPicPr>
        <p:blipFill rotWithShape="1">
          <a:blip r:embed="rId9">
            <a:extLst>
              <a:ext uri="{28A0092B-C50C-407E-A947-70E740481C1C}">
                <a14:useLocalDpi xmlns:a14="http://schemas.microsoft.com/office/drawing/2010/main" val="0"/>
              </a:ext>
            </a:extLst>
          </a:blip>
          <a:srcRect r="25840"/>
          <a:stretch/>
        </p:blipFill>
        <p:spPr>
          <a:xfrm>
            <a:off x="259637" y="1867338"/>
            <a:ext cx="5629917" cy="3585699"/>
          </a:xfrm>
          <a:prstGeom prst="rect">
            <a:avLst/>
          </a:prstGeom>
        </p:spPr>
      </p:pic>
      <p:sp>
        <p:nvSpPr>
          <p:cNvPr id="3" name="Rectangle 2"/>
          <p:cNvSpPr/>
          <p:nvPr/>
        </p:nvSpPr>
        <p:spPr bwMode="auto">
          <a:xfrm>
            <a:off x="259637" y="1867338"/>
            <a:ext cx="5629917" cy="3585699"/>
          </a:xfrm>
          <a:prstGeom prst="rect">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80279" y="2654909"/>
            <a:ext cx="1273802" cy="1071151"/>
          </a:xfrm>
          <a:prstGeom prst="rect">
            <a:avLst/>
          </a:prstGeom>
        </p:spPr>
      </p:pic>
      <p:sp>
        <p:nvSpPr>
          <p:cNvPr id="25" name="TextBox 24"/>
          <p:cNvSpPr txBox="1"/>
          <p:nvPr/>
        </p:nvSpPr>
        <p:spPr>
          <a:xfrm>
            <a:off x="274620" y="3888214"/>
            <a:ext cx="2020366" cy="651326"/>
          </a:xfrm>
          <a:prstGeom prst="rect">
            <a:avLst/>
          </a:prstGeom>
          <a:noFill/>
        </p:spPr>
        <p:txBody>
          <a:bodyPr wrap="none" lIns="175761" tIns="140609" rIns="175761" bIns="140609" rtlCol="0">
            <a:noAutofit/>
          </a:bodyPr>
          <a:lstStyle/>
          <a:p>
            <a:pPr algn="ctr" defTabSz="896354" fontAlgn="base">
              <a:lnSpc>
                <a:spcPct val="90000"/>
              </a:lnSpc>
              <a:spcBef>
                <a:spcPct val="0"/>
              </a:spcBef>
              <a:spcAft>
                <a:spcPts val="576"/>
              </a:spcAft>
            </a:pPr>
            <a:r>
              <a:rPr lang="zh-TW" altLang="en-US" sz="1961" dirty="0" smtClean="0">
                <a:solidFill>
                  <a:srgbClr val="FFFFFF"/>
                </a:solidFill>
                <a:latin typeface="Segoe UI Light"/>
                <a:ea typeface="MS PGothic" charset="0"/>
              </a:rPr>
              <a:t>大數據</a:t>
            </a:r>
            <a:r>
              <a:rPr lang="en-US" altLang="zh-TW" sz="1961" dirty="0">
                <a:solidFill>
                  <a:srgbClr val="FFFFFF"/>
                </a:solidFill>
                <a:latin typeface="Segoe UI Light"/>
                <a:ea typeface="MS PGothic" charset="0"/>
              </a:rPr>
              <a:t> </a:t>
            </a:r>
            <a:r>
              <a:rPr lang="en-US" altLang="zh-TW" sz="1961" dirty="0" smtClean="0">
                <a:solidFill>
                  <a:srgbClr val="FFFFFF"/>
                </a:solidFill>
                <a:latin typeface="Segoe UI Light"/>
                <a:ea typeface="MS PGothic" charset="0"/>
              </a:rPr>
              <a:t>3V</a:t>
            </a:r>
            <a:endParaRPr lang="en-US" sz="1961" dirty="0">
              <a:solidFill>
                <a:srgbClr val="FFFFFF"/>
              </a:solidFill>
              <a:latin typeface="Segoe UI Light"/>
              <a:ea typeface="MS PGothic" charset="0"/>
            </a:endParaRPr>
          </a:p>
        </p:txBody>
      </p:sp>
      <p:pic>
        <p:nvPicPr>
          <p:cNvPr id="8" name="Picture 7"/>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490058" y="2654909"/>
            <a:ext cx="1514759" cy="1071151"/>
          </a:xfrm>
          <a:prstGeom prst="rect">
            <a:avLst/>
          </a:prstGeom>
        </p:spPr>
      </p:pic>
      <p:sp>
        <p:nvSpPr>
          <p:cNvPr id="27" name="TextBox 26"/>
          <p:cNvSpPr txBox="1"/>
          <p:nvPr/>
        </p:nvSpPr>
        <p:spPr>
          <a:xfrm>
            <a:off x="2323481" y="3900527"/>
            <a:ext cx="2020366" cy="651326"/>
          </a:xfrm>
          <a:prstGeom prst="rect">
            <a:avLst/>
          </a:prstGeom>
          <a:noFill/>
        </p:spPr>
        <p:txBody>
          <a:bodyPr wrap="none" lIns="175761" tIns="140609" rIns="175761" bIns="140609" rtlCol="0">
            <a:noAutofit/>
          </a:bodyPr>
          <a:lstStyle/>
          <a:p>
            <a:pPr algn="ctr" defTabSz="896354" fontAlgn="base">
              <a:lnSpc>
                <a:spcPct val="90000"/>
              </a:lnSpc>
              <a:spcBef>
                <a:spcPct val="0"/>
              </a:spcBef>
              <a:spcAft>
                <a:spcPts val="576"/>
              </a:spcAft>
            </a:pPr>
            <a:r>
              <a:rPr lang="zh-TW" altLang="en-US" sz="1961" dirty="0" smtClean="0">
                <a:solidFill>
                  <a:srgbClr val="FFFFFF"/>
                </a:solidFill>
                <a:latin typeface="Segoe UI Light"/>
                <a:ea typeface="MS PGothic" charset="0"/>
              </a:rPr>
              <a:t>大規模的運算</a:t>
            </a:r>
            <a:r>
              <a:rPr lang="en-US" altLang="zh-TW" sz="1961" dirty="0" smtClean="0">
                <a:solidFill>
                  <a:srgbClr val="FFFFFF"/>
                </a:solidFill>
                <a:latin typeface="Segoe UI Light"/>
                <a:ea typeface="MS PGothic" charset="0"/>
              </a:rPr>
              <a:t/>
            </a:r>
            <a:br>
              <a:rPr lang="en-US" altLang="zh-TW" sz="1961" dirty="0" smtClean="0">
                <a:solidFill>
                  <a:srgbClr val="FFFFFF"/>
                </a:solidFill>
                <a:latin typeface="Segoe UI Light"/>
                <a:ea typeface="MS PGothic" charset="0"/>
              </a:rPr>
            </a:br>
            <a:r>
              <a:rPr lang="zh-TW" altLang="en-US" sz="1961" dirty="0" smtClean="0">
                <a:solidFill>
                  <a:srgbClr val="FFFFFF"/>
                </a:solidFill>
                <a:latin typeface="Segoe UI Light"/>
                <a:ea typeface="MS PGothic" charset="0"/>
              </a:rPr>
              <a:t>及儲存資料</a:t>
            </a:r>
            <a:endParaRPr lang="en-US" sz="1961" dirty="0">
              <a:solidFill>
                <a:srgbClr val="FFFFFF"/>
              </a:solidFill>
              <a:latin typeface="Segoe UI Light"/>
              <a:ea typeface="MS PGothic" charset="0"/>
            </a:endParaRPr>
          </a:p>
        </p:txBody>
      </p:sp>
      <p:sp>
        <p:nvSpPr>
          <p:cNvPr id="28" name="Rectangle 9"/>
          <p:cNvSpPr/>
          <p:nvPr/>
        </p:nvSpPr>
        <p:spPr>
          <a:xfrm>
            <a:off x="4530565" y="2764300"/>
            <a:ext cx="944672" cy="888806"/>
          </a:xfrm>
          <a:custGeom>
            <a:avLst/>
            <a:gdLst/>
            <a:ahLst/>
            <a:cxnLst/>
            <a:rect l="l" t="t" r="r" b="b"/>
            <a:pathLst>
              <a:path w="2085506" h="1941291">
                <a:moveTo>
                  <a:pt x="923919" y="1068937"/>
                </a:moveTo>
                <a:lnTo>
                  <a:pt x="1006950" y="1168743"/>
                </a:lnTo>
                <a:lnTo>
                  <a:pt x="933447" y="1673774"/>
                </a:lnTo>
                <a:lnTo>
                  <a:pt x="1038222" y="1752355"/>
                </a:lnTo>
                <a:lnTo>
                  <a:pt x="1152522" y="1673774"/>
                </a:lnTo>
                <a:lnTo>
                  <a:pt x="1074714" y="1173917"/>
                </a:lnTo>
                <a:lnTo>
                  <a:pt x="1162049" y="1068937"/>
                </a:lnTo>
                <a:close/>
                <a:moveTo>
                  <a:pt x="1672989" y="236416"/>
                </a:moveTo>
                <a:cubicBezTo>
                  <a:pt x="1729991" y="234645"/>
                  <a:pt x="1788645" y="250692"/>
                  <a:pt x="1820935" y="291456"/>
                </a:cubicBezTo>
                <a:cubicBezTo>
                  <a:pt x="1886549" y="374289"/>
                  <a:pt x="1896329" y="546953"/>
                  <a:pt x="1819411" y="663253"/>
                </a:cubicBezTo>
                <a:cubicBezTo>
                  <a:pt x="1802047" y="692856"/>
                  <a:pt x="1782198" y="710032"/>
                  <a:pt x="1781802" y="750317"/>
                </a:cubicBezTo>
                <a:cubicBezTo>
                  <a:pt x="1785433" y="786439"/>
                  <a:pt x="1812136" y="815345"/>
                  <a:pt x="1847223" y="822228"/>
                </a:cubicBezTo>
                <a:cubicBezTo>
                  <a:pt x="1981951" y="878546"/>
                  <a:pt x="2037815" y="946352"/>
                  <a:pt x="2062824" y="1028986"/>
                </a:cubicBezTo>
                <a:cubicBezTo>
                  <a:pt x="2079909" y="1069029"/>
                  <a:pt x="2088127" y="1116405"/>
                  <a:pt x="2084766" y="1171632"/>
                </a:cubicBezTo>
                <a:cubicBezTo>
                  <a:pt x="2080443" y="1194789"/>
                  <a:pt x="2076121" y="1200143"/>
                  <a:pt x="2034827" y="1232884"/>
                </a:cubicBezTo>
                <a:cubicBezTo>
                  <a:pt x="1938610" y="1303678"/>
                  <a:pt x="1839233" y="1339358"/>
                  <a:pt x="1743002" y="1348298"/>
                </a:cubicBezTo>
                <a:cubicBezTo>
                  <a:pt x="1670263" y="1154566"/>
                  <a:pt x="1523265" y="1036464"/>
                  <a:pt x="1311275" y="982248"/>
                </a:cubicBezTo>
                <a:cubicBezTo>
                  <a:pt x="1340966" y="918566"/>
                  <a:pt x="1388865" y="868163"/>
                  <a:pt x="1498755" y="822228"/>
                </a:cubicBezTo>
                <a:cubicBezTo>
                  <a:pt x="1533841" y="815345"/>
                  <a:pt x="1560544" y="786439"/>
                  <a:pt x="1564175" y="750317"/>
                </a:cubicBezTo>
                <a:cubicBezTo>
                  <a:pt x="1563780" y="710032"/>
                  <a:pt x="1543931" y="692856"/>
                  <a:pt x="1526567" y="663253"/>
                </a:cubicBezTo>
                <a:cubicBezTo>
                  <a:pt x="1449649" y="546953"/>
                  <a:pt x="1459429" y="374289"/>
                  <a:pt x="1525042" y="291456"/>
                </a:cubicBezTo>
                <a:cubicBezTo>
                  <a:pt x="1557332" y="250692"/>
                  <a:pt x="1615986" y="234645"/>
                  <a:pt x="1672989" y="236416"/>
                </a:cubicBezTo>
                <a:close/>
                <a:moveTo>
                  <a:pt x="412517" y="236416"/>
                </a:moveTo>
                <a:cubicBezTo>
                  <a:pt x="469520" y="234645"/>
                  <a:pt x="528174" y="250692"/>
                  <a:pt x="560464" y="291456"/>
                </a:cubicBezTo>
                <a:cubicBezTo>
                  <a:pt x="626077" y="374289"/>
                  <a:pt x="635857" y="546953"/>
                  <a:pt x="558939" y="663253"/>
                </a:cubicBezTo>
                <a:cubicBezTo>
                  <a:pt x="541575" y="692856"/>
                  <a:pt x="521726" y="710032"/>
                  <a:pt x="521331" y="750317"/>
                </a:cubicBezTo>
                <a:cubicBezTo>
                  <a:pt x="524962" y="786439"/>
                  <a:pt x="551665" y="815345"/>
                  <a:pt x="586751" y="822228"/>
                </a:cubicBezTo>
                <a:cubicBezTo>
                  <a:pt x="696641" y="868163"/>
                  <a:pt x="744540" y="918566"/>
                  <a:pt x="774231" y="982248"/>
                </a:cubicBezTo>
                <a:cubicBezTo>
                  <a:pt x="562241" y="1036464"/>
                  <a:pt x="415243" y="1154566"/>
                  <a:pt x="342504" y="1348298"/>
                </a:cubicBezTo>
                <a:cubicBezTo>
                  <a:pt x="246273" y="1339358"/>
                  <a:pt x="146896" y="1303678"/>
                  <a:pt x="50679" y="1232884"/>
                </a:cubicBezTo>
                <a:cubicBezTo>
                  <a:pt x="9385" y="1200143"/>
                  <a:pt x="5063" y="1194789"/>
                  <a:pt x="740" y="1171632"/>
                </a:cubicBezTo>
                <a:cubicBezTo>
                  <a:pt x="-2621" y="1116405"/>
                  <a:pt x="5597" y="1069029"/>
                  <a:pt x="22682" y="1028986"/>
                </a:cubicBezTo>
                <a:cubicBezTo>
                  <a:pt x="47691" y="946352"/>
                  <a:pt x="103555" y="878546"/>
                  <a:pt x="238283" y="822228"/>
                </a:cubicBezTo>
                <a:cubicBezTo>
                  <a:pt x="273370" y="815345"/>
                  <a:pt x="300073" y="786439"/>
                  <a:pt x="303704" y="750317"/>
                </a:cubicBezTo>
                <a:cubicBezTo>
                  <a:pt x="303308" y="710032"/>
                  <a:pt x="283459" y="692856"/>
                  <a:pt x="266095" y="663253"/>
                </a:cubicBezTo>
                <a:cubicBezTo>
                  <a:pt x="189177" y="546953"/>
                  <a:pt x="198957" y="374289"/>
                  <a:pt x="264571" y="291456"/>
                </a:cubicBezTo>
                <a:cubicBezTo>
                  <a:pt x="296861" y="250692"/>
                  <a:pt x="355515" y="234645"/>
                  <a:pt x="412517" y="236416"/>
                </a:cubicBezTo>
                <a:close/>
                <a:moveTo>
                  <a:pt x="1042984" y="229"/>
                </a:moveTo>
                <a:cubicBezTo>
                  <a:pt x="1142114" y="-2850"/>
                  <a:pt x="1244116" y="25056"/>
                  <a:pt x="1300270" y="95947"/>
                </a:cubicBezTo>
                <a:cubicBezTo>
                  <a:pt x="1414375" y="239997"/>
                  <a:pt x="1431383" y="540267"/>
                  <a:pt x="1297619" y="742517"/>
                </a:cubicBezTo>
                <a:cubicBezTo>
                  <a:pt x="1267422" y="793999"/>
                  <a:pt x="1232903" y="823869"/>
                  <a:pt x="1232216" y="893926"/>
                </a:cubicBezTo>
                <a:cubicBezTo>
                  <a:pt x="1238530" y="956743"/>
                  <a:pt x="1284968" y="1007012"/>
                  <a:pt x="1345985" y="1018982"/>
                </a:cubicBezTo>
                <a:cubicBezTo>
                  <a:pt x="1580284" y="1116921"/>
                  <a:pt x="1677433" y="1234839"/>
                  <a:pt x="1720926" y="1378544"/>
                </a:cubicBezTo>
                <a:cubicBezTo>
                  <a:pt x="1750637" y="1448180"/>
                  <a:pt x="1764928" y="1530569"/>
                  <a:pt x="1759083" y="1626611"/>
                </a:cubicBezTo>
                <a:cubicBezTo>
                  <a:pt x="1751566" y="1666881"/>
                  <a:pt x="1744049" y="1676193"/>
                  <a:pt x="1672238" y="1733131"/>
                </a:cubicBezTo>
                <a:cubicBezTo>
                  <a:pt x="1463807" y="1886488"/>
                  <a:pt x="1246847" y="1945096"/>
                  <a:pt x="1042984" y="1941101"/>
                </a:cubicBezTo>
                <a:cubicBezTo>
                  <a:pt x="839121" y="1945096"/>
                  <a:pt x="622161" y="1886488"/>
                  <a:pt x="413730" y="1733131"/>
                </a:cubicBezTo>
                <a:cubicBezTo>
                  <a:pt x="341919" y="1676193"/>
                  <a:pt x="334402" y="1666881"/>
                  <a:pt x="326885" y="1626611"/>
                </a:cubicBezTo>
                <a:cubicBezTo>
                  <a:pt x="321040" y="1530569"/>
                  <a:pt x="335331" y="1448180"/>
                  <a:pt x="365042" y="1378544"/>
                </a:cubicBezTo>
                <a:cubicBezTo>
                  <a:pt x="408535" y="1234839"/>
                  <a:pt x="505684" y="1116921"/>
                  <a:pt x="739983" y="1018982"/>
                </a:cubicBezTo>
                <a:cubicBezTo>
                  <a:pt x="801000" y="1007012"/>
                  <a:pt x="847438" y="956743"/>
                  <a:pt x="853752" y="893926"/>
                </a:cubicBezTo>
                <a:cubicBezTo>
                  <a:pt x="853065" y="823869"/>
                  <a:pt x="818546" y="793999"/>
                  <a:pt x="788349" y="742517"/>
                </a:cubicBezTo>
                <a:cubicBezTo>
                  <a:pt x="654585" y="540267"/>
                  <a:pt x="671593" y="239997"/>
                  <a:pt x="785698" y="95947"/>
                </a:cubicBezTo>
                <a:cubicBezTo>
                  <a:pt x="841852" y="25056"/>
                  <a:pt x="943854" y="-2850"/>
                  <a:pt x="1042984" y="229"/>
                </a:cubicBezTo>
                <a:close/>
              </a:path>
            </a:pathLst>
          </a:custGeom>
          <a:solidFill>
            <a:schemeClr val="bg1"/>
          </a:solidFill>
          <a:ln w="10795" cap="flat" cmpd="sng" algn="ctr">
            <a:noFill/>
            <a:prstDash val="solid"/>
          </a:ln>
          <a:effectLst/>
        </p:spPr>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defTabSz="914036" fontAlgn="base">
              <a:spcBef>
                <a:spcPct val="0"/>
              </a:spcBef>
              <a:spcAft>
                <a:spcPct val="0"/>
              </a:spcAft>
              <a:defRPr/>
            </a:pPr>
            <a:endParaRPr lang="en-US" sz="1176" kern="0" dirty="0" err="1">
              <a:solidFill>
                <a:srgbClr val="FFFFFF"/>
              </a:solidFill>
              <a:ea typeface="MS PGothic" charset="0"/>
            </a:endParaRPr>
          </a:p>
        </p:txBody>
      </p:sp>
      <p:sp>
        <p:nvSpPr>
          <p:cNvPr id="29" name="TextBox 28"/>
          <p:cNvSpPr txBox="1"/>
          <p:nvPr/>
        </p:nvSpPr>
        <p:spPr>
          <a:xfrm>
            <a:off x="4146703" y="3919000"/>
            <a:ext cx="2020366" cy="651326"/>
          </a:xfrm>
          <a:prstGeom prst="rect">
            <a:avLst/>
          </a:prstGeom>
          <a:noFill/>
        </p:spPr>
        <p:txBody>
          <a:bodyPr wrap="none" lIns="175761" tIns="140609" rIns="175761" bIns="140609" rtlCol="0">
            <a:noAutofit/>
          </a:bodyPr>
          <a:lstStyle/>
          <a:p>
            <a:pPr algn="ctr" defTabSz="896354" fontAlgn="base">
              <a:lnSpc>
                <a:spcPct val="90000"/>
              </a:lnSpc>
              <a:spcBef>
                <a:spcPct val="0"/>
              </a:spcBef>
              <a:spcAft>
                <a:spcPts val="576"/>
              </a:spcAft>
            </a:pPr>
            <a:r>
              <a:rPr lang="zh-TW" altLang="en-US" sz="1961" dirty="0" smtClean="0">
                <a:solidFill>
                  <a:srgbClr val="FFFFFF"/>
                </a:solidFill>
                <a:latin typeface="Segoe UI Light"/>
                <a:ea typeface="MS PGothic" charset="0"/>
              </a:rPr>
              <a:t>部署專家</a:t>
            </a:r>
            <a:endParaRPr lang="en-US" sz="1961" dirty="0">
              <a:solidFill>
                <a:srgbClr val="FFFFFF"/>
              </a:solidFill>
              <a:latin typeface="Segoe UI Light"/>
              <a:ea typeface="MS PGothic" charset="0"/>
            </a:endParaRPr>
          </a:p>
        </p:txBody>
      </p:sp>
    </p:spTree>
    <p:extLst>
      <p:ext uri="{BB962C8B-B14F-4D97-AF65-F5344CB8AC3E}">
        <p14:creationId xmlns:p14="http://schemas.microsoft.com/office/powerpoint/2010/main" val="1266598914"/>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66715" y="7000291"/>
            <a:ext cx="6094444" cy="1929037"/>
          </a:xfrm>
          <a:prstGeom prst="rect">
            <a:avLst/>
          </a:prstGeom>
        </p:spPr>
        <p:txBody>
          <a:bodyPr>
            <a:spAutoFit/>
          </a:bodyPr>
          <a:lstStyle/>
          <a:p>
            <a:pPr defTabSz="914102" fontAlgn="base">
              <a:lnSpc>
                <a:spcPct val="90000"/>
              </a:lnSpc>
              <a:spcBef>
                <a:spcPts val="196"/>
              </a:spcBef>
              <a:spcAft>
                <a:spcPct val="0"/>
              </a:spcAft>
            </a:pPr>
            <a:r>
              <a:rPr lang="en-US" sz="3137" dirty="0">
                <a:solidFill>
                  <a:srgbClr val="000000"/>
                </a:solidFill>
                <a:ea typeface="Segoe UI" pitchFamily="34" charset="0"/>
                <a:cs typeface="Segoe UI" pitchFamily="34" charset="0"/>
              </a:rPr>
              <a:t>Benefits of Cloud</a:t>
            </a:r>
          </a:p>
          <a:p>
            <a:pPr defTabSz="914102" fontAlgn="base">
              <a:lnSpc>
                <a:spcPct val="90000"/>
              </a:lnSpc>
              <a:spcBef>
                <a:spcPts val="196"/>
              </a:spcBef>
              <a:spcAft>
                <a:spcPct val="0"/>
              </a:spcAft>
            </a:pPr>
            <a:r>
              <a:rPr lang="en-US" sz="2353" dirty="0">
                <a:solidFill>
                  <a:srgbClr val="000000"/>
                </a:solidFill>
                <a:ea typeface="Segoe UI" pitchFamily="34" charset="0"/>
                <a:cs typeface="Segoe UI" pitchFamily="34" charset="0"/>
              </a:rPr>
              <a:t>Unlimited elastic scale</a:t>
            </a:r>
          </a:p>
          <a:p>
            <a:pPr defTabSz="914102" fontAlgn="base">
              <a:lnSpc>
                <a:spcPct val="90000"/>
              </a:lnSpc>
              <a:spcBef>
                <a:spcPts val="196"/>
              </a:spcBef>
              <a:spcAft>
                <a:spcPct val="0"/>
              </a:spcAft>
            </a:pPr>
            <a:r>
              <a:rPr lang="en-US" sz="2353" dirty="0">
                <a:solidFill>
                  <a:srgbClr val="000000"/>
                </a:solidFill>
                <a:ea typeface="Segoe UI" pitchFamily="34" charset="0"/>
                <a:cs typeface="Segoe UI" pitchFamily="34" charset="0"/>
              </a:rPr>
              <a:t>Auto geo redundancy</a:t>
            </a:r>
          </a:p>
          <a:p>
            <a:pPr defTabSz="914102" fontAlgn="base">
              <a:lnSpc>
                <a:spcPct val="90000"/>
              </a:lnSpc>
              <a:spcBef>
                <a:spcPts val="196"/>
              </a:spcBef>
              <a:spcAft>
                <a:spcPct val="0"/>
              </a:spcAft>
            </a:pPr>
            <a:r>
              <a:rPr lang="en-US" sz="2353" dirty="0">
                <a:solidFill>
                  <a:srgbClr val="000000"/>
                </a:solidFill>
                <a:ea typeface="Segoe UI" pitchFamily="34" charset="0"/>
                <a:cs typeface="Segoe UI" pitchFamily="34" charset="0"/>
              </a:rPr>
              <a:t>No hardware costs</a:t>
            </a:r>
          </a:p>
          <a:p>
            <a:pPr defTabSz="914102" fontAlgn="base">
              <a:lnSpc>
                <a:spcPct val="90000"/>
              </a:lnSpc>
              <a:spcBef>
                <a:spcPts val="196"/>
              </a:spcBef>
              <a:spcAft>
                <a:spcPct val="0"/>
              </a:spcAft>
            </a:pPr>
            <a:r>
              <a:rPr lang="en-US" sz="2353" dirty="0">
                <a:solidFill>
                  <a:srgbClr val="000000"/>
                </a:solidFill>
                <a:ea typeface="Segoe UI" pitchFamily="34" charset="0"/>
                <a:cs typeface="Segoe UI" pitchFamily="34" charset="0"/>
              </a:rPr>
              <a:t>Pay only for what you need</a:t>
            </a:r>
          </a:p>
        </p:txBody>
      </p:sp>
      <p:grpSp>
        <p:nvGrpSpPr>
          <p:cNvPr id="24" name="Group 23"/>
          <p:cNvGrpSpPr/>
          <p:nvPr/>
        </p:nvGrpSpPr>
        <p:grpSpPr>
          <a:xfrm>
            <a:off x="268927" y="2195334"/>
            <a:ext cx="2823738" cy="3070569"/>
            <a:chOff x="274638" y="1212848"/>
            <a:chExt cx="2880360" cy="3132140"/>
          </a:xfrm>
        </p:grpSpPr>
        <p:sp>
          <p:nvSpPr>
            <p:cNvPr id="4" name="Rectangle 3"/>
            <p:cNvSpPr/>
            <p:nvPr/>
          </p:nvSpPr>
          <p:spPr bwMode="auto">
            <a:xfrm>
              <a:off x="274638" y="1212848"/>
              <a:ext cx="2880360" cy="31321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9285" tIns="143428" rIns="179285" bIns="143428" numCol="1" rtlCol="0" anchor="b" anchorCtr="0" compatLnSpc="1">
              <a:prstTxWarp prst="textNoShape">
                <a:avLst/>
              </a:prstTxWarp>
            </a:bodyPr>
            <a:lstStyle/>
            <a:p>
              <a:pPr defTabSz="896091" fontAlgn="base">
                <a:spcBef>
                  <a:spcPct val="0"/>
                </a:spcBef>
                <a:spcAft>
                  <a:spcPct val="0"/>
                </a:spcAft>
                <a:tabLst>
                  <a:tab pos="281677" algn="l"/>
                </a:tabLst>
              </a:pPr>
              <a:r>
                <a:rPr lang="zh-TW" altLang="en-US" sz="2353" dirty="0" smtClean="0">
                  <a:gradFill>
                    <a:gsLst>
                      <a:gs pos="0">
                        <a:srgbClr val="FFFFFF"/>
                      </a:gs>
                      <a:gs pos="100000">
                        <a:srgbClr val="FFFFFF"/>
                      </a:gs>
                    </a:gsLst>
                    <a:lin ang="5400000" scaled="0"/>
                  </a:gradFill>
                </a:rPr>
                <a:t>節省硬體成本</a:t>
              </a:r>
              <a:endParaRPr lang="en-US" sz="2353" dirty="0">
                <a:gradFill>
                  <a:gsLst>
                    <a:gs pos="0">
                      <a:srgbClr val="FFFFFF"/>
                    </a:gs>
                    <a:gs pos="100000">
                      <a:srgbClr val="FFFFFF"/>
                    </a:gs>
                  </a:gsLst>
                  <a:lin ang="5400000" scaled="0"/>
                </a:gradFill>
              </a:endParaRPr>
            </a:p>
          </p:txBody>
        </p:sp>
        <p:grpSp>
          <p:nvGrpSpPr>
            <p:cNvPr id="30" name="Group 29"/>
            <p:cNvGrpSpPr/>
            <p:nvPr/>
          </p:nvGrpSpPr>
          <p:grpSpPr>
            <a:xfrm>
              <a:off x="949800" y="1533190"/>
              <a:ext cx="1917979" cy="1617240"/>
              <a:chOff x="882284" y="1542912"/>
              <a:chExt cx="1917979" cy="1617240"/>
            </a:xfrm>
          </p:grpSpPr>
          <p:sp>
            <p:nvSpPr>
              <p:cNvPr id="8" name="Rectangle 7"/>
              <p:cNvSpPr/>
              <p:nvPr/>
            </p:nvSpPr>
            <p:spPr bwMode="auto">
              <a:xfrm>
                <a:off x="882284" y="2230085"/>
                <a:ext cx="996346" cy="930067"/>
              </a:xfrm>
              <a:prstGeom prst="rect">
                <a:avLst/>
              </a:prstGeom>
              <a:noFill/>
              <a:ln w="31750" cap="sq">
                <a:solidFill>
                  <a:schemeClr val="bg1"/>
                </a:solidFill>
                <a:prstDash val="sysDot"/>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pic>
            <p:nvPicPr>
              <p:cNvPr id="9" name="Picture 2" descr="\\MAGNUM\Projects\Microsoft\Cloud Power FY12\Design\Icons\PNGs\Marketplace.png"/>
              <p:cNvPicPr>
                <a:picLocks noChangeAspect="1" noChangeArrowheads="1"/>
              </p:cNvPicPr>
              <p:nvPr/>
            </p:nvPicPr>
            <p:blipFill>
              <a:blip r:embed="rId3" cstate="print">
                <a:lum bright="100000"/>
              </a:blip>
              <a:srcRect/>
              <a:stretch>
                <a:fillRect/>
              </a:stretch>
            </p:blipFill>
            <p:spPr bwMode="auto">
              <a:xfrm rot="20193911">
                <a:off x="1670525" y="1542912"/>
                <a:ext cx="1129738" cy="1129738"/>
              </a:xfrm>
              <a:prstGeom prst="rect">
                <a:avLst/>
              </a:prstGeom>
              <a:noFill/>
            </p:spPr>
          </p:pic>
        </p:grpSp>
        <p:sp>
          <p:nvSpPr>
            <p:cNvPr id="3" name="Rectangle 2"/>
            <p:cNvSpPr/>
            <p:nvPr/>
          </p:nvSpPr>
          <p:spPr bwMode="auto">
            <a:xfrm rot="20268552">
              <a:off x="2071900" y="1875798"/>
              <a:ext cx="502168" cy="4445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solidFill>
                    <a:srgbClr val="0072C6"/>
                  </a:solidFill>
                  <a:latin typeface="Arial" panose="020B0604020202020204" pitchFamily="34" charset="0"/>
                  <a:ea typeface="Segoe UI" pitchFamily="34" charset="0"/>
                  <a:cs typeface="Arial" panose="020B0604020202020204" pitchFamily="34" charset="0"/>
                </a:rPr>
                <a:t>$0</a:t>
              </a:r>
              <a:endParaRPr lang="en-US" sz="1961" b="1" dirty="0">
                <a:solidFill>
                  <a:srgbClr val="0072C6"/>
                </a:solidFill>
                <a:latin typeface="Arial" panose="020B0604020202020204" pitchFamily="34" charset="0"/>
                <a:ea typeface="Segoe UI" pitchFamily="34" charset="0"/>
                <a:cs typeface="Arial" panose="020B0604020202020204" pitchFamily="34" charset="0"/>
              </a:endParaRPr>
            </a:p>
          </p:txBody>
        </p:sp>
      </p:grpSp>
      <p:grpSp>
        <p:nvGrpSpPr>
          <p:cNvPr id="31" name="Group 30"/>
          <p:cNvGrpSpPr/>
          <p:nvPr/>
        </p:nvGrpSpPr>
        <p:grpSpPr>
          <a:xfrm>
            <a:off x="3212707" y="2195334"/>
            <a:ext cx="2823738" cy="3070569"/>
            <a:chOff x="3277447" y="1212848"/>
            <a:chExt cx="2880360" cy="3132140"/>
          </a:xfrm>
        </p:grpSpPr>
        <p:sp>
          <p:nvSpPr>
            <p:cNvPr id="5" name="Rectangle 4"/>
            <p:cNvSpPr/>
            <p:nvPr/>
          </p:nvSpPr>
          <p:spPr bwMode="auto">
            <a:xfrm>
              <a:off x="3277447" y="1212848"/>
              <a:ext cx="2880360" cy="31321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9285" tIns="143428" rIns="179285" bIns="143428" numCol="1" rtlCol="0" anchor="b" anchorCtr="0" compatLnSpc="1">
              <a:prstTxWarp prst="textNoShape">
                <a:avLst/>
              </a:prstTxWarp>
            </a:bodyPr>
            <a:lstStyle/>
            <a:p>
              <a:pPr defTabSz="896091" fontAlgn="base">
                <a:spcBef>
                  <a:spcPct val="0"/>
                </a:spcBef>
                <a:spcAft>
                  <a:spcPct val="0"/>
                </a:spcAft>
                <a:tabLst>
                  <a:tab pos="281677" algn="l"/>
                </a:tabLst>
              </a:pPr>
              <a:r>
                <a:rPr lang="zh-TW" altLang="en-US" sz="2353" dirty="0" smtClean="0">
                  <a:gradFill>
                    <a:gsLst>
                      <a:gs pos="0">
                        <a:srgbClr val="FFFFFF"/>
                      </a:gs>
                      <a:gs pos="100000">
                        <a:srgbClr val="FFFFFF"/>
                      </a:gs>
                    </a:gsLst>
                    <a:lin ang="5400000" scaled="0"/>
                  </a:gradFill>
                </a:rPr>
                <a:t>容易增加資源</a:t>
              </a:r>
              <a:endParaRPr lang="en-US" sz="2353" dirty="0">
                <a:gradFill>
                  <a:gsLst>
                    <a:gs pos="0">
                      <a:srgbClr val="FFFFFF"/>
                    </a:gs>
                    <a:gs pos="100000">
                      <a:srgbClr val="FFFFFF"/>
                    </a:gs>
                  </a:gsLst>
                  <a:lin ang="5400000" scaled="0"/>
                </a:gradFill>
              </a:endParaRPr>
            </a:p>
          </p:txBody>
        </p:sp>
        <p:grpSp>
          <p:nvGrpSpPr>
            <p:cNvPr id="29" name="Group 28"/>
            <p:cNvGrpSpPr/>
            <p:nvPr/>
          </p:nvGrpSpPr>
          <p:grpSpPr>
            <a:xfrm>
              <a:off x="3416676" y="1665485"/>
              <a:ext cx="2601903" cy="1485854"/>
              <a:chOff x="3424710" y="1665485"/>
              <a:chExt cx="2601903" cy="1485854"/>
            </a:xfrm>
          </p:grpSpPr>
          <p:sp>
            <p:nvSpPr>
              <p:cNvPr id="12" name="Freeform 13"/>
              <p:cNvSpPr>
                <a:spLocks/>
              </p:cNvSpPr>
              <p:nvPr/>
            </p:nvSpPr>
            <p:spPr bwMode="auto">
              <a:xfrm>
                <a:off x="3424710" y="1665485"/>
                <a:ext cx="2601903" cy="148585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pic>
            <p:nvPicPr>
              <p:cNvPr id="13"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5241063" y="2486833"/>
                <a:ext cx="664506" cy="664506"/>
              </a:xfrm>
              <a:prstGeom prst="rect">
                <a:avLst/>
              </a:prstGeom>
              <a:noFill/>
              <a:ln>
                <a:noFill/>
              </a:ln>
            </p:spPr>
          </p:pic>
          <p:pic>
            <p:nvPicPr>
              <p:cNvPr id="14"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904804" y="2486833"/>
                <a:ext cx="664506" cy="664506"/>
              </a:xfrm>
              <a:prstGeom prst="rect">
                <a:avLst/>
              </a:prstGeom>
              <a:noFill/>
              <a:ln>
                <a:noFill/>
              </a:ln>
            </p:spPr>
          </p:pic>
          <p:pic>
            <p:nvPicPr>
              <p:cNvPr id="15" name="Picture 2" descr="\\MAGNUM\Projects\Microsoft\Cloud Power FY12\Design\ICONS_PNG\Tower.png"/>
              <p:cNvPicPr>
                <a:picLocks noChangeAspect="1" noChangeArrowheads="1"/>
              </p:cNvPicPr>
              <p:nvPr/>
            </p:nvPicPr>
            <p:blipFill>
              <a:blip r:embed="rId5" cstate="print">
                <a:duotone>
                  <a:prstClr val="black"/>
                  <a:schemeClr val="accent6">
                    <a:tint val="45000"/>
                    <a:satMod val="400000"/>
                  </a:schemeClr>
                </a:duotone>
              </a:blip>
              <a:stretch>
                <a:fillRect/>
              </a:stretch>
            </p:blipFill>
            <p:spPr bwMode="auto">
              <a:xfrm>
                <a:off x="4568545" y="2486833"/>
                <a:ext cx="664506" cy="664506"/>
              </a:xfrm>
              <a:prstGeom prst="rect">
                <a:avLst/>
              </a:prstGeom>
              <a:noFill/>
            </p:spPr>
          </p:pic>
          <p:pic>
            <p:nvPicPr>
              <p:cNvPr id="16"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232286" y="2485924"/>
                <a:ext cx="664506" cy="664506"/>
              </a:xfrm>
              <a:prstGeom prst="rect">
                <a:avLst/>
              </a:prstGeom>
              <a:noFill/>
              <a:ln>
                <a:noFill/>
              </a:ln>
            </p:spPr>
          </p:pic>
          <p:pic>
            <p:nvPicPr>
              <p:cNvPr id="17"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896027" y="2485924"/>
                <a:ext cx="664506" cy="664506"/>
              </a:xfrm>
              <a:prstGeom prst="rect">
                <a:avLst/>
              </a:prstGeom>
              <a:noFill/>
              <a:ln>
                <a:noFill/>
              </a:ln>
            </p:spPr>
          </p:pic>
          <p:pic>
            <p:nvPicPr>
              <p:cNvPr id="18"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559768" y="2485924"/>
                <a:ext cx="664506" cy="664506"/>
              </a:xfrm>
              <a:prstGeom prst="rect">
                <a:avLst/>
              </a:prstGeom>
              <a:noFill/>
              <a:ln>
                <a:noFill/>
              </a:ln>
            </p:spPr>
          </p:pic>
          <p:pic>
            <p:nvPicPr>
              <p:cNvPr id="19"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5262655" y="1951773"/>
                <a:ext cx="664506" cy="664506"/>
              </a:xfrm>
              <a:prstGeom prst="rect">
                <a:avLst/>
              </a:prstGeom>
              <a:noFill/>
              <a:ln>
                <a:noFill/>
              </a:ln>
            </p:spPr>
          </p:pic>
          <p:pic>
            <p:nvPicPr>
              <p:cNvPr id="20"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926396" y="1951773"/>
                <a:ext cx="664506" cy="664506"/>
              </a:xfrm>
              <a:prstGeom prst="rect">
                <a:avLst/>
              </a:prstGeom>
              <a:noFill/>
              <a:ln>
                <a:noFill/>
              </a:ln>
            </p:spPr>
          </p:pic>
          <p:pic>
            <p:nvPicPr>
              <p:cNvPr id="21"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590137" y="1951773"/>
                <a:ext cx="664506" cy="664506"/>
              </a:xfrm>
              <a:prstGeom prst="rect">
                <a:avLst/>
              </a:prstGeom>
              <a:noFill/>
              <a:ln>
                <a:noFill/>
              </a:ln>
            </p:spPr>
          </p:pic>
          <p:pic>
            <p:nvPicPr>
              <p:cNvPr id="22"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4253878" y="1950864"/>
                <a:ext cx="664506" cy="664506"/>
              </a:xfrm>
              <a:prstGeom prst="rect">
                <a:avLst/>
              </a:prstGeom>
              <a:noFill/>
              <a:ln>
                <a:noFill/>
              </a:ln>
            </p:spPr>
          </p:pic>
          <p:pic>
            <p:nvPicPr>
              <p:cNvPr id="23" name="Picture 2" descr="\\MAGNUM\Projects\Microsoft\Cloud Power FY12\Design\ICONS_PNG\Tower.png"/>
              <p:cNvPicPr>
                <a:picLocks noChangeAspect="1" noChangeArrowheads="1"/>
              </p:cNvPicPr>
              <p:nvPr/>
            </p:nvPicPr>
            <p:blipFill>
              <a:blip r:embed="rId4" cstate="print">
                <a:duotone>
                  <a:prstClr val="black"/>
                  <a:schemeClr val="accent6">
                    <a:tint val="45000"/>
                    <a:satMod val="400000"/>
                  </a:schemeClr>
                </a:duotone>
              </a:blip>
              <a:stretch>
                <a:fillRect/>
              </a:stretch>
            </p:blipFill>
            <p:spPr bwMode="auto">
              <a:xfrm>
                <a:off x="3917619" y="1950864"/>
                <a:ext cx="664506" cy="664506"/>
              </a:xfrm>
              <a:prstGeom prst="rect">
                <a:avLst/>
              </a:prstGeom>
              <a:noFill/>
              <a:ln>
                <a:noFill/>
              </a:ln>
            </p:spPr>
          </p:pic>
        </p:grpSp>
      </p:grpSp>
      <p:grpSp>
        <p:nvGrpSpPr>
          <p:cNvPr id="32" name="Group 31"/>
          <p:cNvGrpSpPr/>
          <p:nvPr/>
        </p:nvGrpSpPr>
        <p:grpSpPr>
          <a:xfrm>
            <a:off x="6156487" y="2195334"/>
            <a:ext cx="2823738" cy="3070569"/>
            <a:chOff x="6280256" y="1212848"/>
            <a:chExt cx="2880360" cy="3132140"/>
          </a:xfrm>
        </p:grpSpPr>
        <p:sp>
          <p:nvSpPr>
            <p:cNvPr id="6" name="Rectangle 5"/>
            <p:cNvSpPr/>
            <p:nvPr/>
          </p:nvSpPr>
          <p:spPr bwMode="auto">
            <a:xfrm>
              <a:off x="6280256" y="1212848"/>
              <a:ext cx="2880360" cy="3132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9285" tIns="143428" rIns="179285" bIns="143428" numCol="1" rtlCol="0" anchor="b" anchorCtr="0" compatLnSpc="1">
              <a:prstTxWarp prst="textNoShape">
                <a:avLst/>
              </a:prstTxWarp>
            </a:bodyPr>
            <a:lstStyle/>
            <a:p>
              <a:pPr defTabSz="896091" fontAlgn="base">
                <a:spcBef>
                  <a:spcPct val="0"/>
                </a:spcBef>
                <a:spcAft>
                  <a:spcPct val="0"/>
                </a:spcAft>
                <a:tabLst>
                  <a:tab pos="281677" algn="l"/>
                </a:tabLst>
              </a:pPr>
              <a:r>
                <a:rPr lang="zh-TW" altLang="en-US" sz="2353" dirty="0" smtClean="0">
                  <a:gradFill>
                    <a:gsLst>
                      <a:gs pos="0">
                        <a:srgbClr val="FFFFFF"/>
                      </a:gs>
                      <a:gs pos="100000">
                        <a:srgbClr val="FFFFFF"/>
                      </a:gs>
                    </a:gsLst>
                    <a:lin ang="5400000" scaled="0"/>
                  </a:gradFill>
                </a:rPr>
                <a:t>根據用量付</a:t>
              </a:r>
              <a:r>
                <a:rPr lang="zh-TW" altLang="en-US" sz="2353" dirty="0">
                  <a:gradFill>
                    <a:gsLst>
                      <a:gs pos="0">
                        <a:srgbClr val="FFFFFF"/>
                      </a:gs>
                      <a:gs pos="100000">
                        <a:srgbClr val="FFFFFF"/>
                      </a:gs>
                    </a:gsLst>
                    <a:lin ang="5400000" scaled="0"/>
                  </a:gradFill>
                </a:rPr>
                <a:t>費</a:t>
              </a:r>
              <a:endParaRPr lang="en-US" sz="2353" dirty="0">
                <a:gradFill>
                  <a:gsLst>
                    <a:gs pos="0">
                      <a:srgbClr val="FFFFFF"/>
                    </a:gs>
                    <a:gs pos="100000">
                      <a:srgbClr val="FFFFFF"/>
                    </a:gs>
                  </a:gsLst>
                  <a:lin ang="5400000" scaled="0"/>
                </a:gradFill>
              </a:endParaRPr>
            </a:p>
          </p:txBody>
        </p:sp>
        <p:pic>
          <p:nvPicPr>
            <p:cNvPr id="25" name="Picture 7" descr="\\MAGNUM\Projects\Microsoft\Cloud Power FY12\Design\ICONS_PNG\Gears.png"/>
            <p:cNvPicPr>
              <a:picLocks noChangeAspect="1" noChangeArrowheads="1"/>
            </p:cNvPicPr>
            <p:nvPr/>
          </p:nvPicPr>
          <p:blipFill>
            <a:blip r:embed="rId6" cstate="print">
              <a:lum bright="100000"/>
            </a:blip>
            <a:srcRect/>
            <a:stretch>
              <a:fillRect/>
            </a:stretch>
          </p:blipFill>
          <p:spPr bwMode="auto">
            <a:xfrm>
              <a:off x="6709097" y="1474585"/>
              <a:ext cx="2022678" cy="2022678"/>
            </a:xfrm>
            <a:prstGeom prst="rect">
              <a:avLst/>
            </a:prstGeom>
            <a:noFill/>
          </p:spPr>
        </p:pic>
      </p:grpSp>
      <p:grpSp>
        <p:nvGrpSpPr>
          <p:cNvPr id="33" name="Group 32"/>
          <p:cNvGrpSpPr/>
          <p:nvPr/>
        </p:nvGrpSpPr>
        <p:grpSpPr>
          <a:xfrm>
            <a:off x="9100267" y="2195334"/>
            <a:ext cx="2823738" cy="3070569"/>
            <a:chOff x="9283065" y="1212848"/>
            <a:chExt cx="2880360" cy="3132140"/>
          </a:xfrm>
        </p:grpSpPr>
        <p:sp>
          <p:nvSpPr>
            <p:cNvPr id="7" name="Rectangle 6"/>
            <p:cNvSpPr/>
            <p:nvPr/>
          </p:nvSpPr>
          <p:spPr bwMode="auto">
            <a:xfrm>
              <a:off x="9283065" y="1212848"/>
              <a:ext cx="2880360" cy="313214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9285" tIns="143428" rIns="179285" bIns="143428" numCol="1" rtlCol="0" anchor="b" anchorCtr="0" compatLnSpc="1">
              <a:prstTxWarp prst="textNoShape">
                <a:avLst/>
              </a:prstTxWarp>
            </a:bodyPr>
            <a:lstStyle/>
            <a:p>
              <a:pPr defTabSz="896091" fontAlgn="base">
                <a:spcBef>
                  <a:spcPct val="0"/>
                </a:spcBef>
                <a:spcAft>
                  <a:spcPct val="0"/>
                </a:spcAft>
                <a:tabLst>
                  <a:tab pos="281677" algn="l"/>
                </a:tabLst>
              </a:pPr>
              <a:r>
                <a:rPr lang="zh-TW" altLang="en-US" sz="2353" dirty="0" smtClean="0">
                  <a:gradFill>
                    <a:gsLst>
                      <a:gs pos="0">
                        <a:srgbClr val="FFFFFF"/>
                      </a:gs>
                      <a:gs pos="100000">
                        <a:srgbClr val="FFFFFF"/>
                      </a:gs>
                    </a:gsLst>
                    <a:lin ang="5400000" scaled="0"/>
                  </a:gradFill>
                </a:rPr>
                <a:t>容易部署</a:t>
              </a:r>
              <a:endParaRPr lang="en-US" sz="2353" dirty="0">
                <a:gradFill>
                  <a:gsLst>
                    <a:gs pos="0">
                      <a:srgbClr val="FFFFFF"/>
                    </a:gs>
                    <a:gs pos="100000">
                      <a:srgbClr val="FFFFFF"/>
                    </a:gs>
                  </a:gsLst>
                  <a:lin ang="5400000" scaled="0"/>
                </a:gradFill>
              </a:endParaRPr>
            </a:p>
          </p:txBody>
        </p:sp>
        <p:grpSp>
          <p:nvGrpSpPr>
            <p:cNvPr id="28" name="Group 27"/>
            <p:cNvGrpSpPr/>
            <p:nvPr/>
          </p:nvGrpSpPr>
          <p:grpSpPr>
            <a:xfrm>
              <a:off x="9691826" y="1348474"/>
              <a:ext cx="2062838" cy="2148789"/>
              <a:chOff x="9738710" y="1348474"/>
              <a:chExt cx="2062838" cy="2148789"/>
            </a:xfrm>
          </p:grpSpPr>
          <p:pic>
            <p:nvPicPr>
              <p:cNvPr id="26" name="Picture 25" descr="\\MAGNUM\Projects\Microsoft\Cloud Power FY12\Design\ICONS_PNG\Devices.png"/>
              <p:cNvPicPr>
                <a:picLocks noChangeAspect="1" noChangeArrowheads="1"/>
              </p:cNvPicPr>
              <p:nvPr/>
            </p:nvPicPr>
            <p:blipFill>
              <a:blip r:embed="rId7" cstate="print">
                <a:lum bright="100000"/>
              </a:blip>
              <a:srcRect l="50000" r="2000" b="50000"/>
              <a:stretch>
                <a:fillRect/>
              </a:stretch>
            </p:blipFill>
            <p:spPr bwMode="auto">
              <a:xfrm>
                <a:off x="9738710" y="1348474"/>
                <a:ext cx="2062838" cy="2148789"/>
              </a:xfrm>
              <a:prstGeom prst="rect">
                <a:avLst/>
              </a:prstGeom>
              <a:noFill/>
              <a:ln>
                <a:noFill/>
              </a:ln>
            </p:spPr>
          </p:pic>
          <p:pic>
            <p:nvPicPr>
              <p:cNvPr id="27" name="Picture 26" descr="FuckingElephant.png"/>
              <p:cNvPicPr>
                <a:picLocks noChangeAspect="1"/>
              </p:cNvPicPr>
              <p:nvPr/>
            </p:nvPicPr>
            <p:blipFill>
              <a:blip r:embed="rId8" cstate="print"/>
              <a:stretch>
                <a:fillRect/>
              </a:stretch>
            </p:blipFill>
            <p:spPr>
              <a:xfrm>
                <a:off x="10319861" y="2215911"/>
                <a:ext cx="900535" cy="685015"/>
              </a:xfrm>
              <a:prstGeom prst="rect">
                <a:avLst/>
              </a:prstGeom>
              <a:scene3d>
                <a:camera prst="isometricOffAxis2Left"/>
                <a:lightRig rig="threePt" dir="t"/>
              </a:scene3d>
            </p:spPr>
          </p:pic>
        </p:grpSp>
      </p:grpSp>
      <p:sp>
        <p:nvSpPr>
          <p:cNvPr id="2" name="Title 1"/>
          <p:cNvSpPr>
            <a:spLocks noGrp="1"/>
          </p:cNvSpPr>
          <p:nvPr>
            <p:ph type="title"/>
          </p:nvPr>
        </p:nvSpPr>
        <p:spPr/>
        <p:txBody>
          <a:bodyPr/>
          <a:lstStyle/>
          <a:p>
            <a:r>
              <a:rPr lang="zh-TW" altLang="en-US" dirty="0" smtClean="0"/>
              <a:t>為什麼要在雲端平台用 </a:t>
            </a:r>
            <a:r>
              <a:rPr lang="en-US" altLang="zh-TW" dirty="0" smtClean="0"/>
              <a:t>Hadoop</a:t>
            </a:r>
            <a:endParaRPr lang="en-US" dirty="0"/>
          </a:p>
        </p:txBody>
      </p:sp>
    </p:spTree>
    <p:extLst>
      <p:ext uri="{BB962C8B-B14F-4D97-AF65-F5344CB8AC3E}">
        <p14:creationId xmlns:p14="http://schemas.microsoft.com/office/powerpoint/2010/main" val="19947597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1" decel="10000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750" fill="hold"/>
                                        <p:tgtEl>
                                          <p:spTgt spid="31"/>
                                        </p:tgtEl>
                                        <p:attrNameLst>
                                          <p:attrName>ppt_x</p:attrName>
                                        </p:attrNameLst>
                                      </p:cBhvr>
                                      <p:tavLst>
                                        <p:tav tm="0">
                                          <p:val>
                                            <p:strVal val="#ppt_x"/>
                                          </p:val>
                                        </p:tav>
                                        <p:tav tm="100000">
                                          <p:val>
                                            <p:strVal val="#ppt_x"/>
                                          </p:val>
                                        </p:tav>
                                      </p:tavLst>
                                    </p:anim>
                                    <p:anim calcmode="lin" valueType="num">
                                      <p:cBhvr additive="base">
                                        <p:cTn id="13" dur="75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1" decel="10000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750" fill="hold"/>
                                        <p:tgtEl>
                                          <p:spTgt spid="32"/>
                                        </p:tgtEl>
                                        <p:attrNameLst>
                                          <p:attrName>ppt_x</p:attrName>
                                        </p:attrNameLst>
                                      </p:cBhvr>
                                      <p:tavLst>
                                        <p:tav tm="0">
                                          <p:val>
                                            <p:strVal val="#ppt_x"/>
                                          </p:val>
                                        </p:tav>
                                        <p:tav tm="100000">
                                          <p:val>
                                            <p:strVal val="#ppt_x"/>
                                          </p:val>
                                        </p:tav>
                                      </p:tavLst>
                                    </p:anim>
                                    <p:anim calcmode="lin" valueType="num">
                                      <p:cBhvr additive="base">
                                        <p:cTn id="18" dur="750" fill="hold"/>
                                        <p:tgtEl>
                                          <p:spTgt spid="32"/>
                                        </p:tgtEl>
                                        <p:attrNameLst>
                                          <p:attrName>ppt_y</p:attrName>
                                        </p:attrNameLst>
                                      </p:cBhvr>
                                      <p:tavLst>
                                        <p:tav tm="0">
                                          <p:val>
                                            <p:strVal val="0-#ppt_h/2"/>
                                          </p:val>
                                        </p:tav>
                                        <p:tav tm="100000">
                                          <p:val>
                                            <p:strVal val="#ppt_y"/>
                                          </p:val>
                                        </p:tav>
                                      </p:tavLst>
                                    </p:anim>
                                  </p:childTnLst>
                                </p:cTn>
                              </p:par>
                            </p:childTnLst>
                          </p:cTn>
                        </p:par>
                        <p:par>
                          <p:cTn id="19" fill="hold">
                            <p:stCondLst>
                              <p:cond delay="2250"/>
                            </p:stCondLst>
                            <p:childTnLst>
                              <p:par>
                                <p:cTn id="20" presetID="2" presetClass="entr" presetSubtype="1" decel="10000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750" fill="hold"/>
                                        <p:tgtEl>
                                          <p:spTgt spid="33"/>
                                        </p:tgtEl>
                                        <p:attrNameLst>
                                          <p:attrName>ppt_x</p:attrName>
                                        </p:attrNameLst>
                                      </p:cBhvr>
                                      <p:tavLst>
                                        <p:tav tm="0">
                                          <p:val>
                                            <p:strVal val="#ppt_x"/>
                                          </p:val>
                                        </p:tav>
                                        <p:tav tm="100000">
                                          <p:val>
                                            <p:strVal val="#ppt_x"/>
                                          </p:val>
                                        </p:tav>
                                      </p:tavLst>
                                    </p:anim>
                                    <p:anim calcmode="lin" valueType="num">
                                      <p:cBhvr additive="base">
                                        <p:cTn id="23" dur="75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69303" y="2084379"/>
            <a:ext cx="6959160" cy="2796643"/>
          </a:xfrm>
        </p:spPr>
        <p:txBody>
          <a:bodyPr/>
          <a:lstStyle/>
          <a:p>
            <a:r>
              <a:rPr lang="en-US" sz="4800" dirty="0"/>
              <a:t>Apache </a:t>
            </a:r>
            <a:r>
              <a:rPr lang="en-US" sz="4800" dirty="0" smtClean="0"/>
              <a:t>Hadoop 101</a:t>
            </a:r>
            <a:endParaRPr lang="en-US" sz="4800" b="1" dirty="0"/>
          </a:p>
        </p:txBody>
      </p:sp>
      <p:sp>
        <p:nvSpPr>
          <p:cNvPr id="2" name="Text Placeholder 1"/>
          <p:cNvSpPr>
            <a:spLocks noGrp="1"/>
          </p:cNvSpPr>
          <p:nvPr>
            <p:ph type="body" sz="quarter" idx="12"/>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14" y="2084379"/>
            <a:ext cx="3435531" cy="3435531"/>
          </a:xfrm>
          <a:prstGeom prst="rect">
            <a:avLst/>
          </a:prstGeom>
        </p:spPr>
      </p:pic>
    </p:spTree>
    <p:extLst>
      <p:ext uri="{BB962C8B-B14F-4D97-AF65-F5344CB8AC3E}">
        <p14:creationId xmlns:p14="http://schemas.microsoft.com/office/powerpoint/2010/main" val="187540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200548" y="4659145"/>
            <a:ext cx="5606574" cy="1952061"/>
            <a:chOff x="3264725" y="4752074"/>
            <a:chExt cx="5718997" cy="1991204"/>
          </a:xfrm>
        </p:grpSpPr>
        <p:sp>
          <p:nvSpPr>
            <p:cNvPr id="41" name="Rectangle 40">
              <a:hlinkClick r:id="" action="ppaction://noaction"/>
            </p:cNvPr>
            <p:cNvSpPr/>
            <p:nvPr/>
          </p:nvSpPr>
          <p:spPr bwMode="auto">
            <a:xfrm>
              <a:off x="3264725" y="4752074"/>
              <a:ext cx="5718997" cy="1991204"/>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horz" wrap="square" lIns="89642" tIns="89642" rIns="179285" bIns="44821" numCol="1" spcCol="0" rtlCol="0" fromWordArt="0" anchor="t" anchorCtr="0" forceAA="0" compatLnSpc="1">
              <a:prstTxWarp prst="textNoShape">
                <a:avLst/>
              </a:prstTxWarp>
              <a:noAutofit/>
            </a:bodyPr>
            <a:lstStyle/>
            <a:p>
              <a:pPr defTabSz="761622" fontAlgn="base">
                <a:lnSpc>
                  <a:spcPct val="90000"/>
                </a:lnSpc>
                <a:spcBef>
                  <a:spcPct val="0"/>
                </a:spcBef>
                <a:spcAft>
                  <a:spcPct val="0"/>
                </a:spcAft>
              </a:pPr>
              <a:r>
                <a:rPr lang="zh-TW" altLang="en-US" sz="2745" kern="0" dirty="0" smtClean="0">
                  <a:ln>
                    <a:solidFill>
                      <a:srgbClr val="FFFFFF">
                        <a:alpha val="0"/>
                      </a:srgbClr>
                    </a:solidFill>
                  </a:ln>
                  <a:gradFill>
                    <a:gsLst>
                      <a:gs pos="85841">
                        <a:srgbClr val="000000"/>
                      </a:gs>
                      <a:gs pos="0">
                        <a:srgbClr val="000000"/>
                      </a:gs>
                    </a:gsLst>
                    <a:lin ang="5400000" scaled="0"/>
                  </a:gradFill>
                  <a:latin typeface="Segoe UI Light"/>
                  <a:ea typeface="MS PGothic" charset="0"/>
                </a:rPr>
                <a:t>自建 </a:t>
              </a:r>
              <a:r>
                <a:rPr lang="en-US" sz="2745" kern="0" dirty="0" smtClean="0">
                  <a:ln>
                    <a:solidFill>
                      <a:srgbClr val="FFFFFF">
                        <a:alpha val="0"/>
                      </a:srgbClr>
                    </a:solidFill>
                  </a:ln>
                  <a:gradFill>
                    <a:gsLst>
                      <a:gs pos="85841">
                        <a:srgbClr val="000000"/>
                      </a:gs>
                      <a:gs pos="0">
                        <a:srgbClr val="000000"/>
                      </a:gs>
                    </a:gsLst>
                    <a:lin ang="5400000" scaled="0"/>
                  </a:gradFill>
                  <a:latin typeface="Segoe UI Light"/>
                  <a:ea typeface="MS PGothic" charset="0"/>
                </a:rPr>
                <a:t>Hadoop </a:t>
              </a:r>
              <a:r>
                <a:rPr lang="zh-TW" altLang="en-US" sz="2745" kern="0" dirty="0" smtClean="0">
                  <a:ln>
                    <a:solidFill>
                      <a:srgbClr val="FFFFFF">
                        <a:alpha val="0"/>
                      </a:srgbClr>
                    </a:solidFill>
                  </a:ln>
                  <a:gradFill>
                    <a:gsLst>
                      <a:gs pos="85841">
                        <a:srgbClr val="000000"/>
                      </a:gs>
                      <a:gs pos="0">
                        <a:srgbClr val="000000"/>
                      </a:gs>
                    </a:gsLst>
                    <a:lin ang="5400000" scaled="0"/>
                  </a:gradFill>
                  <a:latin typeface="Segoe UI Light"/>
                  <a:ea typeface="MS PGothic" charset="0"/>
                </a:rPr>
                <a:t>平台</a:t>
              </a:r>
              <a:endParaRPr lang="en-US" sz="2745" kern="0" dirty="0">
                <a:ln>
                  <a:solidFill>
                    <a:srgbClr val="FFFFFF">
                      <a:alpha val="0"/>
                    </a:srgbClr>
                  </a:solidFill>
                </a:ln>
                <a:gradFill>
                  <a:gsLst>
                    <a:gs pos="85841">
                      <a:srgbClr val="000000"/>
                    </a:gs>
                    <a:gs pos="0">
                      <a:srgbClr val="000000"/>
                    </a:gs>
                  </a:gsLst>
                  <a:lin ang="5400000" scaled="0"/>
                </a:gradFill>
                <a:latin typeface="Segoe UI Light"/>
                <a:ea typeface="MS PGothic" charset="0"/>
              </a:endParaRPr>
            </a:p>
          </p:txBody>
        </p:sp>
        <p:grpSp>
          <p:nvGrpSpPr>
            <p:cNvPr id="42" name="Group 41"/>
            <p:cNvGrpSpPr/>
            <p:nvPr/>
          </p:nvGrpSpPr>
          <p:grpSpPr>
            <a:xfrm>
              <a:off x="4347281" y="5734340"/>
              <a:ext cx="2585502" cy="854490"/>
              <a:chOff x="60929" y="3762265"/>
              <a:chExt cx="2585502" cy="854490"/>
            </a:xfrm>
          </p:grpSpPr>
          <p:sp>
            <p:nvSpPr>
              <p:cNvPr id="44" name="Rectangle 43"/>
              <p:cNvSpPr/>
              <p:nvPr/>
            </p:nvSpPr>
            <p:spPr bwMode="auto">
              <a:xfrm>
                <a:off x="1376585" y="3762265"/>
                <a:ext cx="1269846" cy="85449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89642" rIns="89642" bIns="89642"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ts val="588"/>
                  </a:spcAft>
                </a:pPr>
                <a:r>
                  <a:rPr lang="en-US" sz="1176" dirty="0">
                    <a:gradFill>
                      <a:gsLst>
                        <a:gs pos="85841">
                          <a:srgbClr val="FFFFFF"/>
                        </a:gs>
                        <a:gs pos="0">
                          <a:srgbClr val="FFFFFF"/>
                        </a:gs>
                      </a:gsLst>
                      <a:lin ang="5400000" scaled="0"/>
                    </a:gradFill>
                  </a:rPr>
                  <a:t>Software</a:t>
                </a:r>
              </a:p>
            </p:txBody>
          </p:sp>
          <p:grpSp>
            <p:nvGrpSpPr>
              <p:cNvPr id="45" name="Group 44"/>
              <p:cNvGrpSpPr/>
              <p:nvPr/>
            </p:nvGrpSpPr>
            <p:grpSpPr>
              <a:xfrm>
                <a:off x="60929" y="3762265"/>
                <a:ext cx="1269846" cy="854490"/>
                <a:chOff x="34103" y="3762265"/>
                <a:chExt cx="1269846" cy="854490"/>
              </a:xfrm>
            </p:grpSpPr>
            <p:sp>
              <p:nvSpPr>
                <p:cNvPr id="51" name="Rectangle 50"/>
                <p:cNvSpPr/>
                <p:nvPr/>
              </p:nvSpPr>
              <p:spPr bwMode="auto">
                <a:xfrm>
                  <a:off x="34103" y="3762265"/>
                  <a:ext cx="1269846" cy="85449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89642" rIns="89642" bIns="89642"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fontAlgn="base">
                    <a:lnSpc>
                      <a:spcPct val="90000"/>
                    </a:lnSpc>
                    <a:spcBef>
                      <a:spcPct val="0"/>
                    </a:spcBef>
                    <a:spcAft>
                      <a:spcPts val="588"/>
                    </a:spcAft>
                  </a:pPr>
                  <a:r>
                    <a:rPr lang="en-US" sz="1176" dirty="0">
                      <a:gradFill>
                        <a:gsLst>
                          <a:gs pos="85841">
                            <a:srgbClr val="FFFFFF"/>
                          </a:gs>
                          <a:gs pos="0">
                            <a:srgbClr val="FFFFFF"/>
                          </a:gs>
                        </a:gsLst>
                        <a:lin ang="5400000" scaled="0"/>
                      </a:gradFill>
                    </a:rPr>
                    <a:t>Appliances</a:t>
                  </a:r>
                </a:p>
              </p:txBody>
            </p:sp>
            <p:sp>
              <p:nvSpPr>
                <p:cNvPr id="52" name="Freeform 21"/>
                <p:cNvSpPr>
                  <a:spLocks noEditPoints="1"/>
                </p:cNvSpPr>
                <p:nvPr/>
              </p:nvSpPr>
              <p:spPr bwMode="auto">
                <a:xfrm>
                  <a:off x="794607" y="4146341"/>
                  <a:ext cx="399754" cy="395295"/>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sp>
            <p:nvSpPr>
              <p:cNvPr id="47" name="Freeform 5"/>
              <p:cNvSpPr>
                <a:spLocks noEditPoints="1"/>
              </p:cNvSpPr>
              <p:nvPr/>
            </p:nvSpPr>
            <p:spPr bwMode="auto">
              <a:xfrm>
                <a:off x="2088761" y="4140336"/>
                <a:ext cx="460108" cy="402298"/>
              </a:xfrm>
              <a:custGeom>
                <a:avLst/>
                <a:gdLst>
                  <a:gd name="T0" fmla="*/ 0 w 4266"/>
                  <a:gd name="T1" fmla="*/ 1598 h 3730"/>
                  <a:gd name="T2" fmla="*/ 2129 w 4266"/>
                  <a:gd name="T3" fmla="*/ 2132 h 3730"/>
                  <a:gd name="T4" fmla="*/ 4266 w 4266"/>
                  <a:gd name="T5" fmla="*/ 1598 h 3730"/>
                  <a:gd name="T6" fmla="*/ 4266 w 4266"/>
                  <a:gd name="T7" fmla="*/ 2132 h 3730"/>
                  <a:gd name="T8" fmla="*/ 2129 w 4266"/>
                  <a:gd name="T9" fmla="*/ 2665 h 3730"/>
                  <a:gd name="T10" fmla="*/ 0 w 4266"/>
                  <a:gd name="T11" fmla="*/ 2132 h 3730"/>
                  <a:gd name="T12" fmla="*/ 0 w 4266"/>
                  <a:gd name="T13" fmla="*/ 1598 h 3730"/>
                  <a:gd name="T14" fmla="*/ 0 w 4266"/>
                  <a:gd name="T15" fmla="*/ 1598 h 3730"/>
                  <a:gd name="T16" fmla="*/ 0 w 4266"/>
                  <a:gd name="T17" fmla="*/ 1598 h 3730"/>
                  <a:gd name="T18" fmla="*/ 0 w 4266"/>
                  <a:gd name="T19" fmla="*/ 2665 h 3730"/>
                  <a:gd name="T20" fmla="*/ 2129 w 4266"/>
                  <a:gd name="T21" fmla="*/ 3197 h 3730"/>
                  <a:gd name="T22" fmla="*/ 4266 w 4266"/>
                  <a:gd name="T23" fmla="*/ 2665 h 3730"/>
                  <a:gd name="T24" fmla="*/ 4266 w 4266"/>
                  <a:gd name="T25" fmla="*/ 3197 h 3730"/>
                  <a:gd name="T26" fmla="*/ 2129 w 4266"/>
                  <a:gd name="T27" fmla="*/ 3730 h 3730"/>
                  <a:gd name="T28" fmla="*/ 0 w 4266"/>
                  <a:gd name="T29" fmla="*/ 3197 h 3730"/>
                  <a:gd name="T30" fmla="*/ 0 w 4266"/>
                  <a:gd name="T31" fmla="*/ 2665 h 3730"/>
                  <a:gd name="T32" fmla="*/ 0 w 4266"/>
                  <a:gd name="T33" fmla="*/ 2665 h 3730"/>
                  <a:gd name="T34" fmla="*/ 0 w 4266"/>
                  <a:gd name="T35" fmla="*/ 2665 h 3730"/>
                  <a:gd name="T36" fmla="*/ 0 w 4266"/>
                  <a:gd name="T37" fmla="*/ 533 h 3730"/>
                  <a:gd name="T38" fmla="*/ 2129 w 4266"/>
                  <a:gd name="T39" fmla="*/ 0 h 3730"/>
                  <a:gd name="T40" fmla="*/ 4266 w 4266"/>
                  <a:gd name="T41" fmla="*/ 533 h 3730"/>
                  <a:gd name="T42" fmla="*/ 4266 w 4266"/>
                  <a:gd name="T43" fmla="*/ 1065 h 3730"/>
                  <a:gd name="T44" fmla="*/ 2129 w 4266"/>
                  <a:gd name="T45" fmla="*/ 1598 h 3730"/>
                  <a:gd name="T46" fmla="*/ 0 w 4266"/>
                  <a:gd name="T47" fmla="*/ 1065 h 3730"/>
                  <a:gd name="T48" fmla="*/ 0 w 4266"/>
                  <a:gd name="T49" fmla="*/ 533 h 3730"/>
                  <a:gd name="T50" fmla="*/ 0 w 4266"/>
                  <a:gd name="T51" fmla="*/ 533 h 3730"/>
                  <a:gd name="T52" fmla="*/ 0 w 4266"/>
                  <a:gd name="T53" fmla="*/ 533 h 3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66" h="3730">
                    <a:moveTo>
                      <a:pt x="0" y="1598"/>
                    </a:moveTo>
                    <a:lnTo>
                      <a:pt x="2129" y="2132"/>
                    </a:lnTo>
                    <a:lnTo>
                      <a:pt x="4266" y="1598"/>
                    </a:lnTo>
                    <a:lnTo>
                      <a:pt x="4266" y="2132"/>
                    </a:lnTo>
                    <a:lnTo>
                      <a:pt x="2129" y="2665"/>
                    </a:lnTo>
                    <a:lnTo>
                      <a:pt x="0" y="2132"/>
                    </a:lnTo>
                    <a:lnTo>
                      <a:pt x="0" y="1598"/>
                    </a:lnTo>
                    <a:lnTo>
                      <a:pt x="0" y="1598"/>
                    </a:lnTo>
                    <a:lnTo>
                      <a:pt x="0" y="1598"/>
                    </a:lnTo>
                    <a:close/>
                    <a:moveTo>
                      <a:pt x="0" y="2665"/>
                    </a:moveTo>
                    <a:lnTo>
                      <a:pt x="2129" y="3197"/>
                    </a:lnTo>
                    <a:lnTo>
                      <a:pt x="4266" y="2665"/>
                    </a:lnTo>
                    <a:lnTo>
                      <a:pt x="4266" y="3197"/>
                    </a:lnTo>
                    <a:lnTo>
                      <a:pt x="2129" y="3730"/>
                    </a:lnTo>
                    <a:lnTo>
                      <a:pt x="0" y="3197"/>
                    </a:lnTo>
                    <a:lnTo>
                      <a:pt x="0" y="2665"/>
                    </a:lnTo>
                    <a:lnTo>
                      <a:pt x="0" y="2665"/>
                    </a:lnTo>
                    <a:lnTo>
                      <a:pt x="0" y="2665"/>
                    </a:lnTo>
                    <a:close/>
                    <a:moveTo>
                      <a:pt x="0" y="533"/>
                    </a:moveTo>
                    <a:lnTo>
                      <a:pt x="2129" y="0"/>
                    </a:lnTo>
                    <a:lnTo>
                      <a:pt x="4266" y="533"/>
                    </a:lnTo>
                    <a:lnTo>
                      <a:pt x="4266" y="1065"/>
                    </a:lnTo>
                    <a:lnTo>
                      <a:pt x="2129" y="1598"/>
                    </a:lnTo>
                    <a:lnTo>
                      <a:pt x="0" y="1065"/>
                    </a:lnTo>
                    <a:lnTo>
                      <a:pt x="0" y="533"/>
                    </a:lnTo>
                    <a:lnTo>
                      <a:pt x="0" y="533"/>
                    </a:lnTo>
                    <a:lnTo>
                      <a:pt x="0" y="53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sp>
          <p:nvSpPr>
            <p:cNvPr id="43" name="Freeform 13"/>
            <p:cNvSpPr>
              <a:spLocks noEditPoints="1"/>
            </p:cNvSpPr>
            <p:nvPr/>
          </p:nvSpPr>
          <p:spPr bwMode="auto">
            <a:xfrm>
              <a:off x="7144521" y="5399807"/>
              <a:ext cx="1390482" cy="932621"/>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sp>
        <p:nvSpPr>
          <p:cNvPr id="2" name="Title 1"/>
          <p:cNvSpPr>
            <a:spLocks noGrp="1"/>
          </p:cNvSpPr>
          <p:nvPr>
            <p:ph type="title"/>
          </p:nvPr>
        </p:nvSpPr>
        <p:spPr/>
        <p:txBody>
          <a:bodyPr/>
          <a:lstStyle/>
          <a:p>
            <a:r>
              <a:rPr lang="zh-TW" altLang="en-US" dirty="0" smtClean="0"/>
              <a:t>混合部署</a:t>
            </a:r>
            <a:r>
              <a:rPr lang="en-US" dirty="0" smtClean="0"/>
              <a:t> Hadoop </a:t>
            </a:r>
            <a:r>
              <a:rPr lang="zh-TW" altLang="en-US" dirty="0" smtClean="0"/>
              <a:t>的情境</a:t>
            </a:r>
            <a:endParaRPr lang="en-US" dirty="0"/>
          </a:p>
        </p:txBody>
      </p:sp>
      <p:sp>
        <p:nvSpPr>
          <p:cNvPr id="353" name="TextBox 73"/>
          <p:cNvSpPr txBox="1"/>
          <p:nvPr/>
        </p:nvSpPr>
        <p:spPr>
          <a:xfrm>
            <a:off x="2538069" y="2009661"/>
            <a:ext cx="753968" cy="158407"/>
          </a:xfrm>
          <a:prstGeom prst="rect">
            <a:avLst/>
          </a:prstGeom>
          <a:noFill/>
        </p:spPr>
        <p:txBody>
          <a:bodyPr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895838" fontAlgn="base">
              <a:spcBef>
                <a:spcPct val="0"/>
              </a:spcBef>
              <a:spcAft>
                <a:spcPct val="0"/>
              </a:spcAft>
            </a:pPr>
            <a:r>
              <a:rPr lang="en-US" sz="1029" b="1" dirty="0">
                <a:gradFill>
                  <a:gsLst>
                    <a:gs pos="0">
                      <a:srgbClr val="FFFFFF"/>
                    </a:gs>
                    <a:gs pos="100000">
                      <a:srgbClr val="FFFFFF"/>
                    </a:gs>
                  </a:gsLst>
                  <a:lin ang="5400000" scaled="0"/>
                </a:gradFill>
                <a:latin typeface="Segoe UI Light"/>
              </a:rPr>
              <a:t>Cloud</a:t>
            </a:r>
          </a:p>
        </p:txBody>
      </p:sp>
      <p:sp>
        <p:nvSpPr>
          <p:cNvPr id="354" name="Freeform 353"/>
          <p:cNvSpPr>
            <a:spLocks/>
          </p:cNvSpPr>
          <p:nvPr/>
        </p:nvSpPr>
        <p:spPr bwMode="auto">
          <a:xfrm>
            <a:off x="2674846" y="2314014"/>
            <a:ext cx="394827" cy="238898"/>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0" tIns="0" rIns="0" bIns="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896090" fontAlgn="base">
              <a:spcBef>
                <a:spcPct val="0"/>
              </a:spcBef>
              <a:spcAft>
                <a:spcPct val="0"/>
              </a:spcAft>
            </a:pPr>
            <a:endParaRPr lang="en-US" sz="588">
              <a:solidFill>
                <a:srgbClr val="000000"/>
              </a:solidFill>
              <a:latin typeface="Segoe"/>
            </a:endParaRPr>
          </a:p>
        </p:txBody>
      </p:sp>
      <p:grpSp>
        <p:nvGrpSpPr>
          <p:cNvPr id="10" name="Group 9"/>
          <p:cNvGrpSpPr/>
          <p:nvPr/>
        </p:nvGrpSpPr>
        <p:grpSpPr>
          <a:xfrm>
            <a:off x="246383" y="1189495"/>
            <a:ext cx="3655377" cy="2464248"/>
            <a:chOff x="326426" y="952501"/>
            <a:chExt cx="3728675" cy="2513661"/>
          </a:xfrm>
        </p:grpSpPr>
        <p:grpSp>
          <p:nvGrpSpPr>
            <p:cNvPr id="4" name="Group 3"/>
            <p:cNvGrpSpPr/>
            <p:nvPr/>
          </p:nvGrpSpPr>
          <p:grpSpPr>
            <a:xfrm>
              <a:off x="326426" y="952501"/>
              <a:ext cx="3728675" cy="2065090"/>
              <a:chOff x="326426" y="952501"/>
              <a:chExt cx="3728675" cy="2065090"/>
            </a:xfrm>
          </p:grpSpPr>
          <p:sp>
            <p:nvSpPr>
              <p:cNvPr id="54" name="Freeform 13"/>
              <p:cNvSpPr>
                <a:spLocks noChangeAspect="1"/>
              </p:cNvSpPr>
              <p:nvPr/>
            </p:nvSpPr>
            <p:spPr bwMode="auto">
              <a:xfrm>
                <a:off x="326426" y="952501"/>
                <a:ext cx="3728675" cy="206509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lumMod val="75000"/>
                  <a:alpha val="70000"/>
                </a:schemeClr>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nvGrpSpPr>
              <p:cNvPr id="56" name="Group 55"/>
              <p:cNvGrpSpPr/>
              <p:nvPr/>
            </p:nvGrpSpPr>
            <p:grpSpPr>
              <a:xfrm>
                <a:off x="1356946" y="1893771"/>
                <a:ext cx="1268596" cy="854489"/>
                <a:chOff x="952843" y="3789539"/>
                <a:chExt cx="1268596" cy="854489"/>
              </a:xfrm>
            </p:grpSpPr>
            <p:sp>
              <p:nvSpPr>
                <p:cNvPr id="57" name="Rectangle 56"/>
                <p:cNvSpPr/>
                <p:nvPr/>
              </p:nvSpPr>
              <p:spPr bwMode="auto">
                <a:xfrm>
                  <a:off x="952843" y="3789539"/>
                  <a:ext cx="1268596" cy="85448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914102" fontAlgn="base">
                    <a:lnSpc>
                      <a:spcPct val="90000"/>
                    </a:lnSpc>
                    <a:spcBef>
                      <a:spcPct val="0"/>
                    </a:spcBef>
                    <a:spcAft>
                      <a:spcPct val="0"/>
                    </a:spcAft>
                  </a:pPr>
                  <a:r>
                    <a:rPr lang="en-US" sz="1176" dirty="0">
                      <a:gradFill>
                        <a:gsLst>
                          <a:gs pos="85841">
                            <a:srgbClr val="FFFFFF"/>
                          </a:gs>
                          <a:gs pos="0">
                            <a:srgbClr val="FFFFFF"/>
                          </a:gs>
                        </a:gsLst>
                        <a:lin ang="5400000" scaled="0"/>
                      </a:gradFill>
                    </a:rPr>
                    <a:t>Cloud</a:t>
                  </a:r>
                </a:p>
                <a:p>
                  <a:pPr defTabSz="914102" fontAlgn="base">
                    <a:lnSpc>
                      <a:spcPct val="90000"/>
                    </a:lnSpc>
                    <a:spcBef>
                      <a:spcPct val="0"/>
                    </a:spcBef>
                    <a:spcAft>
                      <a:spcPct val="0"/>
                    </a:spcAft>
                  </a:pPr>
                  <a:endParaRPr lang="en-US" sz="1176" dirty="0">
                    <a:gradFill>
                      <a:gsLst>
                        <a:gs pos="100000">
                          <a:srgbClr val="000000"/>
                        </a:gs>
                        <a:gs pos="0">
                          <a:srgbClr val="000000"/>
                        </a:gs>
                      </a:gsLst>
                      <a:lin ang="5400000" scaled="0"/>
                    </a:gradFill>
                    <a:ea typeface="Segoe UI" pitchFamily="34" charset="0"/>
                    <a:cs typeface="Segoe UI" pitchFamily="34" charset="0"/>
                  </a:endParaRPr>
                </a:p>
              </p:txBody>
            </p:sp>
            <p:sp>
              <p:nvSpPr>
                <p:cNvPr id="58" name="Freeform 13"/>
                <p:cNvSpPr>
                  <a:spLocks/>
                </p:cNvSpPr>
                <p:nvPr/>
              </p:nvSpPr>
              <p:spPr bwMode="auto">
                <a:xfrm>
                  <a:off x="1397464" y="4178157"/>
                  <a:ext cx="705534" cy="39075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grpSp>
        <p:sp>
          <p:nvSpPr>
            <p:cNvPr id="5" name="TextBox 4"/>
            <p:cNvSpPr txBox="1"/>
            <p:nvPr/>
          </p:nvSpPr>
          <p:spPr>
            <a:xfrm>
              <a:off x="1026310" y="2949097"/>
              <a:ext cx="2328907" cy="517065"/>
            </a:xfrm>
            <a:prstGeom prst="rect">
              <a:avLst/>
            </a:prstGeom>
            <a:noFill/>
          </p:spPr>
          <p:txBody>
            <a:bodyPr wrap="square" lIns="179285" tIns="143428" rIns="179285" bIns="143428" rtlCol="0">
              <a:spAutoFit/>
            </a:bodyPr>
            <a:lstStyle/>
            <a:p>
              <a:pPr algn="ctr" defTabSz="913505" fontAlgn="base">
                <a:lnSpc>
                  <a:spcPct val="90000"/>
                </a:lnSpc>
                <a:spcBef>
                  <a:spcPct val="0"/>
                </a:spcBef>
                <a:spcAft>
                  <a:spcPts val="588"/>
                </a:spcAft>
              </a:pPr>
              <a:r>
                <a:rPr lang="zh-TW" altLang="en-US" sz="1568" dirty="0" smtClean="0">
                  <a:gradFill>
                    <a:gsLst>
                      <a:gs pos="2917">
                        <a:srgbClr val="000000"/>
                      </a:gs>
                      <a:gs pos="100000">
                        <a:srgbClr val="000000"/>
                      </a:gs>
                    </a:gsLst>
                    <a:lin ang="5400000" scaled="0"/>
                  </a:gradFill>
                  <a:ea typeface="MS PGothic" charset="0"/>
                </a:rPr>
                <a:t>開發或 </a:t>
              </a:r>
              <a:r>
                <a:rPr lang="en-US" altLang="zh-TW" sz="1568" dirty="0" smtClean="0">
                  <a:gradFill>
                    <a:gsLst>
                      <a:gs pos="2917">
                        <a:srgbClr val="000000"/>
                      </a:gs>
                      <a:gs pos="100000">
                        <a:srgbClr val="000000"/>
                      </a:gs>
                    </a:gsLst>
                    <a:lin ang="5400000" scaled="0"/>
                  </a:gradFill>
                  <a:ea typeface="MS PGothic" charset="0"/>
                </a:rPr>
                <a:t>POC</a:t>
              </a:r>
              <a:endParaRPr lang="en-US" sz="1568" dirty="0">
                <a:gradFill>
                  <a:gsLst>
                    <a:gs pos="2917">
                      <a:srgbClr val="000000"/>
                    </a:gs>
                    <a:gs pos="100000">
                      <a:srgbClr val="000000"/>
                    </a:gs>
                  </a:gsLst>
                  <a:lin ang="5400000" scaled="0"/>
                </a:gradFill>
                <a:ea typeface="MS PGothic" charset="0"/>
              </a:endParaRPr>
            </a:p>
          </p:txBody>
        </p:sp>
      </p:grpSp>
      <p:grpSp>
        <p:nvGrpSpPr>
          <p:cNvPr id="7" name="Group 6"/>
          <p:cNvGrpSpPr/>
          <p:nvPr/>
        </p:nvGrpSpPr>
        <p:grpSpPr>
          <a:xfrm>
            <a:off x="4261578" y="1198700"/>
            <a:ext cx="3655377" cy="2464381"/>
            <a:chOff x="4579315" y="952501"/>
            <a:chExt cx="3728675" cy="2513797"/>
          </a:xfrm>
        </p:grpSpPr>
        <p:grpSp>
          <p:nvGrpSpPr>
            <p:cNvPr id="59" name="Group 58"/>
            <p:cNvGrpSpPr/>
            <p:nvPr/>
          </p:nvGrpSpPr>
          <p:grpSpPr>
            <a:xfrm>
              <a:off x="4579315" y="952501"/>
              <a:ext cx="3728675" cy="2065090"/>
              <a:chOff x="326426" y="952501"/>
              <a:chExt cx="3728675" cy="2065090"/>
            </a:xfrm>
          </p:grpSpPr>
          <p:sp>
            <p:nvSpPr>
              <p:cNvPr id="60" name="Freeform 13"/>
              <p:cNvSpPr>
                <a:spLocks noChangeAspect="1"/>
              </p:cNvSpPr>
              <p:nvPr/>
            </p:nvSpPr>
            <p:spPr bwMode="auto">
              <a:xfrm>
                <a:off x="326426" y="952501"/>
                <a:ext cx="3728675" cy="206509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lumMod val="75000"/>
                  <a:alpha val="70000"/>
                </a:schemeClr>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nvGrpSpPr>
              <p:cNvPr id="61" name="Group 60"/>
              <p:cNvGrpSpPr/>
              <p:nvPr/>
            </p:nvGrpSpPr>
            <p:grpSpPr>
              <a:xfrm>
                <a:off x="1356946" y="1884246"/>
                <a:ext cx="1268596" cy="854489"/>
                <a:chOff x="952843" y="3780014"/>
                <a:chExt cx="1268596" cy="854489"/>
              </a:xfrm>
            </p:grpSpPr>
            <p:sp>
              <p:nvSpPr>
                <p:cNvPr id="62" name="Rectangle 61"/>
                <p:cNvSpPr/>
                <p:nvPr/>
              </p:nvSpPr>
              <p:spPr bwMode="auto">
                <a:xfrm>
                  <a:off x="952843" y="3780014"/>
                  <a:ext cx="1268596" cy="85448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gradFill>
                        <a:gsLst>
                          <a:gs pos="85841">
                            <a:srgbClr val="FFFFFF"/>
                          </a:gs>
                          <a:gs pos="0">
                            <a:srgbClr val="FFFFFF"/>
                          </a:gs>
                        </a:gsLst>
                        <a:lin ang="5400000" scaled="0"/>
                      </a:gradFill>
                    </a:rPr>
                    <a:t>Cloud</a:t>
                  </a:r>
                </a:p>
                <a:p>
                  <a:pPr defTabSz="914102" fontAlgn="base">
                    <a:lnSpc>
                      <a:spcPct val="90000"/>
                    </a:lnSpc>
                    <a:spcBef>
                      <a:spcPct val="0"/>
                    </a:spcBef>
                    <a:spcAft>
                      <a:spcPct val="0"/>
                    </a:spcAft>
                  </a:pPr>
                  <a:endParaRPr lang="en-US" sz="1176" dirty="0">
                    <a:gradFill>
                      <a:gsLst>
                        <a:gs pos="85841">
                          <a:srgbClr val="FFFFFF"/>
                        </a:gs>
                        <a:gs pos="0">
                          <a:srgbClr val="FFFFFF"/>
                        </a:gs>
                      </a:gsLst>
                      <a:lin ang="5400000" scaled="0"/>
                    </a:gradFill>
                  </a:endParaRPr>
                </a:p>
              </p:txBody>
            </p:sp>
            <p:sp>
              <p:nvSpPr>
                <p:cNvPr id="63" name="Freeform 13"/>
                <p:cNvSpPr>
                  <a:spLocks/>
                </p:cNvSpPr>
                <p:nvPr/>
              </p:nvSpPr>
              <p:spPr bwMode="auto">
                <a:xfrm>
                  <a:off x="1397464" y="4168632"/>
                  <a:ext cx="705534" cy="39075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grpSp>
        <p:sp>
          <p:nvSpPr>
            <p:cNvPr id="69" name="TextBox 68"/>
            <p:cNvSpPr txBox="1"/>
            <p:nvPr/>
          </p:nvSpPr>
          <p:spPr>
            <a:xfrm>
              <a:off x="5279199" y="2949233"/>
              <a:ext cx="2328907" cy="517065"/>
            </a:xfrm>
            <a:prstGeom prst="rect">
              <a:avLst/>
            </a:prstGeom>
            <a:noFill/>
          </p:spPr>
          <p:txBody>
            <a:bodyPr wrap="square" lIns="179285" tIns="143428" rIns="179285" bIns="143428" rtlCol="0">
              <a:spAutoFit/>
            </a:bodyPr>
            <a:lstStyle/>
            <a:p>
              <a:pPr algn="ctr" defTabSz="913505" fontAlgn="base">
                <a:lnSpc>
                  <a:spcPct val="90000"/>
                </a:lnSpc>
                <a:spcBef>
                  <a:spcPct val="0"/>
                </a:spcBef>
                <a:spcAft>
                  <a:spcPts val="588"/>
                </a:spcAft>
              </a:pPr>
              <a:r>
                <a:rPr lang="zh-TW" altLang="en-US" sz="1568" dirty="0" smtClean="0">
                  <a:gradFill>
                    <a:gsLst>
                      <a:gs pos="2917">
                        <a:srgbClr val="000000"/>
                      </a:gs>
                      <a:gs pos="100000">
                        <a:srgbClr val="000000"/>
                      </a:gs>
                    </a:gsLst>
                    <a:lin ang="5400000" scaled="0"/>
                  </a:gradFill>
                  <a:ea typeface="MS PGothic" charset="0"/>
                </a:rPr>
                <a:t>迅速成長</a:t>
              </a:r>
              <a:endParaRPr lang="en-US" sz="1568" dirty="0">
                <a:gradFill>
                  <a:gsLst>
                    <a:gs pos="2917">
                      <a:srgbClr val="000000"/>
                    </a:gs>
                    <a:gs pos="100000">
                      <a:srgbClr val="000000"/>
                    </a:gs>
                  </a:gsLst>
                  <a:lin ang="5400000" scaled="0"/>
                </a:gradFill>
                <a:ea typeface="MS PGothic" charset="0"/>
              </a:endParaRPr>
            </a:p>
          </p:txBody>
        </p:sp>
      </p:grpSp>
      <p:grpSp>
        <p:nvGrpSpPr>
          <p:cNvPr id="6" name="Group 5"/>
          <p:cNvGrpSpPr/>
          <p:nvPr/>
        </p:nvGrpSpPr>
        <p:grpSpPr>
          <a:xfrm>
            <a:off x="8276774" y="1198700"/>
            <a:ext cx="3655375" cy="2464381"/>
            <a:chOff x="8832203" y="952501"/>
            <a:chExt cx="3728673" cy="2513797"/>
          </a:xfrm>
        </p:grpSpPr>
        <p:grpSp>
          <p:nvGrpSpPr>
            <p:cNvPr id="64" name="Group 63"/>
            <p:cNvGrpSpPr/>
            <p:nvPr/>
          </p:nvGrpSpPr>
          <p:grpSpPr>
            <a:xfrm>
              <a:off x="8832203" y="952501"/>
              <a:ext cx="3728673" cy="2065089"/>
              <a:chOff x="326426" y="952501"/>
              <a:chExt cx="3728673" cy="2065089"/>
            </a:xfrm>
          </p:grpSpPr>
          <p:sp>
            <p:nvSpPr>
              <p:cNvPr id="65" name="Freeform 13"/>
              <p:cNvSpPr>
                <a:spLocks noChangeAspect="1"/>
              </p:cNvSpPr>
              <p:nvPr/>
            </p:nvSpPr>
            <p:spPr bwMode="auto">
              <a:xfrm>
                <a:off x="326426" y="952501"/>
                <a:ext cx="3728673" cy="206508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lumMod val="75000"/>
                  <a:alpha val="70000"/>
                </a:schemeClr>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nvGrpSpPr>
              <p:cNvPr id="66" name="Group 65"/>
              <p:cNvGrpSpPr/>
              <p:nvPr/>
            </p:nvGrpSpPr>
            <p:grpSpPr>
              <a:xfrm>
                <a:off x="1356946" y="1884246"/>
                <a:ext cx="1268596" cy="854489"/>
                <a:chOff x="952843" y="3780014"/>
                <a:chExt cx="1268596" cy="854489"/>
              </a:xfrm>
            </p:grpSpPr>
            <p:sp>
              <p:nvSpPr>
                <p:cNvPr id="67" name="Rectangle 66"/>
                <p:cNvSpPr/>
                <p:nvPr/>
              </p:nvSpPr>
              <p:spPr bwMode="auto">
                <a:xfrm>
                  <a:off x="952843" y="3780014"/>
                  <a:ext cx="1268596" cy="85448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gradFill>
                        <a:gsLst>
                          <a:gs pos="85841">
                            <a:srgbClr val="FFFFFF"/>
                          </a:gs>
                          <a:gs pos="0">
                            <a:srgbClr val="FFFFFF"/>
                          </a:gs>
                        </a:gsLst>
                        <a:lin ang="5400000" scaled="0"/>
                      </a:gradFill>
                    </a:rPr>
                    <a:t>Cloud</a:t>
                  </a:r>
                </a:p>
                <a:p>
                  <a:pPr defTabSz="914102" fontAlgn="base">
                    <a:lnSpc>
                      <a:spcPct val="90000"/>
                    </a:lnSpc>
                    <a:spcBef>
                      <a:spcPct val="0"/>
                    </a:spcBef>
                    <a:spcAft>
                      <a:spcPct val="0"/>
                    </a:spcAft>
                  </a:pPr>
                  <a:endParaRPr lang="en-US" sz="1176" dirty="0">
                    <a:gradFill>
                      <a:gsLst>
                        <a:gs pos="85841">
                          <a:srgbClr val="FFFFFF"/>
                        </a:gs>
                        <a:gs pos="0">
                          <a:srgbClr val="FFFFFF"/>
                        </a:gs>
                      </a:gsLst>
                      <a:lin ang="5400000" scaled="0"/>
                    </a:gradFill>
                  </a:endParaRPr>
                </a:p>
              </p:txBody>
            </p:sp>
            <p:sp>
              <p:nvSpPr>
                <p:cNvPr id="68" name="Freeform 13"/>
                <p:cNvSpPr>
                  <a:spLocks/>
                </p:cNvSpPr>
                <p:nvPr/>
              </p:nvSpPr>
              <p:spPr bwMode="auto">
                <a:xfrm>
                  <a:off x="1397464" y="4168632"/>
                  <a:ext cx="705534" cy="39075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grpSp>
        <p:sp>
          <p:nvSpPr>
            <p:cNvPr id="70" name="TextBox 69"/>
            <p:cNvSpPr txBox="1"/>
            <p:nvPr/>
          </p:nvSpPr>
          <p:spPr>
            <a:xfrm>
              <a:off x="9373186" y="2949233"/>
              <a:ext cx="2646707" cy="517065"/>
            </a:xfrm>
            <a:prstGeom prst="rect">
              <a:avLst/>
            </a:prstGeom>
            <a:noFill/>
          </p:spPr>
          <p:txBody>
            <a:bodyPr wrap="square" lIns="179285" tIns="143428" rIns="179285" bIns="143428" rtlCol="0">
              <a:spAutoFit/>
            </a:bodyPr>
            <a:lstStyle/>
            <a:p>
              <a:pPr algn="ctr" defTabSz="913505" fontAlgn="base">
                <a:lnSpc>
                  <a:spcPct val="90000"/>
                </a:lnSpc>
                <a:spcBef>
                  <a:spcPct val="0"/>
                </a:spcBef>
                <a:spcAft>
                  <a:spcPts val="588"/>
                </a:spcAft>
              </a:pPr>
              <a:r>
                <a:rPr lang="zh-TW" altLang="en-US" sz="1568" dirty="0" smtClean="0">
                  <a:gradFill>
                    <a:gsLst>
                      <a:gs pos="2917">
                        <a:srgbClr val="000000"/>
                      </a:gs>
                      <a:gs pos="100000">
                        <a:srgbClr val="000000"/>
                      </a:gs>
                    </a:gsLst>
                    <a:lin ang="5400000" scaled="0"/>
                  </a:gradFill>
                  <a:ea typeface="MS PGothic" charset="0"/>
                </a:rPr>
                <a:t>備份或存檔</a:t>
              </a:r>
              <a:endParaRPr lang="en-US" sz="1568" dirty="0">
                <a:gradFill>
                  <a:gsLst>
                    <a:gs pos="2917">
                      <a:srgbClr val="000000"/>
                    </a:gs>
                    <a:gs pos="100000">
                      <a:srgbClr val="000000"/>
                    </a:gs>
                  </a:gsLst>
                  <a:lin ang="5400000" scaled="0"/>
                </a:gradFill>
                <a:ea typeface="MS PGothic" charset="0"/>
              </a:endParaRPr>
            </a:p>
          </p:txBody>
        </p:sp>
      </p:grpSp>
      <p:sp>
        <p:nvSpPr>
          <p:cNvPr id="82" name="Up-Down Arrow 81"/>
          <p:cNvSpPr/>
          <p:nvPr/>
        </p:nvSpPr>
        <p:spPr bwMode="auto">
          <a:xfrm>
            <a:off x="5852236" y="3585195"/>
            <a:ext cx="475105" cy="1016040"/>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84" name="Up-Down Arrow 83"/>
          <p:cNvSpPr/>
          <p:nvPr/>
        </p:nvSpPr>
        <p:spPr bwMode="auto">
          <a:xfrm rot="2672052" flipH="1">
            <a:off x="7922550" y="3601897"/>
            <a:ext cx="475105" cy="1016040"/>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85" name="Up-Down Arrow 84"/>
          <p:cNvSpPr/>
          <p:nvPr/>
        </p:nvSpPr>
        <p:spPr bwMode="auto">
          <a:xfrm rot="18927948">
            <a:off x="3781922" y="3601899"/>
            <a:ext cx="475105" cy="1016040"/>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7019320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4"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down)">
                                      <p:cBhvr>
                                        <p:cTn id="12" dur="500"/>
                                        <p:tgtEl>
                                          <p:spTgt spid="8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wipe(down)">
                                      <p:cBhvr>
                                        <p:cTn id="15" dur="500"/>
                                        <p:tgtEl>
                                          <p:spTgt spid="8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wipe(down)">
                                      <p:cBhvr>
                                        <p:cTn id="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4" grpId="0" animBg="1"/>
      <p:bldP spid="8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Hadoop On Your Terms</a:t>
            </a:r>
            <a:endParaRPr lang="en-US" dirty="0"/>
          </a:p>
        </p:txBody>
      </p:sp>
      <p:sp>
        <p:nvSpPr>
          <p:cNvPr id="4" name="Rounded Rectangle 3"/>
          <p:cNvSpPr/>
          <p:nvPr/>
        </p:nvSpPr>
        <p:spPr>
          <a:xfrm>
            <a:off x="8256524" y="1394819"/>
            <a:ext cx="3391483" cy="2365233"/>
          </a:xfrm>
          <a:prstGeom prst="roundRect">
            <a:avLst/>
          </a:prstGeom>
          <a:blipFill>
            <a:blip r:embed="rId3"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TextBox 6"/>
          <p:cNvSpPr txBox="1"/>
          <p:nvPr/>
        </p:nvSpPr>
        <p:spPr>
          <a:xfrm>
            <a:off x="8319637" y="3871535"/>
            <a:ext cx="3391483" cy="646331"/>
          </a:xfrm>
          <a:prstGeom prst="rect">
            <a:avLst/>
          </a:prstGeom>
          <a:noFill/>
        </p:spPr>
        <p:txBody>
          <a:bodyPr wrap="square" rtlCol="0">
            <a:spAutoFit/>
          </a:bodyPr>
          <a:lstStyle/>
          <a:p>
            <a:pPr algn="ctr"/>
            <a:r>
              <a:rPr lang="en-US" b="1" dirty="0">
                <a:hlinkClick r:id="rId4"/>
              </a:rPr>
              <a:t>Cloudera Selects Microsoft Azure as a Preferred Cloud Platform</a:t>
            </a:r>
            <a:endParaRPr lang="en-US" dirty="0"/>
          </a:p>
        </p:txBody>
      </p:sp>
      <p:sp>
        <p:nvSpPr>
          <p:cNvPr id="5" name="Rounded Rectangle 4"/>
          <p:cNvSpPr/>
          <p:nvPr/>
        </p:nvSpPr>
        <p:spPr>
          <a:xfrm>
            <a:off x="4379576" y="1394819"/>
            <a:ext cx="3432849" cy="2365233"/>
          </a:xfrm>
          <a:prstGeom prst="roundRect">
            <a:avLst/>
          </a:prstGeom>
          <a:blipFill>
            <a:blip r:embed="rId5"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Rectangle 7"/>
          <p:cNvSpPr/>
          <p:nvPr/>
        </p:nvSpPr>
        <p:spPr>
          <a:xfrm>
            <a:off x="4379575" y="3871535"/>
            <a:ext cx="3432850" cy="646331"/>
          </a:xfrm>
          <a:prstGeom prst="rect">
            <a:avLst/>
          </a:prstGeom>
        </p:spPr>
        <p:txBody>
          <a:bodyPr wrap="square">
            <a:spAutoFit/>
          </a:bodyPr>
          <a:lstStyle/>
          <a:p>
            <a:pPr algn="ctr"/>
            <a:r>
              <a:rPr lang="en-US" b="1" dirty="0">
                <a:hlinkClick r:id="rId6"/>
              </a:rPr>
              <a:t>Hortonworks Data Platform is now Microsoft Azure Certified</a:t>
            </a:r>
            <a:endParaRPr lang="en-US" dirty="0"/>
          </a:p>
        </p:txBody>
      </p:sp>
      <p:sp>
        <p:nvSpPr>
          <p:cNvPr id="11" name="Rectangle 10"/>
          <p:cNvSpPr/>
          <p:nvPr/>
        </p:nvSpPr>
        <p:spPr>
          <a:xfrm>
            <a:off x="301833" y="3871535"/>
            <a:ext cx="3570529" cy="646331"/>
          </a:xfrm>
          <a:prstGeom prst="rect">
            <a:avLst/>
          </a:prstGeom>
        </p:spPr>
        <p:txBody>
          <a:bodyPr wrap="square">
            <a:spAutoFit/>
          </a:bodyPr>
          <a:lstStyle/>
          <a:p>
            <a:pPr algn="ctr"/>
            <a:r>
              <a:rPr lang="en-US" b="1" dirty="0" smtClean="0">
                <a:hlinkClick r:id="rId7"/>
              </a:rPr>
              <a:t>100</a:t>
            </a:r>
            <a:r>
              <a:rPr lang="en-US" b="1" dirty="0">
                <a:hlinkClick r:id="rId7"/>
              </a:rPr>
              <a:t>% Apache </a:t>
            </a:r>
            <a:r>
              <a:rPr lang="en-US" b="1" dirty="0" smtClean="0">
                <a:hlinkClick r:id="rId7"/>
              </a:rPr>
              <a:t>Hadoop-based Service in </a:t>
            </a:r>
            <a:r>
              <a:rPr lang="en-US" b="1" dirty="0">
                <a:hlinkClick r:id="rId7"/>
              </a:rPr>
              <a:t>the </a:t>
            </a:r>
            <a:r>
              <a:rPr lang="en-US" b="1" dirty="0" smtClean="0">
                <a:hlinkClick r:id="rId7"/>
              </a:rPr>
              <a:t>Cloud</a:t>
            </a:r>
            <a:endParaRPr lang="en-US" dirty="0"/>
          </a:p>
        </p:txBody>
      </p:sp>
      <p:grpSp>
        <p:nvGrpSpPr>
          <p:cNvPr id="14" name="Group 13"/>
          <p:cNvGrpSpPr/>
          <p:nvPr/>
        </p:nvGrpSpPr>
        <p:grpSpPr>
          <a:xfrm>
            <a:off x="482804" y="1804396"/>
            <a:ext cx="3570529" cy="1426252"/>
            <a:chOff x="8416446" y="2712276"/>
            <a:chExt cx="3570529" cy="1426252"/>
          </a:xfrm>
        </p:grpSpPr>
        <p:pic>
          <p:nvPicPr>
            <p:cNvPr id="12" name="Picture 11"/>
            <p:cNvPicPr>
              <a:picLocks noChangeAspect="1"/>
            </p:cNvPicPr>
            <p:nvPr/>
          </p:nvPicPr>
          <p:blipFill>
            <a:blip r:embed="rId8">
              <a:duotone>
                <a:prstClr val="black"/>
                <a:srgbClr val="33CC33">
                  <a:tint val="45000"/>
                  <a:satMod val="400000"/>
                </a:srgbClr>
              </a:duotone>
              <a:lum contrast="40000"/>
            </a:blip>
            <a:stretch>
              <a:fillRect/>
            </a:stretch>
          </p:blipFill>
          <p:spPr>
            <a:xfrm>
              <a:off x="10998769" y="3317010"/>
              <a:ext cx="807235" cy="821518"/>
            </a:xfrm>
            <a:prstGeom prst="rect">
              <a:avLst/>
            </a:prstGeom>
          </p:spPr>
        </p:pic>
        <p:sp>
          <p:nvSpPr>
            <p:cNvPr id="13" name="Rectangle 12"/>
            <p:cNvSpPr/>
            <p:nvPr/>
          </p:nvSpPr>
          <p:spPr>
            <a:xfrm>
              <a:off x="8416446" y="2712276"/>
              <a:ext cx="3570529" cy="1323439"/>
            </a:xfrm>
            <a:prstGeom prst="rect">
              <a:avLst/>
            </a:prstGeom>
          </p:spPr>
          <p:txBody>
            <a:bodyPr wrap="none">
              <a:spAutoFit/>
            </a:bodyPr>
            <a:lstStyle/>
            <a:p>
              <a:r>
                <a:rPr lang="en-US" sz="4000" b="1" dirty="0" smtClean="0">
                  <a:latin typeface="Segoe UI Light" panose="020B0502040204020203" pitchFamily="34" charset="0"/>
                  <a:cs typeface="Segoe UI Light" panose="020B0502040204020203" pitchFamily="34" charset="0"/>
                </a:rPr>
                <a:t>Microsoft Azure</a:t>
              </a:r>
              <a:br>
                <a:rPr lang="en-US" sz="4000" b="1" dirty="0" smtClean="0">
                  <a:latin typeface="Segoe UI Light" panose="020B0502040204020203" pitchFamily="34" charset="0"/>
                  <a:cs typeface="Segoe UI Light" panose="020B0502040204020203" pitchFamily="34" charset="0"/>
                </a:rPr>
              </a:br>
              <a:r>
                <a:rPr lang="en-US" sz="4000" b="1" dirty="0" smtClean="0">
                  <a:latin typeface="Segoe UI Light" panose="020B0502040204020203" pitchFamily="34" charset="0"/>
                  <a:cs typeface="Segoe UI Light" panose="020B0502040204020203" pitchFamily="34" charset="0"/>
                </a:rPr>
                <a:t>HDInsight</a:t>
              </a:r>
              <a:endParaRPr lang="en-US" sz="4000" dirty="0">
                <a:latin typeface="Segoe UI Light" panose="020B0502040204020203" pitchFamily="34" charset="0"/>
                <a:cs typeface="Segoe UI Light" panose="020B0502040204020203" pitchFamily="34" charset="0"/>
              </a:endParaRPr>
            </a:p>
          </p:txBody>
        </p:sp>
      </p:grpSp>
      <p:pic>
        <p:nvPicPr>
          <p:cNvPr id="3" name="Picture 2"/>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07919" y="4835416"/>
            <a:ext cx="1776163" cy="738145"/>
          </a:xfrm>
          <a:prstGeom prst="rect">
            <a:avLst/>
          </a:prstGeom>
        </p:spPr>
      </p:pic>
      <p:sp>
        <p:nvSpPr>
          <p:cNvPr id="6" name="Rectangle 5"/>
          <p:cNvSpPr/>
          <p:nvPr/>
        </p:nvSpPr>
        <p:spPr>
          <a:xfrm>
            <a:off x="4628972" y="5716189"/>
            <a:ext cx="2934056" cy="646331"/>
          </a:xfrm>
          <a:prstGeom prst="rect">
            <a:avLst/>
          </a:prstGeom>
        </p:spPr>
        <p:txBody>
          <a:bodyPr wrap="square">
            <a:spAutoFit/>
          </a:bodyPr>
          <a:lstStyle/>
          <a:p>
            <a:pPr algn="ctr"/>
            <a:r>
              <a:rPr lang="en-US" b="1" dirty="0">
                <a:hlinkClick r:id="rId10"/>
              </a:rPr>
              <a:t>Qubole Partners with Microsoft Azure </a:t>
            </a:r>
            <a:endParaRPr lang="en-US" b="1" dirty="0"/>
          </a:p>
        </p:txBody>
      </p:sp>
    </p:spTree>
    <p:extLst>
      <p:ext uri="{BB962C8B-B14F-4D97-AF65-F5344CB8AC3E}">
        <p14:creationId xmlns:p14="http://schemas.microsoft.com/office/powerpoint/2010/main" val="2955604978"/>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HDInsight</a:t>
            </a:r>
            <a:r>
              <a:rPr lang="en-US" dirty="0" smtClean="0"/>
              <a:t>: </a:t>
            </a:r>
            <a:r>
              <a:rPr lang="zh-TW" altLang="en-US" smtClean="0"/>
              <a:t>有什麼不同</a:t>
            </a:r>
            <a:r>
              <a:rPr lang="en-US" smtClean="0"/>
              <a:t>?</a:t>
            </a:r>
            <a:endParaRPr lang="en-US" dirty="0"/>
          </a:p>
        </p:txBody>
      </p:sp>
      <p:sp>
        <p:nvSpPr>
          <p:cNvPr id="3" name="Text Placeholder 2"/>
          <p:cNvSpPr>
            <a:spLocks noGrp="1"/>
          </p:cNvSpPr>
          <p:nvPr>
            <p:ph type="body" sz="quarter" idx="10"/>
          </p:nvPr>
        </p:nvSpPr>
        <p:spPr>
          <a:xfrm>
            <a:off x="269239" y="1189178"/>
            <a:ext cx="11653523" cy="3933450"/>
          </a:xfrm>
        </p:spPr>
        <p:txBody>
          <a:bodyPr/>
          <a:lstStyle/>
          <a:p>
            <a:r>
              <a:rPr lang="en-US" altLang="zh-TW" dirty="0" smtClean="0"/>
              <a:t>Hadoop </a:t>
            </a:r>
            <a:r>
              <a:rPr lang="zh-TW" altLang="en-US" dirty="0" smtClean="0"/>
              <a:t>核心完全相同</a:t>
            </a:r>
            <a:endParaRPr lang="en-US" dirty="0" smtClean="0"/>
          </a:p>
          <a:p>
            <a:r>
              <a:rPr lang="zh-TW" altLang="en-US" dirty="0" smtClean="0"/>
              <a:t>可以選擇 </a:t>
            </a:r>
            <a:r>
              <a:rPr lang="en-US" altLang="zh-TW" dirty="0" smtClean="0"/>
              <a:t>Hadoop on</a:t>
            </a:r>
            <a:r>
              <a:rPr lang="en-US" dirty="0" smtClean="0"/>
              <a:t> Windows/Linux </a:t>
            </a:r>
          </a:p>
          <a:p>
            <a:r>
              <a:rPr lang="zh-TW" altLang="en-US" dirty="0" smtClean="0"/>
              <a:t>可以透過</a:t>
            </a:r>
            <a:r>
              <a:rPr lang="en-US" dirty="0" smtClean="0"/>
              <a:t> RDP, SSH </a:t>
            </a:r>
            <a:r>
              <a:rPr lang="zh-TW" altLang="en-US" dirty="0" smtClean="0"/>
              <a:t>或</a:t>
            </a:r>
            <a:r>
              <a:rPr lang="en-US" dirty="0" smtClean="0"/>
              <a:t> </a:t>
            </a:r>
            <a:r>
              <a:rPr lang="en-US" dirty="0" smtClean="0">
                <a:hlinkClick r:id="rId2"/>
              </a:rPr>
              <a:t>Script Action</a:t>
            </a:r>
            <a:r>
              <a:rPr lang="en-US" dirty="0" smtClean="0"/>
              <a:t> </a:t>
            </a:r>
            <a:r>
              <a:rPr lang="zh-TW" altLang="en-US" dirty="0" smtClean="0"/>
              <a:t>來客製化環境</a:t>
            </a:r>
            <a:endParaRPr lang="en-US" dirty="0" smtClean="0"/>
          </a:p>
          <a:p>
            <a:pPr lvl="1"/>
            <a:r>
              <a:rPr lang="zh-TW" altLang="en-US" dirty="0" smtClean="0"/>
              <a:t>像是安裝</a:t>
            </a:r>
            <a:r>
              <a:rPr lang="en-US" dirty="0" smtClean="0"/>
              <a:t> Spark, R, Kafka, </a:t>
            </a:r>
            <a:r>
              <a:rPr lang="en-US" dirty="0" err="1" smtClean="0"/>
              <a:t>Solr</a:t>
            </a:r>
            <a:r>
              <a:rPr lang="en-US" dirty="0" smtClean="0"/>
              <a:t>, </a:t>
            </a:r>
            <a:r>
              <a:rPr lang="en-US" dirty="0" err="1" smtClean="0"/>
              <a:t>Girafe</a:t>
            </a:r>
            <a:r>
              <a:rPr lang="en-US" dirty="0" smtClean="0"/>
              <a:t> </a:t>
            </a:r>
            <a:r>
              <a:rPr lang="zh-TW" altLang="en-US" dirty="0" smtClean="0"/>
              <a:t>等軟體</a:t>
            </a:r>
            <a:endParaRPr lang="en-US" dirty="0" smtClean="0"/>
          </a:p>
          <a:p>
            <a:endParaRPr lang="en-US" dirty="0" smtClean="0"/>
          </a:p>
          <a:p>
            <a:r>
              <a:rPr lang="zh-TW" altLang="en-US" dirty="0" smtClean="0"/>
              <a:t>運算與儲存體分離</a:t>
            </a:r>
            <a:endParaRPr lang="en-US" dirty="0"/>
          </a:p>
          <a:p>
            <a:pPr lvl="1"/>
            <a:r>
              <a:rPr lang="zh-TW" altLang="en-US" dirty="0" smtClean="0"/>
              <a:t>使用 </a:t>
            </a:r>
            <a:r>
              <a:rPr lang="en-US" altLang="zh-TW" dirty="0" smtClean="0"/>
              <a:t>Azure Blob </a:t>
            </a:r>
            <a:r>
              <a:rPr lang="zh-TW" altLang="en-US" dirty="0" smtClean="0"/>
              <a:t>儲存體</a:t>
            </a:r>
            <a:endParaRPr lang="en-US" dirty="0"/>
          </a:p>
        </p:txBody>
      </p:sp>
    </p:spTree>
    <p:extLst>
      <p:ext uri="{BB962C8B-B14F-4D97-AF65-F5344CB8AC3E}">
        <p14:creationId xmlns:p14="http://schemas.microsoft.com/office/powerpoint/2010/main" val="332216325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bwMode="auto">
          <a:xfrm>
            <a:off x="940981" y="823567"/>
            <a:ext cx="1743739" cy="12546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Ready for Deployment</a:t>
            </a:r>
            <a:endParaRPr lang="en-US" sz="2000" b="1" dirty="0">
              <a:gradFill>
                <a:gsLst>
                  <a:gs pos="0">
                    <a:srgbClr val="FFFFFF"/>
                  </a:gs>
                  <a:gs pos="100000">
                    <a:srgbClr val="FFFFFF"/>
                  </a:gs>
                </a:gsLst>
                <a:lin ang="5400000" scaled="0"/>
              </a:gradFill>
            </a:endParaRPr>
          </a:p>
        </p:txBody>
      </p:sp>
      <p:sp>
        <p:nvSpPr>
          <p:cNvPr id="5" name="Rectangle 4"/>
          <p:cNvSpPr/>
          <p:nvPr/>
        </p:nvSpPr>
        <p:spPr bwMode="auto">
          <a:xfrm>
            <a:off x="3774557" y="823567"/>
            <a:ext cx="1743739" cy="12546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Accepted</a:t>
            </a:r>
            <a:endParaRPr lang="en-US" sz="2000" b="1" dirty="0">
              <a:gradFill>
                <a:gsLst>
                  <a:gs pos="0">
                    <a:srgbClr val="FFFFFF"/>
                  </a:gs>
                  <a:gs pos="100000">
                    <a:srgbClr val="FFFFFF"/>
                  </a:gs>
                </a:gsLst>
                <a:lin ang="5400000" scaled="0"/>
              </a:gradFill>
            </a:endParaRPr>
          </a:p>
        </p:txBody>
      </p:sp>
      <p:sp>
        <p:nvSpPr>
          <p:cNvPr id="6" name="Rectangle 5"/>
          <p:cNvSpPr/>
          <p:nvPr/>
        </p:nvSpPr>
        <p:spPr bwMode="auto">
          <a:xfrm>
            <a:off x="6608133" y="823567"/>
            <a:ext cx="1743739" cy="12546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Cluster Storage Provisioned</a:t>
            </a:r>
            <a:endParaRPr lang="en-US" sz="2000" b="1" dirty="0">
              <a:gradFill>
                <a:gsLst>
                  <a:gs pos="0">
                    <a:srgbClr val="FFFFFF"/>
                  </a:gs>
                  <a:gs pos="100000">
                    <a:srgbClr val="FFFFFF"/>
                  </a:gs>
                </a:gsLst>
                <a:lin ang="5400000" scaled="0"/>
              </a:gradFill>
            </a:endParaRPr>
          </a:p>
        </p:txBody>
      </p:sp>
      <p:sp>
        <p:nvSpPr>
          <p:cNvPr id="7" name="Rectangle 6"/>
          <p:cNvSpPr/>
          <p:nvPr/>
        </p:nvSpPr>
        <p:spPr bwMode="auto">
          <a:xfrm>
            <a:off x="9441709" y="823567"/>
            <a:ext cx="1743739" cy="12546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err="1" smtClean="0">
                <a:gradFill>
                  <a:gsLst>
                    <a:gs pos="0">
                      <a:srgbClr val="FFFFFF"/>
                    </a:gs>
                    <a:gs pos="100000">
                      <a:srgbClr val="FFFFFF"/>
                    </a:gs>
                  </a:gsLst>
                  <a:lin ang="5400000" scaled="0"/>
                </a:gradFill>
              </a:rPr>
              <a:t>AzureVM</a:t>
            </a:r>
            <a:r>
              <a:rPr lang="en-US" sz="2000" b="1" dirty="0" smtClean="0">
                <a:gradFill>
                  <a:gsLst>
                    <a:gs pos="0">
                      <a:srgbClr val="FFFFFF"/>
                    </a:gs>
                    <a:gs pos="100000">
                      <a:srgbClr val="FFFFFF"/>
                    </a:gs>
                  </a:gsLst>
                  <a:lin ang="5400000" scaled="0"/>
                </a:gradFill>
              </a:rPr>
              <a:t> Configuration</a:t>
            </a:r>
            <a:endParaRPr lang="en-US" sz="2000" b="1" dirty="0">
              <a:gradFill>
                <a:gsLst>
                  <a:gs pos="0">
                    <a:srgbClr val="FFFFFF"/>
                  </a:gs>
                  <a:gs pos="100000">
                    <a:srgbClr val="FFFFFF"/>
                  </a:gs>
                </a:gsLst>
                <a:lin ang="5400000" scaled="0"/>
              </a:gradFill>
            </a:endParaRPr>
          </a:p>
        </p:txBody>
      </p:sp>
      <p:sp>
        <p:nvSpPr>
          <p:cNvPr id="8" name="Rectangle 7"/>
          <p:cNvSpPr/>
          <p:nvPr/>
        </p:nvSpPr>
        <p:spPr bwMode="auto">
          <a:xfrm>
            <a:off x="3774557" y="3042228"/>
            <a:ext cx="1743739" cy="12546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Cluster Operational</a:t>
            </a:r>
            <a:endParaRPr lang="en-US" sz="2000" b="1" dirty="0">
              <a:gradFill>
                <a:gsLst>
                  <a:gs pos="0">
                    <a:srgbClr val="FFFFFF"/>
                  </a:gs>
                  <a:gs pos="100000">
                    <a:srgbClr val="FFFFFF"/>
                  </a:gs>
                </a:gsLst>
                <a:lin ang="5400000" scaled="0"/>
              </a:gradFill>
            </a:endParaRPr>
          </a:p>
        </p:txBody>
      </p:sp>
      <p:sp>
        <p:nvSpPr>
          <p:cNvPr id="9" name="Rectangle 8"/>
          <p:cNvSpPr/>
          <p:nvPr/>
        </p:nvSpPr>
        <p:spPr bwMode="auto">
          <a:xfrm>
            <a:off x="9441708" y="3042228"/>
            <a:ext cx="1743739" cy="12546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Configuring HDInsight</a:t>
            </a:r>
            <a:endParaRPr lang="en-US" sz="2000" b="1" dirty="0">
              <a:gradFill>
                <a:gsLst>
                  <a:gs pos="0">
                    <a:srgbClr val="FFFFFF"/>
                  </a:gs>
                  <a:gs pos="100000">
                    <a:srgbClr val="FFFFFF"/>
                  </a:gs>
                </a:gsLst>
                <a:lin ang="5400000" scaled="0"/>
              </a:gradFill>
            </a:endParaRPr>
          </a:p>
        </p:txBody>
      </p:sp>
      <p:sp>
        <p:nvSpPr>
          <p:cNvPr id="10" name="Rectangle 9"/>
          <p:cNvSpPr/>
          <p:nvPr/>
        </p:nvSpPr>
        <p:spPr bwMode="auto">
          <a:xfrm>
            <a:off x="6660385" y="5327521"/>
            <a:ext cx="1743739" cy="12546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Cluster Customization</a:t>
            </a:r>
            <a:endParaRPr lang="en-US" sz="2000" b="1" dirty="0">
              <a:gradFill>
                <a:gsLst>
                  <a:gs pos="0">
                    <a:srgbClr val="FFFFFF"/>
                  </a:gs>
                  <a:gs pos="100000">
                    <a:srgbClr val="FFFFFF"/>
                  </a:gs>
                </a:gsLst>
                <a:lin ang="5400000" scaled="0"/>
              </a:gradFill>
            </a:endParaRPr>
          </a:p>
        </p:txBody>
      </p:sp>
      <p:sp>
        <p:nvSpPr>
          <p:cNvPr id="11" name="Freeform 10"/>
          <p:cNvSpPr>
            <a:spLocks noChangeAspect="1"/>
          </p:cNvSpPr>
          <p:nvPr/>
        </p:nvSpPr>
        <p:spPr bwMode="black">
          <a:xfrm>
            <a:off x="64406" y="5233480"/>
            <a:ext cx="2929060" cy="149899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sz="1765" b="1" dirty="0">
              <a:solidFill>
                <a:srgbClr val="505050"/>
              </a:solidFill>
            </a:endParaRPr>
          </a:p>
        </p:txBody>
      </p:sp>
      <p:pic>
        <p:nvPicPr>
          <p:cNvPr id="12" name="Picture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59101" y="5519437"/>
            <a:ext cx="1221604" cy="1221604"/>
          </a:xfrm>
          <a:prstGeom prst="rect">
            <a:avLst/>
          </a:prstGeom>
        </p:spPr>
      </p:pic>
      <p:sp>
        <p:nvSpPr>
          <p:cNvPr id="13" name="Flowchart: Decision 12"/>
          <p:cNvSpPr/>
          <p:nvPr/>
        </p:nvSpPr>
        <p:spPr bwMode="auto">
          <a:xfrm>
            <a:off x="6275762" y="2654798"/>
            <a:ext cx="2510072" cy="1998921"/>
          </a:xfrm>
          <a:prstGeom prst="flowChartDecision">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Customize Cluster?</a:t>
            </a:r>
            <a:endParaRPr lang="en-US" sz="2000" b="1" dirty="0">
              <a:gradFill>
                <a:gsLst>
                  <a:gs pos="0">
                    <a:srgbClr val="FFFFFF"/>
                  </a:gs>
                  <a:gs pos="100000">
                    <a:srgbClr val="FFFFFF"/>
                  </a:gs>
                </a:gsLst>
                <a:lin ang="5400000" scaled="0"/>
              </a:gradFill>
            </a:endParaRPr>
          </a:p>
        </p:txBody>
      </p:sp>
      <p:grpSp>
        <p:nvGrpSpPr>
          <p:cNvPr id="17" name="Group 16"/>
          <p:cNvGrpSpPr/>
          <p:nvPr/>
        </p:nvGrpSpPr>
        <p:grpSpPr>
          <a:xfrm>
            <a:off x="990235" y="3042228"/>
            <a:ext cx="1746504" cy="1254642"/>
            <a:chOff x="990235" y="3016102"/>
            <a:chExt cx="1746504" cy="1254642"/>
          </a:xfrm>
        </p:grpSpPr>
        <p:sp>
          <p:nvSpPr>
            <p:cNvPr id="14" name="Rectangle 13"/>
            <p:cNvSpPr/>
            <p:nvPr/>
          </p:nvSpPr>
          <p:spPr bwMode="auto">
            <a:xfrm>
              <a:off x="990235" y="3016102"/>
              <a:ext cx="1746504" cy="420624"/>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Running</a:t>
              </a:r>
              <a:endParaRPr lang="en-US" sz="2000" b="1" dirty="0">
                <a:gradFill>
                  <a:gsLst>
                    <a:gs pos="0">
                      <a:srgbClr val="FFFFFF"/>
                    </a:gs>
                    <a:gs pos="100000">
                      <a:srgbClr val="FFFFFF"/>
                    </a:gs>
                  </a:gsLst>
                  <a:lin ang="5400000" scaled="0"/>
                </a:gradFill>
              </a:endParaRPr>
            </a:p>
          </p:txBody>
        </p:sp>
        <p:sp>
          <p:nvSpPr>
            <p:cNvPr id="15" name="Rectangle 14"/>
            <p:cNvSpPr/>
            <p:nvPr/>
          </p:nvSpPr>
          <p:spPr bwMode="auto">
            <a:xfrm>
              <a:off x="990235" y="3433111"/>
              <a:ext cx="1746504" cy="42062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Timed Out</a:t>
              </a:r>
              <a:endParaRPr lang="en-US" sz="2000" b="1" dirty="0">
                <a:gradFill>
                  <a:gsLst>
                    <a:gs pos="0">
                      <a:srgbClr val="FFFFFF"/>
                    </a:gs>
                    <a:gs pos="100000">
                      <a:srgbClr val="FFFFFF"/>
                    </a:gs>
                  </a:gsLst>
                  <a:lin ang="5400000" scaled="0"/>
                </a:gradFill>
              </a:endParaRPr>
            </a:p>
          </p:txBody>
        </p:sp>
        <p:sp>
          <p:nvSpPr>
            <p:cNvPr id="16" name="Rectangle 15"/>
            <p:cNvSpPr/>
            <p:nvPr/>
          </p:nvSpPr>
          <p:spPr bwMode="auto">
            <a:xfrm>
              <a:off x="990235" y="3850120"/>
              <a:ext cx="1746504" cy="42062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Error</a:t>
              </a:r>
              <a:endParaRPr lang="en-US" sz="2000" b="1" dirty="0">
                <a:gradFill>
                  <a:gsLst>
                    <a:gs pos="0">
                      <a:srgbClr val="FFFFFF"/>
                    </a:gs>
                    <a:gs pos="100000">
                      <a:srgbClr val="FFFFFF"/>
                    </a:gs>
                  </a:gsLst>
                  <a:lin ang="5400000" scaled="0"/>
                </a:gradFill>
              </a:endParaRPr>
            </a:p>
          </p:txBody>
        </p:sp>
      </p:grpSp>
      <p:cxnSp>
        <p:nvCxnSpPr>
          <p:cNvPr id="19" name="Straight Arrow Connector 18"/>
          <p:cNvCxnSpPr>
            <a:stCxn id="4" idx="3"/>
            <a:endCxn id="5" idx="1"/>
          </p:cNvCxnSpPr>
          <p:nvPr/>
        </p:nvCxnSpPr>
        <p:spPr>
          <a:xfrm>
            <a:off x="2684720" y="1450888"/>
            <a:ext cx="1089837" cy="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1"/>
            <a:endCxn id="13" idx="3"/>
          </p:cNvCxnSpPr>
          <p:nvPr/>
        </p:nvCxnSpPr>
        <p:spPr>
          <a:xfrm flipH="1" flipV="1">
            <a:off x="8785834" y="3654259"/>
            <a:ext cx="655874" cy="1529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2"/>
          </p:cNvCxnSpPr>
          <p:nvPr/>
        </p:nvCxnSpPr>
        <p:spPr>
          <a:xfrm flipH="1">
            <a:off x="10313577" y="2078209"/>
            <a:ext cx="2" cy="964019"/>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7" idx="1"/>
          </p:cNvCxnSpPr>
          <p:nvPr/>
        </p:nvCxnSpPr>
        <p:spPr>
          <a:xfrm>
            <a:off x="8351872" y="1450888"/>
            <a:ext cx="1089837" cy="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3"/>
            <a:endCxn id="6" idx="1"/>
          </p:cNvCxnSpPr>
          <p:nvPr/>
        </p:nvCxnSpPr>
        <p:spPr>
          <a:xfrm>
            <a:off x="5518296" y="1450888"/>
            <a:ext cx="1089837" cy="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3" idx="2"/>
            <a:endCxn id="10" idx="0"/>
          </p:cNvCxnSpPr>
          <p:nvPr/>
        </p:nvCxnSpPr>
        <p:spPr>
          <a:xfrm>
            <a:off x="7530798" y="4653719"/>
            <a:ext cx="1457" cy="673802"/>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8" idx="1"/>
            <a:endCxn id="15" idx="3"/>
          </p:cNvCxnSpPr>
          <p:nvPr/>
        </p:nvCxnSpPr>
        <p:spPr>
          <a:xfrm flipH="1">
            <a:off x="2736739" y="3669549"/>
            <a:ext cx="1037818" cy="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0" idx="1"/>
            <a:endCxn id="8" idx="2"/>
          </p:cNvCxnSpPr>
          <p:nvPr/>
        </p:nvCxnSpPr>
        <p:spPr>
          <a:xfrm rot="10800000">
            <a:off x="4646427" y="4296870"/>
            <a:ext cx="2013958" cy="1657972"/>
          </a:xfrm>
          <a:prstGeom prst="bentConnector2">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1"/>
            <a:endCxn id="8" idx="3"/>
          </p:cNvCxnSpPr>
          <p:nvPr/>
        </p:nvCxnSpPr>
        <p:spPr>
          <a:xfrm flipH="1">
            <a:off x="5518296" y="3654259"/>
            <a:ext cx="757466" cy="1529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511141" y="4664045"/>
            <a:ext cx="753476" cy="572464"/>
          </a:xfrm>
          <a:prstGeom prst="rect">
            <a:avLst/>
          </a:prstGeom>
          <a:noFill/>
        </p:spPr>
        <p:txBody>
          <a:bodyPr wrap="none" lIns="182880" tIns="146304" rIns="182880" bIns="146304" rtlCol="0">
            <a:spAutoFit/>
          </a:bodyPr>
          <a:lstStyle/>
          <a:p>
            <a:pPr>
              <a:lnSpc>
                <a:spcPct val="90000"/>
              </a:lnSpc>
            </a:pPr>
            <a:r>
              <a:rPr lang="en-US" sz="2000" b="1" dirty="0" smtClean="0">
                <a:solidFill>
                  <a:schemeClr val="accent1"/>
                </a:solidFill>
              </a:rPr>
              <a:t>Yes</a:t>
            </a:r>
          </a:p>
        </p:txBody>
      </p:sp>
      <p:sp>
        <p:nvSpPr>
          <p:cNvPr id="52" name="TextBox 51"/>
          <p:cNvSpPr txBox="1"/>
          <p:nvPr/>
        </p:nvSpPr>
        <p:spPr>
          <a:xfrm>
            <a:off x="5586546" y="3157461"/>
            <a:ext cx="728405" cy="572464"/>
          </a:xfrm>
          <a:prstGeom prst="rect">
            <a:avLst/>
          </a:prstGeom>
          <a:noFill/>
        </p:spPr>
        <p:txBody>
          <a:bodyPr wrap="none" lIns="182880" tIns="146304" rIns="182880" bIns="146304" rtlCol="0">
            <a:spAutoFit/>
          </a:bodyPr>
          <a:lstStyle/>
          <a:p>
            <a:pPr>
              <a:lnSpc>
                <a:spcPct val="90000"/>
              </a:lnSpc>
            </a:pPr>
            <a:r>
              <a:rPr lang="en-US" sz="2000" b="1" dirty="0" smtClean="0">
                <a:solidFill>
                  <a:schemeClr val="accent1"/>
                </a:solidFill>
              </a:rPr>
              <a:t>No</a:t>
            </a:r>
          </a:p>
        </p:txBody>
      </p:sp>
    </p:spTree>
    <p:extLst>
      <p:ext uri="{BB962C8B-B14F-4D97-AF65-F5344CB8AC3E}">
        <p14:creationId xmlns:p14="http://schemas.microsoft.com/office/powerpoint/2010/main" val="36245014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a:xfrm>
            <a:off x="1608469" y="1588785"/>
            <a:ext cx="5757392" cy="1014555"/>
          </a:xfrm>
          <a:prstGeom prst="roundRect">
            <a:avLst/>
          </a:prstGeom>
          <a:solidFill>
            <a:schemeClr val="accent2"/>
          </a:solidFill>
          <a:ln w="28575">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a:solidFill>
                <a:schemeClr val="bg1"/>
              </a:solidFill>
            </a:endParaRPr>
          </a:p>
        </p:txBody>
      </p:sp>
      <p:sp>
        <p:nvSpPr>
          <p:cNvPr id="82" name="Title 81"/>
          <p:cNvSpPr>
            <a:spLocks noGrp="1"/>
          </p:cNvSpPr>
          <p:nvPr>
            <p:ph type="title"/>
          </p:nvPr>
        </p:nvSpPr>
        <p:spPr/>
        <p:txBody>
          <a:bodyPr/>
          <a:lstStyle/>
          <a:p>
            <a:r>
              <a:rPr lang="en-US" dirty="0" err="1" smtClean="0"/>
              <a:t>HDInsight</a:t>
            </a:r>
            <a:r>
              <a:rPr lang="en-US" dirty="0" smtClean="0"/>
              <a:t> </a:t>
            </a:r>
            <a:r>
              <a:rPr lang="zh-TW" altLang="en-US" dirty="0" smtClean="0"/>
              <a:t>儲存體架構</a:t>
            </a:r>
            <a:endParaRPr lang="en-US" dirty="0"/>
          </a:p>
        </p:txBody>
      </p:sp>
      <p:sp>
        <p:nvSpPr>
          <p:cNvPr id="20" name="Rounded Rectangle 19"/>
          <p:cNvSpPr/>
          <p:nvPr/>
        </p:nvSpPr>
        <p:spPr>
          <a:xfrm>
            <a:off x="1598219" y="3994443"/>
            <a:ext cx="5757392" cy="10807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67" dirty="0">
              <a:solidFill>
                <a:schemeClr val="bg1"/>
              </a:solidFill>
            </a:endParaRPr>
          </a:p>
        </p:txBody>
      </p:sp>
      <p:grpSp>
        <p:nvGrpSpPr>
          <p:cNvPr id="37" name="Group 36"/>
          <p:cNvGrpSpPr/>
          <p:nvPr/>
        </p:nvGrpSpPr>
        <p:grpSpPr>
          <a:xfrm>
            <a:off x="4762101" y="1680309"/>
            <a:ext cx="1016000" cy="838200"/>
            <a:chOff x="6843896" y="2944436"/>
            <a:chExt cx="762000" cy="838200"/>
          </a:xfrm>
        </p:grpSpPr>
        <p:sp>
          <p:nvSpPr>
            <p:cNvPr id="28" name="Rounded Rectangle 27"/>
            <p:cNvSpPr/>
            <p:nvPr/>
          </p:nvSpPr>
          <p:spPr>
            <a:xfrm>
              <a:off x="6843896" y="2944436"/>
              <a:ext cx="762000" cy="8382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67" dirty="0">
                <a:solidFill>
                  <a:schemeClr val="bg1"/>
                </a:solidFill>
              </a:endParaRPr>
            </a:p>
          </p:txBody>
        </p:sp>
        <p:sp>
          <p:nvSpPr>
            <p:cNvPr id="35" name="Rectangle 34"/>
            <p:cNvSpPr/>
            <p:nvPr/>
          </p:nvSpPr>
          <p:spPr>
            <a:xfrm>
              <a:off x="6920096" y="3096836"/>
              <a:ext cx="607961" cy="228600"/>
            </a:xfrm>
            <a:prstGeom prst="rect">
              <a:avLst/>
            </a:prstGeom>
            <a:solidFill>
              <a:schemeClr val="accent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solidFill>
                  <a:schemeClr val="bg1"/>
                </a:solidFill>
              </a:endParaRPr>
            </a:p>
          </p:txBody>
        </p:sp>
        <p:sp>
          <p:nvSpPr>
            <p:cNvPr id="36" name="Rectangle 35"/>
            <p:cNvSpPr/>
            <p:nvPr/>
          </p:nvSpPr>
          <p:spPr>
            <a:xfrm>
              <a:off x="6920915" y="3401636"/>
              <a:ext cx="607961" cy="228600"/>
            </a:xfrm>
            <a:prstGeom prst="rect">
              <a:avLst/>
            </a:prstGeom>
            <a:solidFill>
              <a:schemeClr val="accent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solidFill>
                  <a:schemeClr val="bg1"/>
                </a:solidFill>
              </a:endParaRPr>
            </a:p>
          </p:txBody>
        </p:sp>
      </p:grpSp>
      <p:grpSp>
        <p:nvGrpSpPr>
          <p:cNvPr id="38" name="Group 37"/>
          <p:cNvGrpSpPr/>
          <p:nvPr/>
        </p:nvGrpSpPr>
        <p:grpSpPr>
          <a:xfrm>
            <a:off x="1870995" y="1680309"/>
            <a:ext cx="1016000" cy="838200"/>
            <a:chOff x="6843896" y="2944436"/>
            <a:chExt cx="762000" cy="838200"/>
          </a:xfrm>
        </p:grpSpPr>
        <p:sp>
          <p:nvSpPr>
            <p:cNvPr id="41" name="Rounded Rectangle 40"/>
            <p:cNvSpPr/>
            <p:nvPr/>
          </p:nvSpPr>
          <p:spPr>
            <a:xfrm>
              <a:off x="6843896" y="2944436"/>
              <a:ext cx="762000" cy="8382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67" dirty="0">
                <a:solidFill>
                  <a:schemeClr val="bg1"/>
                </a:solidFill>
              </a:endParaRPr>
            </a:p>
          </p:txBody>
        </p:sp>
        <p:sp>
          <p:nvSpPr>
            <p:cNvPr id="39" name="Rectangle 38"/>
            <p:cNvSpPr/>
            <p:nvPr/>
          </p:nvSpPr>
          <p:spPr>
            <a:xfrm>
              <a:off x="6920096" y="3096836"/>
              <a:ext cx="607961" cy="228600"/>
            </a:xfrm>
            <a:prstGeom prst="rect">
              <a:avLst/>
            </a:prstGeom>
            <a:solidFill>
              <a:schemeClr val="accent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solidFill>
                  <a:schemeClr val="bg1"/>
                </a:solidFill>
              </a:endParaRPr>
            </a:p>
          </p:txBody>
        </p:sp>
        <p:sp>
          <p:nvSpPr>
            <p:cNvPr id="40" name="Rectangle 39"/>
            <p:cNvSpPr/>
            <p:nvPr/>
          </p:nvSpPr>
          <p:spPr>
            <a:xfrm>
              <a:off x="6920915" y="3401636"/>
              <a:ext cx="607961" cy="228600"/>
            </a:xfrm>
            <a:prstGeom prst="rect">
              <a:avLst/>
            </a:prstGeom>
            <a:solidFill>
              <a:schemeClr val="accent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solidFill>
                  <a:schemeClr val="bg1"/>
                </a:solidFill>
              </a:endParaRPr>
            </a:p>
          </p:txBody>
        </p:sp>
      </p:grpSp>
      <p:grpSp>
        <p:nvGrpSpPr>
          <p:cNvPr id="42" name="Group 41"/>
          <p:cNvGrpSpPr/>
          <p:nvPr/>
        </p:nvGrpSpPr>
        <p:grpSpPr>
          <a:xfrm>
            <a:off x="3324131" y="1680309"/>
            <a:ext cx="1016000" cy="838200"/>
            <a:chOff x="6843896" y="2944436"/>
            <a:chExt cx="762000" cy="838200"/>
          </a:xfrm>
        </p:grpSpPr>
        <p:sp>
          <p:nvSpPr>
            <p:cNvPr id="45" name="Rounded Rectangle 44"/>
            <p:cNvSpPr/>
            <p:nvPr/>
          </p:nvSpPr>
          <p:spPr>
            <a:xfrm>
              <a:off x="6843896" y="2944436"/>
              <a:ext cx="762000" cy="8382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67" dirty="0">
                <a:solidFill>
                  <a:schemeClr val="bg1"/>
                </a:solidFill>
              </a:endParaRPr>
            </a:p>
          </p:txBody>
        </p:sp>
        <p:sp>
          <p:nvSpPr>
            <p:cNvPr id="43" name="Rectangle 42"/>
            <p:cNvSpPr/>
            <p:nvPr/>
          </p:nvSpPr>
          <p:spPr>
            <a:xfrm>
              <a:off x="6920096" y="3096836"/>
              <a:ext cx="607961" cy="228600"/>
            </a:xfrm>
            <a:prstGeom prst="rect">
              <a:avLst/>
            </a:prstGeom>
            <a:solidFill>
              <a:schemeClr val="accent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solidFill>
                  <a:schemeClr val="bg1"/>
                </a:solidFill>
              </a:endParaRPr>
            </a:p>
          </p:txBody>
        </p:sp>
        <p:sp>
          <p:nvSpPr>
            <p:cNvPr id="44" name="Rectangle 43"/>
            <p:cNvSpPr/>
            <p:nvPr/>
          </p:nvSpPr>
          <p:spPr>
            <a:xfrm>
              <a:off x="6920915" y="3401636"/>
              <a:ext cx="607961" cy="228600"/>
            </a:xfrm>
            <a:prstGeom prst="rect">
              <a:avLst/>
            </a:prstGeom>
            <a:solidFill>
              <a:schemeClr val="accent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solidFill>
                  <a:schemeClr val="bg1"/>
                </a:solidFill>
              </a:endParaRPr>
            </a:p>
          </p:txBody>
        </p:sp>
      </p:grpSp>
      <p:grpSp>
        <p:nvGrpSpPr>
          <p:cNvPr id="51" name="Group 50"/>
          <p:cNvGrpSpPr/>
          <p:nvPr/>
        </p:nvGrpSpPr>
        <p:grpSpPr>
          <a:xfrm>
            <a:off x="6133060" y="1680309"/>
            <a:ext cx="1016000" cy="838200"/>
            <a:chOff x="6843896" y="2944436"/>
            <a:chExt cx="762000" cy="838200"/>
          </a:xfrm>
        </p:grpSpPr>
        <p:sp>
          <p:nvSpPr>
            <p:cNvPr id="54" name="Rounded Rectangle 53"/>
            <p:cNvSpPr/>
            <p:nvPr/>
          </p:nvSpPr>
          <p:spPr>
            <a:xfrm>
              <a:off x="6843896" y="2944436"/>
              <a:ext cx="762000" cy="838200"/>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67" dirty="0">
                <a:solidFill>
                  <a:schemeClr val="bg1"/>
                </a:solidFill>
              </a:endParaRPr>
            </a:p>
          </p:txBody>
        </p:sp>
        <p:sp>
          <p:nvSpPr>
            <p:cNvPr id="52" name="Rectangle 51"/>
            <p:cNvSpPr/>
            <p:nvPr/>
          </p:nvSpPr>
          <p:spPr>
            <a:xfrm>
              <a:off x="6920096" y="3096836"/>
              <a:ext cx="607961" cy="228600"/>
            </a:xfrm>
            <a:prstGeom prst="rect">
              <a:avLst/>
            </a:prstGeom>
            <a:solidFill>
              <a:schemeClr val="accent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solidFill>
                  <a:schemeClr val="bg1"/>
                </a:solidFill>
              </a:endParaRPr>
            </a:p>
          </p:txBody>
        </p:sp>
        <p:sp>
          <p:nvSpPr>
            <p:cNvPr id="53" name="Rectangle 52"/>
            <p:cNvSpPr/>
            <p:nvPr/>
          </p:nvSpPr>
          <p:spPr>
            <a:xfrm>
              <a:off x="6920915" y="3401636"/>
              <a:ext cx="607961" cy="228600"/>
            </a:xfrm>
            <a:prstGeom prst="rect">
              <a:avLst/>
            </a:prstGeom>
            <a:solidFill>
              <a:schemeClr val="accent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solidFill>
                  <a:schemeClr val="bg1"/>
                </a:solidFill>
              </a:endParaRPr>
            </a:p>
          </p:txBody>
        </p:sp>
      </p:grpSp>
      <p:sp>
        <p:nvSpPr>
          <p:cNvPr id="56" name="TextBox 55"/>
          <p:cNvSpPr txBox="1"/>
          <p:nvPr/>
        </p:nvSpPr>
        <p:spPr>
          <a:xfrm>
            <a:off x="7605719" y="4268561"/>
            <a:ext cx="2941831" cy="830997"/>
          </a:xfrm>
          <a:prstGeom prst="rect">
            <a:avLst/>
          </a:prstGeom>
          <a:noFill/>
        </p:spPr>
        <p:txBody>
          <a:bodyPr wrap="none" rtlCol="0">
            <a:spAutoFit/>
          </a:bodyPr>
          <a:lstStyle/>
          <a:p>
            <a:r>
              <a:rPr lang="en-US" sz="2400" dirty="0" err="1" smtClean="0">
                <a:solidFill>
                  <a:schemeClr val="tx2"/>
                </a:solidFill>
              </a:rPr>
              <a:t>HDInsight</a:t>
            </a:r>
            <a:r>
              <a:rPr lang="en-US" sz="2400" dirty="0" smtClean="0">
                <a:solidFill>
                  <a:schemeClr val="tx2"/>
                </a:solidFill>
              </a:rPr>
              <a:t> </a:t>
            </a:r>
            <a:r>
              <a:rPr lang="zh-TW" altLang="en-US" sz="2400" dirty="0" smtClean="0">
                <a:solidFill>
                  <a:schemeClr val="tx2"/>
                </a:solidFill>
              </a:rPr>
              <a:t>運算節點</a:t>
            </a:r>
            <a:r>
              <a:rPr lang="en-US" sz="2400" dirty="0" smtClean="0">
                <a:solidFill>
                  <a:schemeClr val="tx2"/>
                </a:solidFill>
              </a:rPr>
              <a:t> </a:t>
            </a:r>
            <a:br>
              <a:rPr lang="en-US" sz="2400" dirty="0" smtClean="0">
                <a:solidFill>
                  <a:schemeClr val="tx2"/>
                </a:solidFill>
              </a:rPr>
            </a:br>
            <a:r>
              <a:rPr lang="en-US" sz="2400" dirty="0" smtClean="0">
                <a:solidFill>
                  <a:schemeClr val="tx2"/>
                </a:solidFill>
              </a:rPr>
              <a:t>(</a:t>
            </a:r>
            <a:r>
              <a:rPr lang="zh-TW" altLang="en-US" sz="2400" dirty="0" smtClean="0">
                <a:solidFill>
                  <a:schemeClr val="tx2"/>
                </a:solidFill>
              </a:rPr>
              <a:t>大型虛擬機器</a:t>
            </a:r>
            <a:r>
              <a:rPr lang="en-US" sz="2400" dirty="0" smtClean="0">
                <a:solidFill>
                  <a:schemeClr val="tx2"/>
                </a:solidFill>
              </a:rPr>
              <a:t>)</a:t>
            </a:r>
            <a:endParaRPr lang="en-US" sz="2400" dirty="0">
              <a:solidFill>
                <a:schemeClr val="tx2"/>
              </a:solidFill>
            </a:endParaRPr>
          </a:p>
        </p:txBody>
      </p:sp>
      <p:sp>
        <p:nvSpPr>
          <p:cNvPr id="57" name="TextBox 56"/>
          <p:cNvSpPr txBox="1"/>
          <p:nvPr/>
        </p:nvSpPr>
        <p:spPr>
          <a:xfrm>
            <a:off x="7615972" y="1814345"/>
            <a:ext cx="2668487" cy="461665"/>
          </a:xfrm>
          <a:prstGeom prst="rect">
            <a:avLst/>
          </a:prstGeom>
          <a:noFill/>
        </p:spPr>
        <p:txBody>
          <a:bodyPr wrap="none" rtlCol="0">
            <a:spAutoFit/>
          </a:bodyPr>
          <a:lstStyle/>
          <a:p>
            <a:r>
              <a:rPr lang="en-US" sz="2400" dirty="0" smtClean="0">
                <a:solidFill>
                  <a:schemeClr val="tx2"/>
                </a:solidFill>
              </a:rPr>
              <a:t>Azure </a:t>
            </a:r>
            <a:r>
              <a:rPr lang="en-US" sz="2400" dirty="0">
                <a:solidFill>
                  <a:schemeClr val="tx2"/>
                </a:solidFill>
              </a:rPr>
              <a:t>Blob </a:t>
            </a:r>
            <a:r>
              <a:rPr lang="zh-TW" altLang="en-US" sz="2400" dirty="0" smtClean="0">
                <a:solidFill>
                  <a:schemeClr val="tx2"/>
                </a:solidFill>
              </a:rPr>
              <a:t>儲存體</a:t>
            </a:r>
            <a:endParaRPr lang="en-US" sz="2400" dirty="0" smtClean="0">
              <a:solidFill>
                <a:schemeClr val="tx2"/>
              </a:solidFill>
            </a:endParaRPr>
          </a:p>
        </p:txBody>
      </p:sp>
      <p:sp>
        <p:nvSpPr>
          <p:cNvPr id="58" name="Rectangle 57"/>
          <p:cNvSpPr/>
          <p:nvPr/>
        </p:nvSpPr>
        <p:spPr>
          <a:xfrm>
            <a:off x="1296067" y="3213952"/>
            <a:ext cx="6169701" cy="991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bg1"/>
              </a:solidFill>
            </a:endParaRPr>
          </a:p>
        </p:txBody>
      </p:sp>
      <p:cxnSp>
        <p:nvCxnSpPr>
          <p:cNvPr id="64" name="Straight Arrow Connector 63"/>
          <p:cNvCxnSpPr>
            <a:stCxn id="45" idx="2"/>
          </p:cNvCxnSpPr>
          <p:nvPr/>
        </p:nvCxnSpPr>
        <p:spPr>
          <a:xfrm flipH="1">
            <a:off x="3831436" y="2518509"/>
            <a:ext cx="697" cy="695443"/>
          </a:xfrm>
          <a:prstGeom prst="straightConnector1">
            <a:avLst/>
          </a:prstGeom>
          <a:ln w="28575">
            <a:headEnd type="arrow"/>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2359674" y="2496861"/>
            <a:ext cx="697" cy="695443"/>
          </a:xfrm>
          <a:prstGeom prst="straightConnector1">
            <a:avLst/>
          </a:prstGeom>
          <a:ln w="28575">
            <a:headEnd type="arrow"/>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a:off x="5292860" y="2518509"/>
            <a:ext cx="697" cy="695443"/>
          </a:xfrm>
          <a:prstGeom prst="straightConnector1">
            <a:avLst/>
          </a:prstGeom>
          <a:ln w="28575">
            <a:headEnd type="arrow"/>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a:off x="6674068" y="2518509"/>
            <a:ext cx="697" cy="695443"/>
          </a:xfrm>
          <a:prstGeom prst="straightConnector1">
            <a:avLst/>
          </a:prstGeom>
          <a:ln w="28575">
            <a:headEnd type="arrow"/>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3041301" y="3313277"/>
            <a:ext cx="697" cy="695443"/>
          </a:xfrm>
          <a:prstGeom prst="straightConnector1">
            <a:avLst/>
          </a:prstGeom>
          <a:ln w="28575">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4554953" y="3313277"/>
            <a:ext cx="697" cy="695443"/>
          </a:xfrm>
          <a:prstGeom prst="straightConnector1">
            <a:avLst/>
          </a:prstGeom>
          <a:ln w="28575">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5983464" y="3313068"/>
            <a:ext cx="697" cy="695443"/>
          </a:xfrm>
          <a:prstGeom prst="straightConnector1">
            <a:avLst/>
          </a:prstGeom>
          <a:ln w="28575">
            <a:headEnd type="arrow"/>
            <a:tailEnd type="arrow"/>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7664455" y="3124705"/>
            <a:ext cx="3722750" cy="461665"/>
          </a:xfrm>
          <a:prstGeom prst="rect">
            <a:avLst/>
          </a:prstGeom>
          <a:noFill/>
        </p:spPr>
        <p:txBody>
          <a:bodyPr wrap="none" rtlCol="0">
            <a:spAutoFit/>
          </a:bodyPr>
          <a:lstStyle/>
          <a:p>
            <a:r>
              <a:rPr lang="en-US" sz="2400" dirty="0">
                <a:solidFill>
                  <a:schemeClr val="bg1"/>
                </a:solidFill>
                <a:latin typeface="+mj-lt"/>
                <a:hlinkClick r:id="rId3"/>
              </a:rPr>
              <a:t>Azure Flat Network Storage</a:t>
            </a:r>
            <a:endParaRPr lang="en-US" sz="2400" dirty="0">
              <a:solidFill>
                <a:schemeClr val="bg1"/>
              </a:solidFill>
              <a:latin typeface="+mj-lt"/>
            </a:endParaRPr>
          </a:p>
        </p:txBody>
      </p:sp>
      <p:sp>
        <p:nvSpPr>
          <p:cNvPr id="59" name="TextBox 58"/>
          <p:cNvSpPr txBox="1"/>
          <p:nvPr/>
        </p:nvSpPr>
        <p:spPr>
          <a:xfrm>
            <a:off x="879761" y="5970299"/>
            <a:ext cx="10223633" cy="420564"/>
          </a:xfrm>
          <a:prstGeom prst="rect">
            <a:avLst/>
          </a:prstGeom>
          <a:noFill/>
        </p:spPr>
        <p:txBody>
          <a:bodyPr wrap="none" rtlCol="0">
            <a:spAutoFit/>
          </a:bodyPr>
          <a:lstStyle/>
          <a:p>
            <a:r>
              <a:rPr lang="en-US" sz="2133" dirty="0">
                <a:solidFill>
                  <a:schemeClr val="bg1"/>
                </a:solidFill>
                <a:hlinkClick r:id="rId4"/>
              </a:rPr>
              <a:t>http://dennyglee.com/2013/03/18/why-use-blob-storage-with-hdinsight-on-azure</a:t>
            </a:r>
            <a:r>
              <a:rPr lang="en-US" sz="2133" dirty="0" smtClean="0">
                <a:solidFill>
                  <a:schemeClr val="bg1"/>
                </a:solidFill>
                <a:hlinkClick r:id="rId4"/>
              </a:rPr>
              <a:t>/</a:t>
            </a:r>
            <a:r>
              <a:rPr lang="en-US" sz="2133" dirty="0" smtClean="0">
                <a:solidFill>
                  <a:schemeClr val="bg1"/>
                </a:solidFill>
              </a:rPr>
              <a:t> </a:t>
            </a:r>
            <a:endParaRPr lang="en-US" sz="2133" dirty="0">
              <a:solidFill>
                <a:schemeClr val="bg1"/>
              </a:solidFill>
            </a:endParaRPr>
          </a:p>
        </p:txBody>
      </p:sp>
      <p:pic>
        <p:nvPicPr>
          <p:cNvPr id="61" name="Picture 3" descr="\\MAGNUM\Projects\Microsoft\Cloud Power FY12\Design\ICONS_PNG\Document.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Lst>
          </a:blip>
          <a:stretch>
            <a:fillRect/>
          </a:stretch>
        </p:blipFill>
        <p:spPr bwMode="auto">
          <a:xfrm>
            <a:off x="945124" y="2114145"/>
            <a:ext cx="1079300" cy="1079300"/>
          </a:xfrm>
          <a:prstGeom prst="rect">
            <a:avLst/>
          </a:prstGeom>
          <a:noFill/>
        </p:spPr>
      </p:pic>
      <p:pic>
        <p:nvPicPr>
          <p:cNvPr id="62" name="Picture 61"/>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349" y="4718539"/>
            <a:ext cx="1177687" cy="833834"/>
          </a:xfrm>
          <a:prstGeom prst="rect">
            <a:avLst/>
          </a:prstGeom>
        </p:spPr>
      </p:pic>
      <p:grpSp>
        <p:nvGrpSpPr>
          <p:cNvPr id="63" name="Group 62"/>
          <p:cNvGrpSpPr/>
          <p:nvPr/>
        </p:nvGrpSpPr>
        <p:grpSpPr>
          <a:xfrm>
            <a:off x="2267144" y="4129958"/>
            <a:ext cx="1016000" cy="838200"/>
            <a:chOff x="2837947" y="3452302"/>
            <a:chExt cx="1016000" cy="838200"/>
          </a:xfrm>
        </p:grpSpPr>
        <p:sp>
          <p:nvSpPr>
            <p:cNvPr id="72" name="Rounded Rectangle 71"/>
            <p:cNvSpPr/>
            <p:nvPr/>
          </p:nvSpPr>
          <p:spPr>
            <a:xfrm>
              <a:off x="2837947" y="3452302"/>
              <a:ext cx="1016000" cy="838200"/>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solidFill>
                  <a:schemeClr val="bg1"/>
                </a:solidFill>
              </a:endParaRPr>
            </a:p>
          </p:txBody>
        </p:sp>
        <p:sp>
          <p:nvSpPr>
            <p:cNvPr id="73"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defTabSz="1218865">
                <a:defRPr/>
              </a:pPr>
              <a:endParaRPr lang="en-US" sz="2500" kern="0">
                <a:solidFill>
                  <a:sysClr val="windowText" lastClr="000000"/>
                </a:solidFill>
              </a:endParaRPr>
            </a:p>
          </p:txBody>
        </p:sp>
      </p:grpSp>
      <p:grpSp>
        <p:nvGrpSpPr>
          <p:cNvPr id="74" name="Group 73"/>
          <p:cNvGrpSpPr/>
          <p:nvPr/>
        </p:nvGrpSpPr>
        <p:grpSpPr>
          <a:xfrm>
            <a:off x="3487980" y="4134872"/>
            <a:ext cx="1016000" cy="838200"/>
            <a:chOff x="2837947" y="3452302"/>
            <a:chExt cx="1016000" cy="838200"/>
          </a:xfrm>
        </p:grpSpPr>
        <p:sp>
          <p:nvSpPr>
            <p:cNvPr id="75" name="Rounded Rectangle 74"/>
            <p:cNvSpPr/>
            <p:nvPr/>
          </p:nvSpPr>
          <p:spPr>
            <a:xfrm>
              <a:off x="2837947" y="3452302"/>
              <a:ext cx="1016000" cy="838200"/>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solidFill>
                  <a:schemeClr val="bg1"/>
                </a:solidFill>
              </a:endParaRPr>
            </a:p>
          </p:txBody>
        </p:sp>
        <p:sp>
          <p:nvSpPr>
            <p:cNvPr id="76"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defTabSz="1218865">
                <a:defRPr/>
              </a:pPr>
              <a:endParaRPr lang="en-US" sz="2500" kern="0">
                <a:solidFill>
                  <a:sysClr val="windowText" lastClr="000000"/>
                </a:solidFill>
              </a:endParaRPr>
            </a:p>
          </p:txBody>
        </p:sp>
      </p:grpSp>
      <p:grpSp>
        <p:nvGrpSpPr>
          <p:cNvPr id="77" name="Group 76"/>
          <p:cNvGrpSpPr/>
          <p:nvPr/>
        </p:nvGrpSpPr>
        <p:grpSpPr>
          <a:xfrm>
            <a:off x="4708816" y="4134877"/>
            <a:ext cx="1016000" cy="838200"/>
            <a:chOff x="2837947" y="3452302"/>
            <a:chExt cx="1016000" cy="838200"/>
          </a:xfrm>
        </p:grpSpPr>
        <p:sp>
          <p:nvSpPr>
            <p:cNvPr id="78" name="Rounded Rectangle 77"/>
            <p:cNvSpPr/>
            <p:nvPr/>
          </p:nvSpPr>
          <p:spPr>
            <a:xfrm>
              <a:off x="2837947" y="3452302"/>
              <a:ext cx="1016000" cy="838200"/>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solidFill>
                  <a:schemeClr val="bg1"/>
                </a:solidFill>
              </a:endParaRPr>
            </a:p>
          </p:txBody>
        </p:sp>
        <p:sp>
          <p:nvSpPr>
            <p:cNvPr id="83"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defTabSz="1218865">
                <a:defRPr/>
              </a:pPr>
              <a:endParaRPr lang="en-US" sz="2500" kern="0">
                <a:solidFill>
                  <a:sysClr val="windowText" lastClr="000000"/>
                </a:solidFill>
              </a:endParaRPr>
            </a:p>
          </p:txBody>
        </p:sp>
      </p:grpSp>
      <p:grpSp>
        <p:nvGrpSpPr>
          <p:cNvPr id="84" name="Group 83"/>
          <p:cNvGrpSpPr/>
          <p:nvPr/>
        </p:nvGrpSpPr>
        <p:grpSpPr>
          <a:xfrm>
            <a:off x="5929652" y="4134875"/>
            <a:ext cx="1016000" cy="838200"/>
            <a:chOff x="2837947" y="3452302"/>
            <a:chExt cx="1016000" cy="838200"/>
          </a:xfrm>
        </p:grpSpPr>
        <p:sp>
          <p:nvSpPr>
            <p:cNvPr id="85" name="Rounded Rectangle 84"/>
            <p:cNvSpPr/>
            <p:nvPr/>
          </p:nvSpPr>
          <p:spPr>
            <a:xfrm>
              <a:off x="2837947" y="3452302"/>
              <a:ext cx="1016000" cy="838200"/>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solidFill>
                  <a:schemeClr val="bg1"/>
                </a:solidFill>
              </a:endParaRPr>
            </a:p>
          </p:txBody>
        </p:sp>
        <p:sp>
          <p:nvSpPr>
            <p:cNvPr id="86"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defTabSz="1218865">
                <a:defRPr/>
              </a:pPr>
              <a:endParaRPr lang="en-US" sz="2500" kern="0">
                <a:solidFill>
                  <a:sysClr val="windowText" lastClr="000000"/>
                </a:solidFill>
              </a:endParaRPr>
            </a:p>
          </p:txBody>
        </p:sp>
      </p:grpSp>
    </p:spTree>
    <p:extLst>
      <p:ext uri="{BB962C8B-B14F-4D97-AF65-F5344CB8AC3E}">
        <p14:creationId xmlns:p14="http://schemas.microsoft.com/office/powerpoint/2010/main" val="243393662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1598219" y="4008511"/>
            <a:ext cx="5757392" cy="1080789"/>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867" dirty="0">
              <a:solidFill>
                <a:schemeClr val="bg1"/>
              </a:solidFill>
            </a:endParaRPr>
          </a:p>
        </p:txBody>
      </p:sp>
      <p:sp>
        <p:nvSpPr>
          <p:cNvPr id="55" name="Rounded Rectangle 54"/>
          <p:cNvSpPr/>
          <p:nvPr/>
        </p:nvSpPr>
        <p:spPr>
          <a:xfrm>
            <a:off x="1608469" y="1602853"/>
            <a:ext cx="5757392" cy="1014555"/>
          </a:xfrm>
          <a:prstGeom prst="roundRect">
            <a:avLst/>
          </a:prstGeom>
          <a:solidFill>
            <a:schemeClr val="accent2"/>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a:solidFill>
                <a:schemeClr val="bg1"/>
              </a:solidFill>
            </a:endParaRPr>
          </a:p>
        </p:txBody>
      </p:sp>
      <p:sp>
        <p:nvSpPr>
          <p:cNvPr id="82" name="Title 81"/>
          <p:cNvSpPr>
            <a:spLocks noGrp="1"/>
          </p:cNvSpPr>
          <p:nvPr>
            <p:ph type="title"/>
          </p:nvPr>
        </p:nvSpPr>
        <p:spPr/>
        <p:txBody>
          <a:bodyPr/>
          <a:lstStyle/>
          <a:p>
            <a:r>
              <a:rPr lang="en-US" altLang="zh-TW" dirty="0" err="1"/>
              <a:t>HDInsight</a:t>
            </a:r>
            <a:r>
              <a:rPr lang="en-US" altLang="zh-TW" dirty="0"/>
              <a:t> </a:t>
            </a:r>
            <a:r>
              <a:rPr lang="zh-TW" altLang="en-US" dirty="0"/>
              <a:t>儲存體架構</a:t>
            </a:r>
            <a:endParaRPr lang="en-US" dirty="0"/>
          </a:p>
        </p:txBody>
      </p:sp>
      <p:grpSp>
        <p:nvGrpSpPr>
          <p:cNvPr id="38" name="Group 37"/>
          <p:cNvGrpSpPr/>
          <p:nvPr/>
        </p:nvGrpSpPr>
        <p:grpSpPr>
          <a:xfrm>
            <a:off x="1300569" y="1395243"/>
            <a:ext cx="1016000" cy="838200"/>
            <a:chOff x="6843896" y="2944436"/>
            <a:chExt cx="762000" cy="838200"/>
          </a:xfrm>
        </p:grpSpPr>
        <p:sp>
          <p:nvSpPr>
            <p:cNvPr id="41" name="Rounded Rectangle 40"/>
            <p:cNvSpPr/>
            <p:nvPr/>
          </p:nvSpPr>
          <p:spPr>
            <a:xfrm>
              <a:off x="6843896" y="2944436"/>
              <a:ext cx="762000" cy="838200"/>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67" dirty="0">
                <a:solidFill>
                  <a:schemeClr val="bg1"/>
                </a:solidFill>
              </a:endParaRPr>
            </a:p>
          </p:txBody>
        </p:sp>
        <p:sp>
          <p:nvSpPr>
            <p:cNvPr id="39" name="Rectangle 38"/>
            <p:cNvSpPr/>
            <p:nvPr/>
          </p:nvSpPr>
          <p:spPr>
            <a:xfrm>
              <a:off x="6920096" y="30968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solidFill>
                  <a:schemeClr val="bg1"/>
                </a:solidFill>
              </a:endParaRPr>
            </a:p>
          </p:txBody>
        </p:sp>
        <p:sp>
          <p:nvSpPr>
            <p:cNvPr id="40" name="Rectangle 39"/>
            <p:cNvSpPr/>
            <p:nvPr/>
          </p:nvSpPr>
          <p:spPr>
            <a:xfrm>
              <a:off x="6920915" y="3401636"/>
              <a:ext cx="607961" cy="228600"/>
            </a:xfrm>
            <a:prstGeom prst="rect">
              <a:avLst/>
            </a:prstGeom>
            <a:solidFill>
              <a:schemeClr val="accent2"/>
            </a:soli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solidFill>
                  <a:schemeClr val="bg1"/>
                </a:solidFill>
              </a:endParaRPr>
            </a:p>
          </p:txBody>
        </p:sp>
      </p:grpSp>
      <p:sp>
        <p:nvSpPr>
          <p:cNvPr id="56" name="TextBox 55"/>
          <p:cNvSpPr txBox="1"/>
          <p:nvPr/>
        </p:nvSpPr>
        <p:spPr>
          <a:xfrm>
            <a:off x="7605719" y="4268561"/>
            <a:ext cx="2941831" cy="830997"/>
          </a:xfrm>
          <a:prstGeom prst="rect">
            <a:avLst/>
          </a:prstGeom>
          <a:noFill/>
        </p:spPr>
        <p:txBody>
          <a:bodyPr wrap="none" rtlCol="0">
            <a:spAutoFit/>
          </a:bodyPr>
          <a:lstStyle/>
          <a:p>
            <a:r>
              <a:rPr lang="en-US" altLang="zh-TW" sz="2400" dirty="0" err="1">
                <a:solidFill>
                  <a:schemeClr val="tx2"/>
                </a:solidFill>
              </a:rPr>
              <a:t>HDInsight</a:t>
            </a:r>
            <a:r>
              <a:rPr lang="en-US" altLang="zh-TW" sz="2400" dirty="0">
                <a:solidFill>
                  <a:schemeClr val="tx2"/>
                </a:solidFill>
              </a:rPr>
              <a:t> </a:t>
            </a:r>
            <a:r>
              <a:rPr lang="zh-TW" altLang="en-US" sz="2400" dirty="0">
                <a:solidFill>
                  <a:schemeClr val="tx2"/>
                </a:solidFill>
              </a:rPr>
              <a:t>運算節點</a:t>
            </a:r>
            <a:r>
              <a:rPr lang="en-US" altLang="zh-TW" sz="2400" dirty="0">
                <a:solidFill>
                  <a:schemeClr val="tx2"/>
                </a:solidFill>
              </a:rPr>
              <a:t> </a:t>
            </a:r>
            <a:br>
              <a:rPr lang="en-US" altLang="zh-TW" sz="2400" dirty="0">
                <a:solidFill>
                  <a:schemeClr val="tx2"/>
                </a:solidFill>
              </a:rPr>
            </a:br>
            <a:r>
              <a:rPr lang="en-US" altLang="zh-TW" sz="2400" dirty="0">
                <a:solidFill>
                  <a:schemeClr val="tx2"/>
                </a:solidFill>
              </a:rPr>
              <a:t>(</a:t>
            </a:r>
            <a:r>
              <a:rPr lang="zh-TW" altLang="en-US" sz="2400" dirty="0">
                <a:solidFill>
                  <a:schemeClr val="tx2"/>
                </a:solidFill>
              </a:rPr>
              <a:t>大型虛擬機器</a:t>
            </a:r>
            <a:r>
              <a:rPr lang="en-US" altLang="zh-TW" sz="2400" dirty="0">
                <a:solidFill>
                  <a:schemeClr val="tx2"/>
                </a:solidFill>
              </a:rPr>
              <a:t>)</a:t>
            </a:r>
          </a:p>
        </p:txBody>
      </p:sp>
      <p:sp>
        <p:nvSpPr>
          <p:cNvPr id="57" name="TextBox 56"/>
          <p:cNvSpPr txBox="1"/>
          <p:nvPr/>
        </p:nvSpPr>
        <p:spPr>
          <a:xfrm>
            <a:off x="7615972" y="1814345"/>
            <a:ext cx="2668487" cy="461665"/>
          </a:xfrm>
          <a:prstGeom prst="rect">
            <a:avLst/>
          </a:prstGeom>
          <a:noFill/>
        </p:spPr>
        <p:txBody>
          <a:bodyPr wrap="none" rtlCol="0">
            <a:spAutoFit/>
          </a:bodyPr>
          <a:lstStyle/>
          <a:p>
            <a:r>
              <a:rPr lang="en-US" sz="2400" dirty="0" smtClean="0">
                <a:solidFill>
                  <a:schemeClr val="tx2"/>
                </a:solidFill>
              </a:rPr>
              <a:t>Azure Blob </a:t>
            </a:r>
            <a:r>
              <a:rPr lang="zh-TW" altLang="en-US" sz="2400" dirty="0" smtClean="0">
                <a:solidFill>
                  <a:schemeClr val="tx2"/>
                </a:solidFill>
              </a:rPr>
              <a:t>儲存體</a:t>
            </a:r>
            <a:endParaRPr lang="en-US" sz="2400" dirty="0" smtClean="0">
              <a:solidFill>
                <a:schemeClr val="tx2"/>
              </a:solidFill>
            </a:endParaRPr>
          </a:p>
        </p:txBody>
      </p:sp>
      <p:sp>
        <p:nvSpPr>
          <p:cNvPr id="58" name="Rectangle 57"/>
          <p:cNvSpPr/>
          <p:nvPr/>
        </p:nvSpPr>
        <p:spPr>
          <a:xfrm>
            <a:off x="1296067" y="3213952"/>
            <a:ext cx="6169701" cy="991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schemeClr val="bg1"/>
              </a:solidFill>
            </a:endParaRPr>
          </a:p>
        </p:txBody>
      </p:sp>
      <p:sp>
        <p:nvSpPr>
          <p:cNvPr id="71" name="TextBox 70"/>
          <p:cNvSpPr txBox="1"/>
          <p:nvPr/>
        </p:nvSpPr>
        <p:spPr>
          <a:xfrm>
            <a:off x="7664455" y="3124705"/>
            <a:ext cx="3722750" cy="461665"/>
          </a:xfrm>
          <a:prstGeom prst="rect">
            <a:avLst/>
          </a:prstGeom>
          <a:noFill/>
        </p:spPr>
        <p:txBody>
          <a:bodyPr wrap="none" rtlCol="0">
            <a:spAutoFit/>
          </a:bodyPr>
          <a:lstStyle/>
          <a:p>
            <a:r>
              <a:rPr lang="en-US" sz="2400" dirty="0">
                <a:solidFill>
                  <a:schemeClr val="bg1"/>
                </a:solidFill>
                <a:latin typeface="+mj-lt"/>
                <a:hlinkClick r:id="rId3"/>
              </a:rPr>
              <a:t>Azure Flat Network Storage</a:t>
            </a:r>
            <a:endParaRPr lang="en-US" sz="2400" dirty="0">
              <a:solidFill>
                <a:schemeClr val="bg1"/>
              </a:solidFill>
              <a:latin typeface="+mj-lt"/>
            </a:endParaRPr>
          </a:p>
        </p:txBody>
      </p:sp>
      <p:cxnSp>
        <p:nvCxnSpPr>
          <p:cNvPr id="4" name="Straight Arrow Connector 3"/>
          <p:cNvCxnSpPr/>
          <p:nvPr/>
        </p:nvCxnSpPr>
        <p:spPr>
          <a:xfrm>
            <a:off x="2602825" y="2081043"/>
            <a:ext cx="0" cy="224818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588758" y="1622652"/>
            <a:ext cx="1210588" cy="707886"/>
          </a:xfrm>
          <a:prstGeom prst="rect">
            <a:avLst/>
          </a:prstGeom>
          <a:noFill/>
        </p:spPr>
        <p:txBody>
          <a:bodyPr wrap="none" rtlCol="0">
            <a:spAutoFit/>
          </a:bodyPr>
          <a:lstStyle/>
          <a:p>
            <a:r>
              <a:rPr lang="zh-TW" altLang="en-US" sz="2000" b="1" dirty="0" smtClean="0">
                <a:solidFill>
                  <a:schemeClr val="bg1"/>
                </a:solidFill>
                <a:latin typeface="+mj-lt"/>
              </a:rPr>
              <a:t>串流資料</a:t>
            </a:r>
            <a:r>
              <a:rPr lang="en-US" altLang="zh-TW" sz="2000" b="1" dirty="0" smtClean="0">
                <a:solidFill>
                  <a:schemeClr val="bg1"/>
                </a:solidFill>
                <a:latin typeface="+mj-lt"/>
              </a:rPr>
              <a:t/>
            </a:r>
            <a:br>
              <a:rPr lang="en-US" altLang="zh-TW" sz="2000" b="1" dirty="0" smtClean="0">
                <a:solidFill>
                  <a:schemeClr val="bg1"/>
                </a:solidFill>
                <a:latin typeface="+mj-lt"/>
              </a:rPr>
            </a:br>
            <a:r>
              <a:rPr lang="zh-TW" altLang="en-US" sz="2000" b="1" dirty="0" smtClean="0">
                <a:solidFill>
                  <a:schemeClr val="bg1"/>
                </a:solidFill>
                <a:latin typeface="+mj-lt"/>
              </a:rPr>
              <a:t>以供運算</a:t>
            </a:r>
            <a:endParaRPr lang="en-US" sz="2000" b="1" dirty="0">
              <a:solidFill>
                <a:schemeClr val="bg1"/>
              </a:solidFill>
              <a:latin typeface="+mj-lt"/>
            </a:endParaRPr>
          </a:p>
        </p:txBody>
      </p:sp>
      <p:sp>
        <p:nvSpPr>
          <p:cNvPr id="6" name="Right Arrow 5"/>
          <p:cNvSpPr/>
          <p:nvPr/>
        </p:nvSpPr>
        <p:spPr>
          <a:xfrm>
            <a:off x="2573281" y="4230922"/>
            <a:ext cx="1132565" cy="740568"/>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solidFill>
                <a:schemeClr val="bg1"/>
              </a:solidFill>
            </a:endParaRPr>
          </a:p>
        </p:txBody>
      </p:sp>
      <p:sp>
        <p:nvSpPr>
          <p:cNvPr id="59" name="Right Arrow 58"/>
          <p:cNvSpPr/>
          <p:nvPr/>
        </p:nvSpPr>
        <p:spPr>
          <a:xfrm>
            <a:off x="3731695" y="4230922"/>
            <a:ext cx="1132565" cy="740568"/>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solidFill>
                <a:schemeClr val="bg1"/>
              </a:solidFill>
            </a:endParaRPr>
          </a:p>
        </p:txBody>
      </p:sp>
      <p:sp>
        <p:nvSpPr>
          <p:cNvPr id="60" name="Right Arrow 59"/>
          <p:cNvSpPr/>
          <p:nvPr/>
        </p:nvSpPr>
        <p:spPr>
          <a:xfrm>
            <a:off x="4890109" y="4230922"/>
            <a:ext cx="1132565" cy="740568"/>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solidFill>
                <a:schemeClr val="bg1"/>
              </a:solidFill>
            </a:endParaRPr>
          </a:p>
        </p:txBody>
      </p:sp>
      <p:sp>
        <p:nvSpPr>
          <p:cNvPr id="61" name="Right Arrow 60"/>
          <p:cNvSpPr/>
          <p:nvPr/>
        </p:nvSpPr>
        <p:spPr>
          <a:xfrm>
            <a:off x="6048523" y="4230922"/>
            <a:ext cx="1132565" cy="740568"/>
          </a:xfrm>
          <a:prstGeom prst="rightArrow">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solidFill>
                <a:schemeClr val="bg1"/>
              </a:solidFill>
            </a:endParaRPr>
          </a:p>
        </p:txBody>
      </p:sp>
      <p:cxnSp>
        <p:nvCxnSpPr>
          <p:cNvPr id="62" name="Straight Arrow Connector 61"/>
          <p:cNvCxnSpPr/>
          <p:nvPr/>
        </p:nvCxnSpPr>
        <p:spPr>
          <a:xfrm>
            <a:off x="5674736" y="3313068"/>
            <a:ext cx="0" cy="899488"/>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5272311" y="3313068"/>
            <a:ext cx="0" cy="913507"/>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6926873" y="1776243"/>
            <a:ext cx="0" cy="2436315"/>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038929" y="1622652"/>
            <a:ext cx="1832554" cy="707886"/>
          </a:xfrm>
          <a:prstGeom prst="rect">
            <a:avLst/>
          </a:prstGeom>
          <a:noFill/>
        </p:spPr>
        <p:txBody>
          <a:bodyPr wrap="none" rtlCol="0">
            <a:spAutoFit/>
          </a:bodyPr>
          <a:lstStyle/>
          <a:p>
            <a:pPr algn="r"/>
            <a:r>
              <a:rPr lang="zh-TW" altLang="en-US" sz="2000" b="1" dirty="0" smtClean="0">
                <a:solidFill>
                  <a:schemeClr val="bg1"/>
                </a:solidFill>
                <a:latin typeface="+mj-lt"/>
              </a:rPr>
              <a:t>將資料</a:t>
            </a:r>
            <a:r>
              <a:rPr lang="en-US" altLang="zh-TW" sz="2000" b="1" dirty="0" smtClean="0">
                <a:solidFill>
                  <a:schemeClr val="bg1"/>
                </a:solidFill>
                <a:latin typeface="+mj-lt"/>
              </a:rPr>
              <a:t/>
            </a:r>
            <a:br>
              <a:rPr lang="en-US" altLang="zh-TW" sz="2000" b="1" dirty="0" smtClean="0">
                <a:solidFill>
                  <a:schemeClr val="bg1"/>
                </a:solidFill>
                <a:latin typeface="+mj-lt"/>
              </a:rPr>
            </a:br>
            <a:r>
              <a:rPr lang="zh-TW" altLang="en-US" sz="2000" b="1" dirty="0" smtClean="0">
                <a:solidFill>
                  <a:schemeClr val="bg1"/>
                </a:solidFill>
                <a:latin typeface="+mj-lt"/>
              </a:rPr>
              <a:t>儲存回 </a:t>
            </a:r>
            <a:r>
              <a:rPr lang="en-US" altLang="zh-TW" sz="2000" b="1" dirty="0" smtClean="0">
                <a:solidFill>
                  <a:schemeClr val="bg1"/>
                </a:solidFill>
                <a:latin typeface="+mj-lt"/>
              </a:rPr>
              <a:t>Blob </a:t>
            </a:r>
            <a:r>
              <a:rPr lang="zh-TW" altLang="en-US" sz="2000" b="1" dirty="0" smtClean="0">
                <a:solidFill>
                  <a:schemeClr val="bg1"/>
                </a:solidFill>
                <a:latin typeface="+mj-lt"/>
              </a:rPr>
              <a:t>中</a:t>
            </a:r>
            <a:endParaRPr lang="en-US" sz="2000" b="1" dirty="0">
              <a:solidFill>
                <a:schemeClr val="bg1"/>
              </a:solidFill>
              <a:latin typeface="+mj-lt"/>
            </a:endParaRPr>
          </a:p>
        </p:txBody>
      </p:sp>
      <p:sp>
        <p:nvSpPr>
          <p:cNvPr id="74" name="TextBox 73"/>
          <p:cNvSpPr txBox="1"/>
          <p:nvPr/>
        </p:nvSpPr>
        <p:spPr>
          <a:xfrm>
            <a:off x="2723922" y="4394519"/>
            <a:ext cx="654346" cy="379656"/>
          </a:xfrm>
          <a:prstGeom prst="rect">
            <a:avLst/>
          </a:prstGeom>
          <a:noFill/>
        </p:spPr>
        <p:txBody>
          <a:bodyPr wrap="none" rtlCol="0">
            <a:spAutoFit/>
          </a:bodyPr>
          <a:lstStyle/>
          <a:p>
            <a:r>
              <a:rPr lang="en-US" sz="1867" dirty="0">
                <a:solidFill>
                  <a:schemeClr val="bg1"/>
                </a:solidFill>
              </a:rPr>
              <a:t>map</a:t>
            </a:r>
          </a:p>
        </p:txBody>
      </p:sp>
      <p:sp>
        <p:nvSpPr>
          <p:cNvPr id="76" name="TextBox 75"/>
          <p:cNvSpPr txBox="1"/>
          <p:nvPr/>
        </p:nvSpPr>
        <p:spPr>
          <a:xfrm>
            <a:off x="3880104" y="4394519"/>
            <a:ext cx="598754" cy="379656"/>
          </a:xfrm>
          <a:prstGeom prst="rect">
            <a:avLst/>
          </a:prstGeom>
          <a:noFill/>
        </p:spPr>
        <p:txBody>
          <a:bodyPr wrap="none" rtlCol="0">
            <a:spAutoFit/>
          </a:bodyPr>
          <a:lstStyle/>
          <a:p>
            <a:r>
              <a:rPr lang="en-US" sz="1867" dirty="0">
                <a:solidFill>
                  <a:schemeClr val="bg1"/>
                </a:solidFill>
              </a:rPr>
              <a:t>sort</a:t>
            </a:r>
          </a:p>
        </p:txBody>
      </p:sp>
      <p:sp>
        <p:nvSpPr>
          <p:cNvPr id="77" name="TextBox 76"/>
          <p:cNvSpPr txBox="1"/>
          <p:nvPr/>
        </p:nvSpPr>
        <p:spPr>
          <a:xfrm>
            <a:off x="4906330" y="4394519"/>
            <a:ext cx="891591" cy="379656"/>
          </a:xfrm>
          <a:prstGeom prst="rect">
            <a:avLst/>
          </a:prstGeom>
          <a:noFill/>
        </p:spPr>
        <p:txBody>
          <a:bodyPr wrap="none" rtlCol="0">
            <a:spAutoFit/>
          </a:bodyPr>
          <a:lstStyle/>
          <a:p>
            <a:r>
              <a:rPr lang="en-US" sz="1867" dirty="0">
                <a:solidFill>
                  <a:schemeClr val="bg1"/>
                </a:solidFill>
              </a:rPr>
              <a:t>shuffle</a:t>
            </a:r>
          </a:p>
        </p:txBody>
      </p:sp>
      <p:sp>
        <p:nvSpPr>
          <p:cNvPr id="78" name="TextBox 77"/>
          <p:cNvSpPr txBox="1"/>
          <p:nvPr/>
        </p:nvSpPr>
        <p:spPr>
          <a:xfrm>
            <a:off x="6105563" y="4394519"/>
            <a:ext cx="902876" cy="379656"/>
          </a:xfrm>
          <a:prstGeom prst="rect">
            <a:avLst/>
          </a:prstGeom>
          <a:noFill/>
        </p:spPr>
        <p:txBody>
          <a:bodyPr wrap="none" rtlCol="0">
            <a:spAutoFit/>
          </a:bodyPr>
          <a:lstStyle/>
          <a:p>
            <a:r>
              <a:rPr lang="en-US" sz="1867" dirty="0">
                <a:solidFill>
                  <a:schemeClr val="bg1"/>
                </a:solidFill>
              </a:rPr>
              <a:t>reduce</a:t>
            </a:r>
          </a:p>
        </p:txBody>
      </p:sp>
      <p:sp>
        <p:nvSpPr>
          <p:cNvPr id="2" name="TextBox 1"/>
          <p:cNvSpPr txBox="1"/>
          <p:nvPr/>
        </p:nvSpPr>
        <p:spPr>
          <a:xfrm>
            <a:off x="1196941" y="5935519"/>
            <a:ext cx="10223633" cy="420564"/>
          </a:xfrm>
          <a:prstGeom prst="rect">
            <a:avLst/>
          </a:prstGeom>
          <a:noFill/>
        </p:spPr>
        <p:txBody>
          <a:bodyPr wrap="none" rtlCol="0">
            <a:spAutoFit/>
          </a:bodyPr>
          <a:lstStyle/>
          <a:p>
            <a:r>
              <a:rPr lang="en-US" sz="2133" dirty="0">
                <a:solidFill>
                  <a:schemeClr val="bg1"/>
                </a:solidFill>
                <a:hlinkClick r:id="rId4"/>
              </a:rPr>
              <a:t>http://dennyglee.com/2013/03/18/why-use-blob-storage-with-hdinsight-on-azure</a:t>
            </a:r>
            <a:r>
              <a:rPr lang="en-US" sz="2133" dirty="0" smtClean="0">
                <a:solidFill>
                  <a:schemeClr val="bg1"/>
                </a:solidFill>
                <a:hlinkClick r:id="rId4"/>
              </a:rPr>
              <a:t>/</a:t>
            </a:r>
            <a:r>
              <a:rPr lang="en-US" sz="2133" dirty="0" smtClean="0">
                <a:solidFill>
                  <a:schemeClr val="bg1"/>
                </a:solidFill>
              </a:rPr>
              <a:t> </a:t>
            </a:r>
            <a:endParaRPr lang="en-US" sz="2133" dirty="0">
              <a:solidFill>
                <a:schemeClr val="bg1"/>
              </a:solidFill>
            </a:endParaRPr>
          </a:p>
        </p:txBody>
      </p:sp>
      <p:grpSp>
        <p:nvGrpSpPr>
          <p:cNvPr id="44" name="Group 43"/>
          <p:cNvGrpSpPr/>
          <p:nvPr/>
        </p:nvGrpSpPr>
        <p:grpSpPr>
          <a:xfrm>
            <a:off x="1205289" y="3706315"/>
            <a:ext cx="1016000" cy="838200"/>
            <a:chOff x="2837947" y="3452302"/>
            <a:chExt cx="1016000" cy="838200"/>
          </a:xfrm>
          <a:noFill/>
        </p:grpSpPr>
        <p:sp>
          <p:nvSpPr>
            <p:cNvPr id="45" name="Rounded Rectangle 44"/>
            <p:cNvSpPr/>
            <p:nvPr/>
          </p:nvSpPr>
          <p:spPr>
            <a:xfrm>
              <a:off x="2837947" y="3452302"/>
              <a:ext cx="1016000" cy="838200"/>
            </a:xfrm>
            <a:prstGeom prst="roundRect">
              <a:avLst/>
            </a:prstGeom>
            <a:grp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solidFill>
                  <a:schemeClr val="bg1"/>
                </a:solidFill>
              </a:endParaRPr>
            </a:p>
          </p:txBody>
        </p:sp>
        <p:sp>
          <p:nvSpPr>
            <p:cNvPr id="46" name="Freeform 123"/>
            <p:cNvSpPr>
              <a:spLocks noEditPoints="1"/>
            </p:cNvSpPr>
            <p:nvPr/>
          </p:nvSpPr>
          <p:spPr bwMode="auto">
            <a:xfrm>
              <a:off x="3104550" y="3609728"/>
              <a:ext cx="482795" cy="5233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1218865">
                <a:defRPr/>
              </a:pPr>
              <a:endParaRPr lang="en-US" sz="2500" kern="0">
                <a:solidFill>
                  <a:sysClr val="windowText" lastClr="000000"/>
                </a:solidFill>
              </a:endParaRPr>
            </a:p>
          </p:txBody>
        </p:sp>
      </p:grpSp>
      <p:pic>
        <p:nvPicPr>
          <p:cNvPr id="47" name="Picture 46"/>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9349" y="4718539"/>
            <a:ext cx="1177687" cy="833834"/>
          </a:xfrm>
          <a:prstGeom prst="rect">
            <a:avLst/>
          </a:prstGeom>
        </p:spPr>
      </p:pic>
      <p:pic>
        <p:nvPicPr>
          <p:cNvPr id="48" name="Picture 3" descr="\\MAGNUM\Projects\Microsoft\Cloud Power FY12\Design\ICONS_PNG\Document.png"/>
          <p:cNvPicPr>
            <a:picLocks noChangeAspect="1" noChangeArrowheads="1"/>
          </p:cNvPicPr>
          <p:nvPr/>
        </p:nvPicPr>
        <p:blipFill>
          <a:blip r:embed="rId6" cstate="print">
            <a:duotone>
              <a:prstClr val="black"/>
              <a:schemeClr val="accent5">
                <a:tint val="45000"/>
                <a:satMod val="400000"/>
              </a:schemeClr>
            </a:duotone>
            <a:extLst>
              <a:ext uri="{BEBA8EAE-BF5A-486C-A8C5-ECC9F3942E4B}">
                <a14:imgProps xmlns:a14="http://schemas.microsoft.com/office/drawing/2010/main">
                  <a14:imgLayer r:embed="rId7">
                    <a14:imgEffect>
                      <a14:saturation sat="0"/>
                    </a14:imgEffect>
                  </a14:imgLayer>
                </a14:imgProps>
              </a:ext>
            </a:extLst>
          </a:blip>
          <a:stretch>
            <a:fillRect/>
          </a:stretch>
        </p:blipFill>
        <p:spPr bwMode="auto">
          <a:xfrm>
            <a:off x="945124" y="2105447"/>
            <a:ext cx="1079300" cy="1079300"/>
          </a:xfrm>
          <a:prstGeom prst="rect">
            <a:avLst/>
          </a:prstGeom>
          <a:noFill/>
        </p:spPr>
      </p:pic>
    </p:spTree>
    <p:extLst>
      <p:ext uri="{BB962C8B-B14F-4D97-AF65-F5344CB8AC3E}">
        <p14:creationId xmlns:p14="http://schemas.microsoft.com/office/powerpoint/2010/main" val="301421019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在</a:t>
            </a:r>
            <a:r>
              <a:rPr lang="en-US" dirty="0" smtClean="0"/>
              <a:t> </a:t>
            </a:r>
            <a:r>
              <a:rPr lang="en-US" dirty="0" err="1" smtClean="0"/>
              <a:t>HDInsight</a:t>
            </a:r>
            <a:r>
              <a:rPr lang="en-US" dirty="0" smtClean="0"/>
              <a:t> </a:t>
            </a:r>
            <a:r>
              <a:rPr lang="zh-TW" altLang="en-US" dirty="0" smtClean="0"/>
              <a:t>中使用 </a:t>
            </a:r>
            <a:r>
              <a:rPr lang="en-US" altLang="zh-TW" dirty="0" smtClean="0"/>
              <a:t>Azure </a:t>
            </a:r>
            <a:r>
              <a:rPr lang="zh-TW" altLang="en-US" dirty="0" smtClean="0"/>
              <a:t>儲存體</a:t>
            </a:r>
            <a:endParaRPr lang="en-US" dirty="0"/>
          </a:p>
        </p:txBody>
      </p:sp>
      <p:sp>
        <p:nvSpPr>
          <p:cNvPr id="9" name="Content Placeholder 8"/>
          <p:cNvSpPr>
            <a:spLocks noGrp="1"/>
          </p:cNvSpPr>
          <p:nvPr>
            <p:ph type="body" sz="quarter" idx="10"/>
          </p:nvPr>
        </p:nvSpPr>
        <p:spPr>
          <a:xfrm>
            <a:off x="269239" y="1189178"/>
            <a:ext cx="11653523" cy="1188083"/>
          </a:xfrm>
        </p:spPr>
        <p:txBody>
          <a:bodyPr/>
          <a:lstStyle/>
          <a:p>
            <a:r>
              <a:rPr lang="zh-TW" altLang="en-US" dirty="0" smtClean="0"/>
              <a:t>存取</a:t>
            </a:r>
            <a:r>
              <a:rPr lang="en-US" dirty="0" smtClean="0"/>
              <a:t> URI </a:t>
            </a:r>
            <a:r>
              <a:rPr lang="zh-TW" altLang="en-US" dirty="0" smtClean="0"/>
              <a:t>範例</a:t>
            </a:r>
            <a:endParaRPr lang="en-US" dirty="0"/>
          </a:p>
          <a:p>
            <a:pPr lvl="1"/>
            <a:r>
              <a:rPr lang="en-US" sz="2800" dirty="0" smtClean="0"/>
              <a:t>wasb://[&lt;</a:t>
            </a:r>
            <a:r>
              <a:rPr lang="en-US" sz="2800" dirty="0"/>
              <a:t>container&gt;@]&lt;accountname&gt;.blob.core.windows.net/&lt;path</a:t>
            </a:r>
            <a:r>
              <a:rPr lang="en-US" sz="2800" dirty="0" smtClean="0"/>
              <a:t>&gt;</a:t>
            </a:r>
            <a:endParaRPr lang="en-US" sz="2800" dirty="0"/>
          </a:p>
        </p:txBody>
      </p:sp>
      <p:sp>
        <p:nvSpPr>
          <p:cNvPr id="4" name="Rectangle 3"/>
          <p:cNvSpPr/>
          <p:nvPr/>
        </p:nvSpPr>
        <p:spPr>
          <a:xfrm>
            <a:off x="267234" y="3988038"/>
            <a:ext cx="11083940" cy="2400657"/>
          </a:xfrm>
          <a:prstGeom prst="rect">
            <a:avLst/>
          </a:prstGeom>
          <a:ln>
            <a:solidFill>
              <a:schemeClr val="tx1"/>
            </a:solidFill>
          </a:ln>
        </p:spPr>
        <p:txBody>
          <a:bodyPr wrap="square">
            <a:spAutoFit/>
          </a:bodyPr>
          <a:lstStyle/>
          <a:p>
            <a:r>
              <a:rPr lang="en-US" sz="3000" dirty="0" smtClean="0">
                <a:latin typeface="Lucida Console" panose="020B0609040504020204" pitchFamily="49" charset="0"/>
              </a:rPr>
              <a:t>&lt;</a:t>
            </a:r>
            <a:r>
              <a:rPr lang="en-US" sz="3000" dirty="0">
                <a:latin typeface="Lucida Console" panose="020B0609040504020204" pitchFamily="49" charset="0"/>
              </a:rPr>
              <a:t>property&gt;</a:t>
            </a:r>
          </a:p>
          <a:p>
            <a:r>
              <a:rPr lang="en-US" sz="3000" dirty="0" smtClean="0">
                <a:latin typeface="Lucida Console" panose="020B0609040504020204" pitchFamily="49" charset="0"/>
              </a:rPr>
              <a:t>&lt;name&gt;</a:t>
            </a:r>
            <a:r>
              <a:rPr lang="en-US" sz="3000" dirty="0" err="1" smtClean="0">
                <a:latin typeface="Lucida Console" panose="020B0609040504020204" pitchFamily="49" charset="0"/>
              </a:rPr>
              <a:t>fs.azure.account.key</a:t>
            </a:r>
            <a:r>
              <a:rPr lang="en-US" sz="3000" dirty="0">
                <a:latin typeface="Lucida Console" panose="020B0609040504020204" pitchFamily="49" charset="0"/>
              </a:rPr>
              <a:t>.&lt;</a:t>
            </a:r>
            <a:r>
              <a:rPr lang="en-US" sz="3000" dirty="0" err="1">
                <a:latin typeface="Lucida Console" panose="020B0609040504020204" pitchFamily="49" charset="0"/>
              </a:rPr>
              <a:t>accountname</a:t>
            </a:r>
            <a:r>
              <a:rPr lang="en-US" sz="3000" dirty="0">
                <a:latin typeface="Lucida Console" panose="020B0609040504020204" pitchFamily="49" charset="0"/>
              </a:rPr>
              <a:t>&gt;.blob.core.microsoft.com&lt;/name&gt;</a:t>
            </a:r>
          </a:p>
          <a:p>
            <a:r>
              <a:rPr lang="en-US" sz="3000" dirty="0">
                <a:latin typeface="Lucida Console" panose="020B0609040504020204" pitchFamily="49" charset="0"/>
              </a:rPr>
              <a:t>    &lt;value&gt;&lt;</a:t>
            </a:r>
            <a:r>
              <a:rPr lang="en-US" sz="3000" dirty="0" err="1">
                <a:latin typeface="Lucida Console" panose="020B0609040504020204" pitchFamily="49" charset="0"/>
              </a:rPr>
              <a:t>enterthekeyvaluehere</a:t>
            </a:r>
            <a:r>
              <a:rPr lang="en-US" sz="3000" dirty="0">
                <a:latin typeface="Lucida Console" panose="020B0609040504020204" pitchFamily="49" charset="0"/>
              </a:rPr>
              <a:t>&gt;&lt;/value&gt;</a:t>
            </a:r>
          </a:p>
          <a:p>
            <a:r>
              <a:rPr lang="en-US" sz="3000" dirty="0">
                <a:latin typeface="Lucida Console" panose="020B0609040504020204" pitchFamily="49" charset="0"/>
              </a:rPr>
              <a:t>&lt;/property&gt;</a:t>
            </a:r>
          </a:p>
        </p:txBody>
      </p:sp>
    </p:spTree>
    <p:extLst>
      <p:ext uri="{BB962C8B-B14F-4D97-AF65-F5344CB8AC3E}">
        <p14:creationId xmlns:p14="http://schemas.microsoft.com/office/powerpoint/2010/main" val="127271652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69303" y="2084379"/>
            <a:ext cx="6959160" cy="2796643"/>
          </a:xfrm>
        </p:spPr>
        <p:txBody>
          <a:bodyPr/>
          <a:lstStyle/>
          <a:p>
            <a:r>
              <a:rPr lang="zh-TW" altLang="en-US" sz="4800" dirty="0" smtClean="0"/>
              <a:t>在 </a:t>
            </a:r>
            <a:r>
              <a:rPr lang="en-US" sz="4800" dirty="0" smtClean="0"/>
              <a:t>Hadoop </a:t>
            </a:r>
            <a:r>
              <a:rPr lang="zh-TW" altLang="en-US" sz="4800" dirty="0" smtClean="0"/>
              <a:t>中整理資料 </a:t>
            </a:r>
            <a:endParaRPr lang="en-US" sz="4800" b="1" dirty="0"/>
          </a:p>
        </p:txBody>
      </p:sp>
      <p:sp>
        <p:nvSpPr>
          <p:cNvPr id="5" name="Freeform 4"/>
          <p:cNvSpPr>
            <a:spLocks noChangeAspect="1"/>
          </p:cNvSpPr>
          <p:nvPr/>
        </p:nvSpPr>
        <p:spPr bwMode="black">
          <a:xfrm>
            <a:off x="6441471" y="2092946"/>
            <a:ext cx="4954989" cy="25357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89642" tIns="44821" rIns="89642" bIns="44821"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sz="1765" dirty="0">
              <a:solidFill>
                <a:srgbClr val="505050"/>
              </a:solidFill>
            </a:endParaRP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2385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使用 </a:t>
            </a:r>
            <a:r>
              <a:rPr lang="en-US" dirty="0" smtClean="0"/>
              <a:t>Hive &amp; Pig </a:t>
            </a:r>
            <a:r>
              <a:rPr lang="zh-TW" altLang="en-US" dirty="0" smtClean="0"/>
              <a:t>來準備資料</a:t>
            </a:r>
            <a:endParaRPr lang="en-US" dirty="0"/>
          </a:p>
        </p:txBody>
      </p:sp>
      <p:sp>
        <p:nvSpPr>
          <p:cNvPr id="8" name="Text Placeholder 7"/>
          <p:cNvSpPr>
            <a:spLocks noGrp="1"/>
          </p:cNvSpPr>
          <p:nvPr>
            <p:ph type="body" sz="quarter" idx="10"/>
          </p:nvPr>
        </p:nvSpPr>
        <p:spPr>
          <a:xfrm>
            <a:off x="221114" y="2115608"/>
            <a:ext cx="5378548" cy="2197462"/>
          </a:xfrm>
        </p:spPr>
        <p:txBody>
          <a:bodyPr/>
          <a:lstStyle/>
          <a:p>
            <a:r>
              <a:rPr lang="zh-TW" altLang="en-US" dirty="0" smtClean="0"/>
              <a:t>在鬆散的檔案上建立結構</a:t>
            </a:r>
            <a:endParaRPr lang="en-US" dirty="0" smtClean="0"/>
          </a:p>
          <a:p>
            <a:r>
              <a:rPr lang="zh-TW" altLang="en-US" dirty="0" smtClean="0"/>
              <a:t>透過類似 </a:t>
            </a:r>
            <a:r>
              <a:rPr lang="en-US" altLang="zh-TW" dirty="0" smtClean="0"/>
              <a:t>SQL </a:t>
            </a:r>
            <a:r>
              <a:rPr lang="zh-TW" altLang="en-US" dirty="0" smtClean="0"/>
              <a:t>的語法來處理資料</a:t>
            </a:r>
            <a:r>
              <a:rPr lang="en-US" dirty="0" smtClean="0"/>
              <a:t> </a:t>
            </a:r>
          </a:p>
          <a:p>
            <a:r>
              <a:rPr lang="zh-TW" altLang="en-US" dirty="0" smtClean="0"/>
              <a:t>產生並執行</a:t>
            </a:r>
            <a:r>
              <a:rPr lang="en-US" dirty="0" smtClean="0"/>
              <a:t> </a:t>
            </a:r>
            <a:r>
              <a:rPr lang="en-US" dirty="0" err="1" smtClean="0"/>
              <a:t>MapReduce</a:t>
            </a:r>
            <a:r>
              <a:rPr lang="en-US" dirty="0" smtClean="0"/>
              <a:t> </a:t>
            </a:r>
            <a:r>
              <a:rPr lang="zh-TW" altLang="en-US" dirty="0" smtClean="0"/>
              <a:t>操作</a:t>
            </a:r>
            <a:endParaRPr lang="en-US" dirty="0" smtClean="0"/>
          </a:p>
          <a:p>
            <a:r>
              <a:rPr lang="zh-TW" altLang="en-US" dirty="0" smtClean="0"/>
              <a:t>專注於 </a:t>
            </a:r>
            <a:r>
              <a:rPr lang="en-US" dirty="0" smtClean="0"/>
              <a:t>“</a:t>
            </a:r>
            <a:r>
              <a:rPr lang="zh-TW" altLang="en-US" dirty="0" smtClean="0"/>
              <a:t>資料倉儲</a:t>
            </a:r>
            <a:r>
              <a:rPr lang="en-US" dirty="0" smtClean="0"/>
              <a:t>” </a:t>
            </a:r>
            <a:endParaRPr lang="en-US" dirty="0"/>
          </a:p>
        </p:txBody>
      </p:sp>
      <p:sp>
        <p:nvSpPr>
          <p:cNvPr id="9" name="Text Placeholder 8"/>
          <p:cNvSpPr>
            <a:spLocks noGrp="1"/>
          </p:cNvSpPr>
          <p:nvPr>
            <p:ph type="body" sz="quarter" idx="11"/>
          </p:nvPr>
        </p:nvSpPr>
        <p:spPr>
          <a:xfrm>
            <a:off x="6496087" y="2115608"/>
            <a:ext cx="5378548" cy="1655775"/>
          </a:xfrm>
        </p:spPr>
        <p:txBody>
          <a:bodyPr/>
          <a:lstStyle/>
          <a:p>
            <a:r>
              <a:rPr lang="zh-TW" altLang="en-US" dirty="0" smtClean="0"/>
              <a:t>處理並格式化資料</a:t>
            </a:r>
            <a:endParaRPr lang="en-US" dirty="0" smtClean="0"/>
          </a:p>
          <a:p>
            <a:r>
              <a:rPr lang="en-US" dirty="0" smtClean="0"/>
              <a:t>Scripting language for ETL/ELT</a:t>
            </a:r>
          </a:p>
          <a:p>
            <a:r>
              <a:rPr lang="zh-TW" altLang="en-US" dirty="0" smtClean="0"/>
              <a:t>產生並執行</a:t>
            </a:r>
            <a:r>
              <a:rPr lang="en-US" dirty="0" smtClean="0"/>
              <a:t> </a:t>
            </a:r>
            <a:r>
              <a:rPr lang="en-US" dirty="0" err="1" smtClean="0"/>
              <a:t>MapReduce</a:t>
            </a:r>
            <a:endParaRPr lang="en-US" dirty="0"/>
          </a:p>
        </p:txBody>
      </p:sp>
      <p:pic>
        <p:nvPicPr>
          <p:cNvPr id="4" name="Content Placeholder 3"/>
          <p:cNvPicPr>
            <a:picLocks noGrp="1" noChangeAspect="1"/>
          </p:cNvPicPr>
          <p:nvPr>
            <p:ph sz="quarter" idx="4294967295"/>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42413" y="3684588"/>
            <a:ext cx="3049587" cy="3040062"/>
          </a:xfrm>
        </p:spPr>
      </p:pic>
      <p:pic>
        <p:nvPicPr>
          <p:cNvPr id="15" name="Picture 1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47143" y="4570832"/>
            <a:ext cx="2125478" cy="2153818"/>
          </a:xfrm>
          <a:prstGeom prst="rect">
            <a:avLst/>
          </a:prstGeom>
        </p:spPr>
      </p:pic>
    </p:spTree>
    <p:extLst>
      <p:ext uri="{BB962C8B-B14F-4D97-AF65-F5344CB8AC3E}">
        <p14:creationId xmlns:p14="http://schemas.microsoft.com/office/powerpoint/2010/main" val="159585925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Hive</a:t>
            </a:r>
            <a:endParaRPr lang="en-US" dirty="0"/>
          </a:p>
        </p:txBody>
      </p:sp>
      <p:sp>
        <p:nvSpPr>
          <p:cNvPr id="3" name="Content Placeholder 2"/>
          <p:cNvSpPr>
            <a:spLocks noGrp="1"/>
          </p:cNvSpPr>
          <p:nvPr>
            <p:ph type="body" sz="quarter" idx="10"/>
          </p:nvPr>
        </p:nvSpPr>
        <p:spPr>
          <a:xfrm>
            <a:off x="269239" y="1189178"/>
            <a:ext cx="11653523" cy="5469320"/>
          </a:xfrm>
        </p:spPr>
        <p:txBody>
          <a:bodyPr/>
          <a:lstStyle/>
          <a:p>
            <a:r>
              <a:rPr lang="zh-TW" altLang="en-US" dirty="0" smtClean="0"/>
              <a:t>在資料中套用結構</a:t>
            </a:r>
            <a:r>
              <a:rPr lang="en-US" dirty="0" smtClean="0"/>
              <a:t> </a:t>
            </a:r>
          </a:p>
          <a:p>
            <a:pPr lvl="1"/>
            <a:r>
              <a:rPr lang="zh-TW" altLang="en-US" dirty="0" smtClean="0"/>
              <a:t>便於讀取資料時可得到結構</a:t>
            </a:r>
            <a:endParaRPr lang="en-US" dirty="0" smtClean="0"/>
          </a:p>
          <a:p>
            <a:endParaRPr lang="en-US" dirty="0" smtClean="0"/>
          </a:p>
          <a:p>
            <a:r>
              <a:rPr lang="zh-TW" altLang="en-US" dirty="0" smtClean="0"/>
              <a:t>使用類似</a:t>
            </a:r>
            <a:r>
              <a:rPr lang="en-US" dirty="0" smtClean="0"/>
              <a:t> SQL </a:t>
            </a:r>
            <a:r>
              <a:rPr lang="zh-TW" altLang="en-US" dirty="0" smtClean="0"/>
              <a:t>的查詢語法 </a:t>
            </a:r>
            <a:r>
              <a:rPr lang="en-US" altLang="zh-TW" dirty="0" smtClean="0"/>
              <a:t>--</a:t>
            </a:r>
            <a:r>
              <a:rPr lang="en-US" dirty="0" smtClean="0"/>
              <a:t> </a:t>
            </a:r>
            <a:r>
              <a:rPr lang="en-US" dirty="0" err="1" smtClean="0"/>
              <a:t>HiveQL</a:t>
            </a:r>
            <a:r>
              <a:rPr lang="en-US" dirty="0" smtClean="0"/>
              <a:t> </a:t>
            </a:r>
            <a:r>
              <a:rPr lang="zh-TW" altLang="en-US" dirty="0" smtClean="0"/>
              <a:t>來查詢資料</a:t>
            </a:r>
            <a:endParaRPr lang="en-US" dirty="0" smtClean="0"/>
          </a:p>
          <a:p>
            <a:endParaRPr lang="en-US" dirty="0" smtClean="0"/>
          </a:p>
          <a:p>
            <a:r>
              <a:rPr lang="zh-TW" altLang="en-US" dirty="0" smtClean="0"/>
              <a:t>類 </a:t>
            </a:r>
            <a:r>
              <a:rPr lang="en-US" dirty="0" smtClean="0"/>
              <a:t>SQL </a:t>
            </a:r>
            <a:r>
              <a:rPr lang="zh-TW" altLang="en-US" dirty="0" smtClean="0"/>
              <a:t>操作介面</a:t>
            </a:r>
            <a:endParaRPr lang="en-US" dirty="0" smtClean="0"/>
          </a:p>
          <a:p>
            <a:pPr lvl="1"/>
            <a:r>
              <a:rPr lang="zh-TW" altLang="en-US" dirty="0" smtClean="0"/>
              <a:t>不必使用 </a:t>
            </a:r>
            <a:r>
              <a:rPr lang="en-US" altLang="zh-TW" dirty="0" smtClean="0"/>
              <a:t>Java</a:t>
            </a:r>
            <a:endParaRPr lang="en-US" dirty="0" smtClean="0"/>
          </a:p>
          <a:p>
            <a:pPr lvl="1"/>
            <a:r>
              <a:rPr lang="zh-TW" altLang="en-US" dirty="0" smtClean="0"/>
              <a:t>透過</a:t>
            </a:r>
            <a:r>
              <a:rPr lang="en-US" dirty="0" smtClean="0"/>
              <a:t> </a:t>
            </a:r>
            <a:r>
              <a:rPr lang="en-US" dirty="0" err="1" smtClean="0"/>
              <a:t>HiveQL</a:t>
            </a:r>
            <a:r>
              <a:rPr lang="en-US" dirty="0" smtClean="0"/>
              <a:t> </a:t>
            </a:r>
            <a:r>
              <a:rPr lang="zh-TW" altLang="en-US" dirty="0" smtClean="0"/>
              <a:t>語法來查詢資料</a:t>
            </a:r>
            <a:r>
              <a:rPr lang="en-US" dirty="0" smtClean="0"/>
              <a:t> </a:t>
            </a:r>
            <a:br>
              <a:rPr lang="en-US" dirty="0" smtClean="0"/>
            </a:br>
            <a:r>
              <a:rPr lang="en-US" dirty="0" smtClean="0"/>
              <a:t>(</a:t>
            </a:r>
            <a:r>
              <a:rPr lang="zh-TW" altLang="en-US" dirty="0" smtClean="0"/>
              <a:t>轉換成</a:t>
            </a:r>
            <a:r>
              <a:rPr lang="en-US" dirty="0" smtClean="0"/>
              <a:t> </a:t>
            </a:r>
            <a:r>
              <a:rPr lang="en-US" dirty="0" err="1" smtClean="0"/>
              <a:t>MapReduce</a:t>
            </a:r>
            <a:r>
              <a:rPr lang="en-US" dirty="0" smtClean="0"/>
              <a:t> </a:t>
            </a:r>
            <a:r>
              <a:rPr lang="zh-TW" altLang="en-US" dirty="0" smtClean="0"/>
              <a:t>操作</a:t>
            </a:r>
            <a:r>
              <a:rPr lang="en-US" dirty="0" smtClean="0"/>
              <a:t>)</a:t>
            </a:r>
          </a:p>
          <a:p>
            <a:pPr lvl="1"/>
            <a:r>
              <a:rPr lang="zh-TW" altLang="en-US" dirty="0" smtClean="0"/>
              <a:t>透過 </a:t>
            </a:r>
            <a:r>
              <a:rPr lang="en-US" altLang="zh-TW" dirty="0" smtClean="0"/>
              <a:t>Hive ODBC </a:t>
            </a:r>
            <a:r>
              <a:rPr lang="zh-TW" altLang="en-US" dirty="0" smtClean="0"/>
              <a:t>連結</a:t>
            </a:r>
            <a:r>
              <a:rPr lang="en-US" dirty="0" smtClean="0"/>
              <a:t> Microsoft BI </a:t>
            </a:r>
            <a:r>
              <a:rPr lang="zh-TW" altLang="en-US" dirty="0"/>
              <a:t>及</a:t>
            </a:r>
            <a:r>
              <a:rPr lang="en-US" dirty="0" smtClean="0"/>
              <a:t> Excel</a:t>
            </a:r>
          </a:p>
          <a:p>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2365" y="195336"/>
            <a:ext cx="2125478" cy="2153818"/>
          </a:xfrm>
          <a:prstGeom prst="rect">
            <a:avLst/>
          </a:prstGeom>
        </p:spPr>
      </p:pic>
    </p:spTree>
    <p:extLst>
      <p:ext uri="{BB962C8B-B14F-4D97-AF65-F5344CB8AC3E}">
        <p14:creationId xmlns:p14="http://schemas.microsoft.com/office/powerpoint/2010/main" val="241244639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079620" y="3600284"/>
            <a:ext cx="3609289" cy="2541917"/>
            <a:chOff x="8241632" y="3671980"/>
            <a:chExt cx="3681663" cy="2592888"/>
          </a:xfrm>
        </p:grpSpPr>
        <p:sp>
          <p:nvSpPr>
            <p:cNvPr id="71" name="Rectangle 70"/>
            <p:cNvSpPr/>
            <p:nvPr/>
          </p:nvSpPr>
          <p:spPr bwMode="auto">
            <a:xfrm>
              <a:off x="8241632" y="3671980"/>
              <a:ext cx="3681663" cy="2592888"/>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761622">
                <a:lnSpc>
                  <a:spcPct val="90000"/>
                </a:lnSpc>
              </a:pPr>
              <a:r>
                <a:rPr lang="zh-TW" altLang="en-US" sz="2745" kern="0" dirty="0" smtClean="0">
                  <a:ln>
                    <a:solidFill>
                      <a:srgbClr val="FFFFFF">
                        <a:alpha val="0"/>
                      </a:srgbClr>
                    </a:solidFill>
                  </a:ln>
                  <a:gradFill>
                    <a:gsLst>
                      <a:gs pos="56637">
                        <a:schemeClr val="bg1"/>
                      </a:gs>
                      <a:gs pos="11000">
                        <a:schemeClr val="bg1"/>
                      </a:gs>
                    </a:gsLst>
                    <a:lin ang="5400000" scaled="0"/>
                  </a:gradFill>
                  <a:latin typeface="Segoe UI" charset="0"/>
                  <a:ea typeface="MS PGothic" charset="0"/>
                  <a:cs typeface="MS PGothic" charset="0"/>
                </a:rPr>
                <a:t>資料時效性</a:t>
              </a:r>
              <a:endParaRPr lang="en-US" sz="2745" kern="0" dirty="0">
                <a:ln>
                  <a:solidFill>
                    <a:srgbClr val="FFFFFF">
                      <a:alpha val="0"/>
                    </a:srgbClr>
                  </a:solidFill>
                </a:ln>
                <a:gradFill>
                  <a:gsLst>
                    <a:gs pos="56637">
                      <a:schemeClr val="bg1"/>
                    </a:gs>
                    <a:gs pos="11000">
                      <a:schemeClr val="bg1"/>
                    </a:gs>
                  </a:gsLst>
                  <a:lin ang="5400000" scaled="0"/>
                </a:gradFill>
                <a:latin typeface="Segoe UI" charset="0"/>
                <a:ea typeface="MS PGothic" charset="0"/>
                <a:cs typeface="MS PGothic" charset="0"/>
              </a:endParaRPr>
            </a:p>
          </p:txBody>
        </p:sp>
        <p:sp>
          <p:nvSpPr>
            <p:cNvPr id="80" name="Freeform 9"/>
            <p:cNvSpPr>
              <a:spLocks noChangeAspect="1" noEditPoints="1"/>
            </p:cNvSpPr>
            <p:nvPr/>
          </p:nvSpPr>
          <p:spPr bwMode="auto">
            <a:xfrm>
              <a:off x="9354130" y="4691063"/>
              <a:ext cx="1456666" cy="793988"/>
            </a:xfrm>
            <a:custGeom>
              <a:avLst/>
              <a:gdLst>
                <a:gd name="T0" fmla="*/ 267 w 455"/>
                <a:gd name="T1" fmla="*/ 136 h 240"/>
                <a:gd name="T2" fmla="*/ 278 w 455"/>
                <a:gd name="T3" fmla="*/ 94 h 240"/>
                <a:gd name="T4" fmla="*/ 330 w 455"/>
                <a:gd name="T5" fmla="*/ 145 h 240"/>
                <a:gd name="T6" fmla="*/ 308 w 455"/>
                <a:gd name="T7" fmla="*/ 105 h 240"/>
                <a:gd name="T8" fmla="*/ 319 w 455"/>
                <a:gd name="T9" fmla="*/ 136 h 240"/>
                <a:gd name="T10" fmla="*/ 367 w 455"/>
                <a:gd name="T11" fmla="*/ 139 h 240"/>
                <a:gd name="T12" fmla="*/ 355 w 455"/>
                <a:gd name="T13" fmla="*/ 94 h 240"/>
                <a:gd name="T14" fmla="*/ 347 w 455"/>
                <a:gd name="T15" fmla="*/ 120 h 240"/>
                <a:gd name="T16" fmla="*/ 381 w 455"/>
                <a:gd name="T17" fmla="*/ 145 h 240"/>
                <a:gd name="T18" fmla="*/ 380 w 455"/>
                <a:gd name="T19" fmla="*/ 107 h 240"/>
                <a:gd name="T20" fmla="*/ 413 w 455"/>
                <a:gd name="T21" fmla="*/ 136 h 240"/>
                <a:gd name="T22" fmla="*/ 437 w 455"/>
                <a:gd name="T23" fmla="*/ 146 h 240"/>
                <a:gd name="T24" fmla="*/ 455 w 455"/>
                <a:gd name="T25" fmla="*/ 119 h 240"/>
                <a:gd name="T26" fmla="*/ 437 w 455"/>
                <a:gd name="T27" fmla="*/ 137 h 240"/>
                <a:gd name="T28" fmla="*/ 253 w 455"/>
                <a:gd name="T29" fmla="*/ 221 h 240"/>
                <a:gd name="T30" fmla="*/ 272 w 455"/>
                <a:gd name="T31" fmla="*/ 194 h 240"/>
                <a:gd name="T32" fmla="*/ 254 w 455"/>
                <a:gd name="T33" fmla="*/ 212 h 240"/>
                <a:gd name="T34" fmla="*/ 295 w 455"/>
                <a:gd name="T35" fmla="*/ 221 h 240"/>
                <a:gd name="T36" fmla="*/ 313 w 455"/>
                <a:gd name="T37" fmla="*/ 194 h 240"/>
                <a:gd name="T38" fmla="*/ 295 w 455"/>
                <a:gd name="T39" fmla="*/ 212 h 240"/>
                <a:gd name="T40" fmla="*/ 322 w 455"/>
                <a:gd name="T41" fmla="*/ 211 h 240"/>
                <a:gd name="T42" fmla="*/ 322 w 455"/>
                <a:gd name="T43" fmla="*/ 173 h 240"/>
                <a:gd name="T44" fmla="*/ 354 w 455"/>
                <a:gd name="T45" fmla="*/ 220 h 240"/>
                <a:gd name="T46" fmla="*/ 374 w 455"/>
                <a:gd name="T47" fmla="*/ 211 h 240"/>
                <a:gd name="T48" fmla="*/ 385 w 455"/>
                <a:gd name="T49" fmla="*/ 168 h 240"/>
                <a:gd name="T50" fmla="*/ 437 w 455"/>
                <a:gd name="T51" fmla="*/ 220 h 240"/>
                <a:gd name="T52" fmla="*/ 415 w 455"/>
                <a:gd name="T53" fmla="*/ 179 h 240"/>
                <a:gd name="T54" fmla="*/ 426 w 455"/>
                <a:gd name="T55" fmla="*/ 211 h 240"/>
                <a:gd name="T56" fmla="*/ 267 w 455"/>
                <a:gd name="T57" fmla="*/ 65 h 240"/>
                <a:gd name="T58" fmla="*/ 254 w 455"/>
                <a:gd name="T59" fmla="*/ 19 h 240"/>
                <a:gd name="T60" fmla="*/ 247 w 455"/>
                <a:gd name="T61" fmla="*/ 46 h 240"/>
                <a:gd name="T62" fmla="*/ 280 w 455"/>
                <a:gd name="T63" fmla="*/ 70 h 240"/>
                <a:gd name="T64" fmla="*/ 280 w 455"/>
                <a:gd name="T65" fmla="*/ 32 h 240"/>
                <a:gd name="T66" fmla="*/ 312 w 455"/>
                <a:gd name="T67" fmla="*/ 62 h 240"/>
                <a:gd name="T68" fmla="*/ 322 w 455"/>
                <a:gd name="T69" fmla="*/ 62 h 240"/>
                <a:gd name="T70" fmla="*/ 322 w 455"/>
                <a:gd name="T71" fmla="*/ 23 h 240"/>
                <a:gd name="T72" fmla="*/ 354 w 455"/>
                <a:gd name="T73" fmla="*/ 70 h 240"/>
                <a:gd name="T74" fmla="*/ 374 w 455"/>
                <a:gd name="T75" fmla="*/ 62 h 240"/>
                <a:gd name="T76" fmla="*/ 385 w 455"/>
                <a:gd name="T77" fmla="*/ 19 h 240"/>
                <a:gd name="T78" fmla="*/ 438 w 455"/>
                <a:gd name="T79" fmla="*/ 45 h 240"/>
                <a:gd name="T80" fmla="*/ 406 w 455"/>
                <a:gd name="T81" fmla="*/ 26 h 240"/>
                <a:gd name="T82" fmla="*/ 420 w 455"/>
                <a:gd name="T83" fmla="*/ 28 h 240"/>
                <a:gd name="T84" fmla="*/ 120 w 455"/>
                <a:gd name="T85" fmla="*/ 0 h 240"/>
                <a:gd name="T86" fmla="*/ 120 w 455"/>
                <a:gd name="T87" fmla="*/ 0 h 240"/>
                <a:gd name="T88" fmla="*/ 168 w 455"/>
                <a:gd name="T89" fmla="*/ 209 h 240"/>
                <a:gd name="T90" fmla="*/ 117 w 455"/>
                <a:gd name="T91" fmla="*/ 221 h 240"/>
                <a:gd name="T92" fmla="*/ 67 w 455"/>
                <a:gd name="T93" fmla="*/ 206 h 240"/>
                <a:gd name="T94" fmla="*/ 31 w 455"/>
                <a:gd name="T95" fmla="*/ 168 h 240"/>
                <a:gd name="T96" fmla="*/ 18 w 455"/>
                <a:gd name="T97" fmla="*/ 117 h 240"/>
                <a:gd name="T98" fmla="*/ 33 w 455"/>
                <a:gd name="T99" fmla="*/ 66 h 240"/>
                <a:gd name="T100" fmla="*/ 71 w 455"/>
                <a:gd name="T101" fmla="*/ 29 h 240"/>
                <a:gd name="T102" fmla="*/ 123 w 455"/>
                <a:gd name="T103" fmla="*/ 17 h 240"/>
                <a:gd name="T104" fmla="*/ 174 w 455"/>
                <a:gd name="T105" fmla="*/ 33 h 240"/>
                <a:gd name="T106" fmla="*/ 210 w 455"/>
                <a:gd name="T107" fmla="*/ 71 h 240"/>
                <a:gd name="T108" fmla="*/ 222 w 455"/>
                <a:gd name="T109" fmla="*/ 122 h 240"/>
                <a:gd name="T110" fmla="*/ 207 w 455"/>
                <a:gd name="T111" fmla="*/ 173 h 240"/>
                <a:gd name="T112" fmla="*/ 152 w 455"/>
                <a:gd name="T113" fmla="*/ 124 h 240"/>
                <a:gd name="T114" fmla="*/ 111 w 455"/>
                <a:gd name="T115" fmla="*/ 105 h 240"/>
                <a:gd name="T116" fmla="*/ 97 w 455"/>
                <a:gd name="T117" fmla="*/ 29 h 240"/>
                <a:gd name="T118" fmla="*/ 114 w 455"/>
                <a:gd name="T119" fmla="*/ 73 h 240"/>
                <a:gd name="T120" fmla="*/ 135 w 455"/>
                <a:gd name="T121" fmla="*/ 110 h 240"/>
                <a:gd name="T122" fmla="*/ 150 w 455"/>
                <a:gd name="T123" fmla="*/ 108 h 240"/>
                <a:gd name="T124" fmla="*/ 166 w 455"/>
                <a:gd name="T125"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5" h="240">
                  <a:moveTo>
                    <a:pt x="288" y="145"/>
                  </a:moveTo>
                  <a:cubicBezTo>
                    <a:pt x="256" y="145"/>
                    <a:pt x="256" y="145"/>
                    <a:pt x="256" y="145"/>
                  </a:cubicBezTo>
                  <a:cubicBezTo>
                    <a:pt x="256" y="136"/>
                    <a:pt x="256" y="136"/>
                    <a:pt x="256" y="136"/>
                  </a:cubicBezTo>
                  <a:cubicBezTo>
                    <a:pt x="267" y="136"/>
                    <a:pt x="267" y="136"/>
                    <a:pt x="267" y="136"/>
                  </a:cubicBezTo>
                  <a:cubicBezTo>
                    <a:pt x="267" y="105"/>
                    <a:pt x="267" y="105"/>
                    <a:pt x="267" y="105"/>
                  </a:cubicBezTo>
                  <a:cubicBezTo>
                    <a:pt x="256" y="107"/>
                    <a:pt x="256" y="107"/>
                    <a:pt x="256" y="107"/>
                  </a:cubicBezTo>
                  <a:cubicBezTo>
                    <a:pt x="256" y="98"/>
                    <a:pt x="256" y="98"/>
                    <a:pt x="256" y="98"/>
                  </a:cubicBezTo>
                  <a:cubicBezTo>
                    <a:pt x="278" y="94"/>
                    <a:pt x="278" y="94"/>
                    <a:pt x="278" y="94"/>
                  </a:cubicBezTo>
                  <a:cubicBezTo>
                    <a:pt x="278" y="136"/>
                    <a:pt x="278" y="136"/>
                    <a:pt x="278" y="136"/>
                  </a:cubicBezTo>
                  <a:cubicBezTo>
                    <a:pt x="288" y="136"/>
                    <a:pt x="288" y="136"/>
                    <a:pt x="288" y="136"/>
                  </a:cubicBezTo>
                  <a:lnTo>
                    <a:pt x="288" y="145"/>
                  </a:lnTo>
                  <a:close/>
                  <a:moveTo>
                    <a:pt x="330" y="145"/>
                  </a:moveTo>
                  <a:cubicBezTo>
                    <a:pt x="298" y="145"/>
                    <a:pt x="298" y="145"/>
                    <a:pt x="298" y="145"/>
                  </a:cubicBezTo>
                  <a:cubicBezTo>
                    <a:pt x="298" y="136"/>
                    <a:pt x="298" y="136"/>
                    <a:pt x="298" y="136"/>
                  </a:cubicBezTo>
                  <a:cubicBezTo>
                    <a:pt x="308" y="136"/>
                    <a:pt x="308" y="136"/>
                    <a:pt x="308" y="136"/>
                  </a:cubicBezTo>
                  <a:cubicBezTo>
                    <a:pt x="308" y="105"/>
                    <a:pt x="308" y="105"/>
                    <a:pt x="308" y="105"/>
                  </a:cubicBezTo>
                  <a:cubicBezTo>
                    <a:pt x="298" y="107"/>
                    <a:pt x="298" y="107"/>
                    <a:pt x="298" y="107"/>
                  </a:cubicBezTo>
                  <a:cubicBezTo>
                    <a:pt x="298" y="98"/>
                    <a:pt x="298" y="98"/>
                    <a:pt x="298" y="98"/>
                  </a:cubicBezTo>
                  <a:cubicBezTo>
                    <a:pt x="319" y="94"/>
                    <a:pt x="319" y="94"/>
                    <a:pt x="319" y="94"/>
                  </a:cubicBezTo>
                  <a:cubicBezTo>
                    <a:pt x="319" y="136"/>
                    <a:pt x="319" y="136"/>
                    <a:pt x="319" y="136"/>
                  </a:cubicBezTo>
                  <a:cubicBezTo>
                    <a:pt x="330" y="136"/>
                    <a:pt x="330" y="136"/>
                    <a:pt x="330" y="136"/>
                  </a:cubicBezTo>
                  <a:lnTo>
                    <a:pt x="330" y="145"/>
                  </a:lnTo>
                  <a:close/>
                  <a:moveTo>
                    <a:pt x="372" y="119"/>
                  </a:moveTo>
                  <a:cubicBezTo>
                    <a:pt x="372" y="128"/>
                    <a:pt x="371" y="135"/>
                    <a:pt x="367" y="139"/>
                  </a:cubicBezTo>
                  <a:cubicBezTo>
                    <a:pt x="364" y="144"/>
                    <a:pt x="360" y="146"/>
                    <a:pt x="354" y="146"/>
                  </a:cubicBezTo>
                  <a:cubicBezTo>
                    <a:pt x="342" y="146"/>
                    <a:pt x="336" y="137"/>
                    <a:pt x="336" y="121"/>
                  </a:cubicBezTo>
                  <a:cubicBezTo>
                    <a:pt x="336" y="112"/>
                    <a:pt x="337" y="105"/>
                    <a:pt x="341" y="100"/>
                  </a:cubicBezTo>
                  <a:cubicBezTo>
                    <a:pt x="344" y="96"/>
                    <a:pt x="349" y="94"/>
                    <a:pt x="355" y="94"/>
                  </a:cubicBezTo>
                  <a:cubicBezTo>
                    <a:pt x="366" y="94"/>
                    <a:pt x="372" y="102"/>
                    <a:pt x="372" y="119"/>
                  </a:cubicBezTo>
                  <a:close/>
                  <a:moveTo>
                    <a:pt x="361" y="120"/>
                  </a:moveTo>
                  <a:cubicBezTo>
                    <a:pt x="361" y="108"/>
                    <a:pt x="359" y="102"/>
                    <a:pt x="354" y="102"/>
                  </a:cubicBezTo>
                  <a:cubicBezTo>
                    <a:pt x="349" y="102"/>
                    <a:pt x="347" y="108"/>
                    <a:pt x="347" y="120"/>
                  </a:cubicBezTo>
                  <a:cubicBezTo>
                    <a:pt x="347" y="132"/>
                    <a:pt x="349" y="137"/>
                    <a:pt x="354" y="137"/>
                  </a:cubicBezTo>
                  <a:cubicBezTo>
                    <a:pt x="359" y="137"/>
                    <a:pt x="361" y="132"/>
                    <a:pt x="361" y="120"/>
                  </a:cubicBezTo>
                  <a:close/>
                  <a:moveTo>
                    <a:pt x="413" y="145"/>
                  </a:moveTo>
                  <a:cubicBezTo>
                    <a:pt x="381" y="145"/>
                    <a:pt x="381" y="145"/>
                    <a:pt x="381" y="145"/>
                  </a:cubicBezTo>
                  <a:cubicBezTo>
                    <a:pt x="381" y="136"/>
                    <a:pt x="381" y="136"/>
                    <a:pt x="381" y="136"/>
                  </a:cubicBezTo>
                  <a:cubicBezTo>
                    <a:pt x="391" y="136"/>
                    <a:pt x="391" y="136"/>
                    <a:pt x="391" y="136"/>
                  </a:cubicBezTo>
                  <a:cubicBezTo>
                    <a:pt x="391" y="105"/>
                    <a:pt x="391" y="105"/>
                    <a:pt x="391" y="105"/>
                  </a:cubicBezTo>
                  <a:cubicBezTo>
                    <a:pt x="380" y="107"/>
                    <a:pt x="380" y="107"/>
                    <a:pt x="380" y="107"/>
                  </a:cubicBezTo>
                  <a:cubicBezTo>
                    <a:pt x="380" y="98"/>
                    <a:pt x="380" y="98"/>
                    <a:pt x="380" y="98"/>
                  </a:cubicBezTo>
                  <a:cubicBezTo>
                    <a:pt x="402" y="94"/>
                    <a:pt x="402" y="94"/>
                    <a:pt x="402" y="94"/>
                  </a:cubicBezTo>
                  <a:cubicBezTo>
                    <a:pt x="402" y="136"/>
                    <a:pt x="402" y="136"/>
                    <a:pt x="402" y="136"/>
                  </a:cubicBezTo>
                  <a:cubicBezTo>
                    <a:pt x="413" y="136"/>
                    <a:pt x="413" y="136"/>
                    <a:pt x="413" y="136"/>
                  </a:cubicBezTo>
                  <a:lnTo>
                    <a:pt x="413" y="145"/>
                  </a:lnTo>
                  <a:close/>
                  <a:moveTo>
                    <a:pt x="455" y="119"/>
                  </a:moveTo>
                  <a:cubicBezTo>
                    <a:pt x="455" y="128"/>
                    <a:pt x="453" y="135"/>
                    <a:pt x="450" y="139"/>
                  </a:cubicBezTo>
                  <a:cubicBezTo>
                    <a:pt x="447" y="144"/>
                    <a:pt x="442" y="146"/>
                    <a:pt x="437" y="146"/>
                  </a:cubicBezTo>
                  <a:cubicBezTo>
                    <a:pt x="425" y="146"/>
                    <a:pt x="419" y="137"/>
                    <a:pt x="419" y="121"/>
                  </a:cubicBezTo>
                  <a:cubicBezTo>
                    <a:pt x="419" y="112"/>
                    <a:pt x="420" y="105"/>
                    <a:pt x="424" y="100"/>
                  </a:cubicBezTo>
                  <a:cubicBezTo>
                    <a:pt x="427" y="96"/>
                    <a:pt x="431" y="94"/>
                    <a:pt x="438" y="94"/>
                  </a:cubicBezTo>
                  <a:cubicBezTo>
                    <a:pt x="449" y="94"/>
                    <a:pt x="455" y="102"/>
                    <a:pt x="455" y="119"/>
                  </a:cubicBezTo>
                  <a:close/>
                  <a:moveTo>
                    <a:pt x="444" y="120"/>
                  </a:moveTo>
                  <a:cubicBezTo>
                    <a:pt x="444" y="108"/>
                    <a:pt x="442" y="102"/>
                    <a:pt x="437" y="102"/>
                  </a:cubicBezTo>
                  <a:cubicBezTo>
                    <a:pt x="432" y="102"/>
                    <a:pt x="430" y="108"/>
                    <a:pt x="430" y="120"/>
                  </a:cubicBezTo>
                  <a:cubicBezTo>
                    <a:pt x="430" y="132"/>
                    <a:pt x="432" y="137"/>
                    <a:pt x="437" y="137"/>
                  </a:cubicBezTo>
                  <a:cubicBezTo>
                    <a:pt x="442" y="137"/>
                    <a:pt x="444" y="132"/>
                    <a:pt x="444" y="120"/>
                  </a:cubicBezTo>
                  <a:close/>
                  <a:moveTo>
                    <a:pt x="272" y="194"/>
                  </a:moveTo>
                  <a:cubicBezTo>
                    <a:pt x="272" y="203"/>
                    <a:pt x="270" y="209"/>
                    <a:pt x="267" y="214"/>
                  </a:cubicBezTo>
                  <a:cubicBezTo>
                    <a:pt x="264" y="218"/>
                    <a:pt x="259" y="221"/>
                    <a:pt x="253" y="221"/>
                  </a:cubicBezTo>
                  <a:cubicBezTo>
                    <a:pt x="241" y="221"/>
                    <a:pt x="235" y="212"/>
                    <a:pt x="235" y="195"/>
                  </a:cubicBezTo>
                  <a:cubicBezTo>
                    <a:pt x="235" y="186"/>
                    <a:pt x="237" y="180"/>
                    <a:pt x="241" y="175"/>
                  </a:cubicBezTo>
                  <a:cubicBezTo>
                    <a:pt x="244" y="171"/>
                    <a:pt x="248" y="168"/>
                    <a:pt x="254" y="168"/>
                  </a:cubicBezTo>
                  <a:cubicBezTo>
                    <a:pt x="266" y="168"/>
                    <a:pt x="272" y="177"/>
                    <a:pt x="272" y="194"/>
                  </a:cubicBezTo>
                  <a:close/>
                  <a:moveTo>
                    <a:pt x="261" y="194"/>
                  </a:moveTo>
                  <a:cubicBezTo>
                    <a:pt x="261" y="183"/>
                    <a:pt x="258" y="177"/>
                    <a:pt x="254" y="177"/>
                  </a:cubicBezTo>
                  <a:cubicBezTo>
                    <a:pt x="249" y="177"/>
                    <a:pt x="247" y="183"/>
                    <a:pt x="247" y="195"/>
                  </a:cubicBezTo>
                  <a:cubicBezTo>
                    <a:pt x="247" y="206"/>
                    <a:pt x="249" y="212"/>
                    <a:pt x="254" y="212"/>
                  </a:cubicBezTo>
                  <a:cubicBezTo>
                    <a:pt x="258" y="212"/>
                    <a:pt x="261" y="206"/>
                    <a:pt x="261" y="194"/>
                  </a:cubicBezTo>
                  <a:close/>
                  <a:moveTo>
                    <a:pt x="313" y="194"/>
                  </a:moveTo>
                  <a:cubicBezTo>
                    <a:pt x="313" y="203"/>
                    <a:pt x="312" y="209"/>
                    <a:pt x="309" y="214"/>
                  </a:cubicBezTo>
                  <a:cubicBezTo>
                    <a:pt x="305" y="218"/>
                    <a:pt x="301" y="221"/>
                    <a:pt x="295" y="221"/>
                  </a:cubicBezTo>
                  <a:cubicBezTo>
                    <a:pt x="283" y="221"/>
                    <a:pt x="277" y="212"/>
                    <a:pt x="277" y="195"/>
                  </a:cubicBezTo>
                  <a:cubicBezTo>
                    <a:pt x="277" y="186"/>
                    <a:pt x="279" y="180"/>
                    <a:pt x="282" y="175"/>
                  </a:cubicBezTo>
                  <a:cubicBezTo>
                    <a:pt x="285" y="171"/>
                    <a:pt x="290" y="168"/>
                    <a:pt x="296" y="168"/>
                  </a:cubicBezTo>
                  <a:cubicBezTo>
                    <a:pt x="308" y="168"/>
                    <a:pt x="313" y="177"/>
                    <a:pt x="313" y="194"/>
                  </a:cubicBezTo>
                  <a:close/>
                  <a:moveTo>
                    <a:pt x="302" y="194"/>
                  </a:moveTo>
                  <a:cubicBezTo>
                    <a:pt x="302" y="183"/>
                    <a:pt x="300" y="177"/>
                    <a:pt x="295" y="177"/>
                  </a:cubicBezTo>
                  <a:cubicBezTo>
                    <a:pt x="291" y="177"/>
                    <a:pt x="288" y="183"/>
                    <a:pt x="288" y="195"/>
                  </a:cubicBezTo>
                  <a:cubicBezTo>
                    <a:pt x="288" y="206"/>
                    <a:pt x="291" y="212"/>
                    <a:pt x="295" y="212"/>
                  </a:cubicBezTo>
                  <a:cubicBezTo>
                    <a:pt x="300" y="212"/>
                    <a:pt x="302" y="206"/>
                    <a:pt x="302" y="194"/>
                  </a:cubicBezTo>
                  <a:close/>
                  <a:moveTo>
                    <a:pt x="354" y="220"/>
                  </a:moveTo>
                  <a:cubicBezTo>
                    <a:pt x="322" y="220"/>
                    <a:pt x="322" y="220"/>
                    <a:pt x="322" y="220"/>
                  </a:cubicBezTo>
                  <a:cubicBezTo>
                    <a:pt x="322" y="211"/>
                    <a:pt x="322" y="211"/>
                    <a:pt x="322" y="211"/>
                  </a:cubicBezTo>
                  <a:cubicBezTo>
                    <a:pt x="332" y="211"/>
                    <a:pt x="332" y="211"/>
                    <a:pt x="332" y="211"/>
                  </a:cubicBezTo>
                  <a:cubicBezTo>
                    <a:pt x="332" y="179"/>
                    <a:pt x="332" y="179"/>
                    <a:pt x="332" y="179"/>
                  </a:cubicBezTo>
                  <a:cubicBezTo>
                    <a:pt x="322" y="182"/>
                    <a:pt x="322" y="182"/>
                    <a:pt x="322" y="182"/>
                  </a:cubicBezTo>
                  <a:cubicBezTo>
                    <a:pt x="322" y="173"/>
                    <a:pt x="322" y="173"/>
                    <a:pt x="322" y="173"/>
                  </a:cubicBezTo>
                  <a:cubicBezTo>
                    <a:pt x="343" y="168"/>
                    <a:pt x="343" y="168"/>
                    <a:pt x="343" y="168"/>
                  </a:cubicBezTo>
                  <a:cubicBezTo>
                    <a:pt x="343" y="211"/>
                    <a:pt x="343" y="211"/>
                    <a:pt x="343" y="211"/>
                  </a:cubicBezTo>
                  <a:cubicBezTo>
                    <a:pt x="354" y="211"/>
                    <a:pt x="354" y="211"/>
                    <a:pt x="354" y="211"/>
                  </a:cubicBezTo>
                  <a:lnTo>
                    <a:pt x="354" y="220"/>
                  </a:lnTo>
                  <a:close/>
                  <a:moveTo>
                    <a:pt x="395" y="220"/>
                  </a:moveTo>
                  <a:cubicBezTo>
                    <a:pt x="363" y="220"/>
                    <a:pt x="363" y="220"/>
                    <a:pt x="363" y="220"/>
                  </a:cubicBezTo>
                  <a:cubicBezTo>
                    <a:pt x="363" y="211"/>
                    <a:pt x="363" y="211"/>
                    <a:pt x="363" y="211"/>
                  </a:cubicBezTo>
                  <a:cubicBezTo>
                    <a:pt x="374" y="211"/>
                    <a:pt x="374" y="211"/>
                    <a:pt x="374" y="211"/>
                  </a:cubicBezTo>
                  <a:cubicBezTo>
                    <a:pt x="374" y="179"/>
                    <a:pt x="374" y="179"/>
                    <a:pt x="374" y="179"/>
                  </a:cubicBezTo>
                  <a:cubicBezTo>
                    <a:pt x="363" y="182"/>
                    <a:pt x="363" y="182"/>
                    <a:pt x="363" y="182"/>
                  </a:cubicBezTo>
                  <a:cubicBezTo>
                    <a:pt x="363" y="173"/>
                    <a:pt x="363" y="173"/>
                    <a:pt x="363" y="173"/>
                  </a:cubicBezTo>
                  <a:cubicBezTo>
                    <a:pt x="385" y="168"/>
                    <a:pt x="385" y="168"/>
                    <a:pt x="385" y="168"/>
                  </a:cubicBezTo>
                  <a:cubicBezTo>
                    <a:pt x="385" y="211"/>
                    <a:pt x="385" y="211"/>
                    <a:pt x="385" y="211"/>
                  </a:cubicBezTo>
                  <a:cubicBezTo>
                    <a:pt x="395" y="211"/>
                    <a:pt x="395" y="211"/>
                    <a:pt x="395" y="211"/>
                  </a:cubicBezTo>
                  <a:lnTo>
                    <a:pt x="395" y="220"/>
                  </a:lnTo>
                  <a:close/>
                  <a:moveTo>
                    <a:pt x="437" y="220"/>
                  </a:moveTo>
                  <a:cubicBezTo>
                    <a:pt x="405" y="220"/>
                    <a:pt x="405" y="220"/>
                    <a:pt x="405" y="220"/>
                  </a:cubicBezTo>
                  <a:cubicBezTo>
                    <a:pt x="405" y="211"/>
                    <a:pt x="405" y="211"/>
                    <a:pt x="405" y="211"/>
                  </a:cubicBezTo>
                  <a:cubicBezTo>
                    <a:pt x="415" y="211"/>
                    <a:pt x="415" y="211"/>
                    <a:pt x="415" y="211"/>
                  </a:cubicBezTo>
                  <a:cubicBezTo>
                    <a:pt x="415" y="179"/>
                    <a:pt x="415" y="179"/>
                    <a:pt x="415" y="179"/>
                  </a:cubicBezTo>
                  <a:cubicBezTo>
                    <a:pt x="404" y="182"/>
                    <a:pt x="404" y="182"/>
                    <a:pt x="404" y="182"/>
                  </a:cubicBezTo>
                  <a:cubicBezTo>
                    <a:pt x="404" y="173"/>
                    <a:pt x="404" y="173"/>
                    <a:pt x="404" y="173"/>
                  </a:cubicBezTo>
                  <a:cubicBezTo>
                    <a:pt x="426" y="168"/>
                    <a:pt x="426" y="168"/>
                    <a:pt x="426" y="168"/>
                  </a:cubicBezTo>
                  <a:cubicBezTo>
                    <a:pt x="426" y="211"/>
                    <a:pt x="426" y="211"/>
                    <a:pt x="426" y="211"/>
                  </a:cubicBezTo>
                  <a:cubicBezTo>
                    <a:pt x="437" y="211"/>
                    <a:pt x="437" y="211"/>
                    <a:pt x="437" y="211"/>
                  </a:cubicBezTo>
                  <a:lnTo>
                    <a:pt x="437" y="220"/>
                  </a:lnTo>
                  <a:close/>
                  <a:moveTo>
                    <a:pt x="272" y="45"/>
                  </a:moveTo>
                  <a:cubicBezTo>
                    <a:pt x="272" y="53"/>
                    <a:pt x="270" y="60"/>
                    <a:pt x="267" y="65"/>
                  </a:cubicBezTo>
                  <a:cubicBezTo>
                    <a:pt x="264" y="69"/>
                    <a:pt x="259" y="71"/>
                    <a:pt x="253" y="71"/>
                  </a:cubicBezTo>
                  <a:cubicBezTo>
                    <a:pt x="241" y="71"/>
                    <a:pt x="235" y="63"/>
                    <a:pt x="235" y="46"/>
                  </a:cubicBezTo>
                  <a:cubicBezTo>
                    <a:pt x="235" y="37"/>
                    <a:pt x="237" y="30"/>
                    <a:pt x="241" y="26"/>
                  </a:cubicBezTo>
                  <a:cubicBezTo>
                    <a:pt x="244" y="21"/>
                    <a:pt x="248" y="19"/>
                    <a:pt x="254" y="19"/>
                  </a:cubicBezTo>
                  <a:cubicBezTo>
                    <a:pt x="266" y="19"/>
                    <a:pt x="272" y="28"/>
                    <a:pt x="272" y="45"/>
                  </a:cubicBezTo>
                  <a:close/>
                  <a:moveTo>
                    <a:pt x="261" y="45"/>
                  </a:moveTo>
                  <a:cubicBezTo>
                    <a:pt x="261" y="33"/>
                    <a:pt x="258" y="28"/>
                    <a:pt x="254" y="28"/>
                  </a:cubicBezTo>
                  <a:cubicBezTo>
                    <a:pt x="249" y="28"/>
                    <a:pt x="247" y="34"/>
                    <a:pt x="247" y="46"/>
                  </a:cubicBezTo>
                  <a:cubicBezTo>
                    <a:pt x="247" y="57"/>
                    <a:pt x="249" y="63"/>
                    <a:pt x="254" y="63"/>
                  </a:cubicBezTo>
                  <a:cubicBezTo>
                    <a:pt x="258" y="63"/>
                    <a:pt x="261" y="57"/>
                    <a:pt x="261" y="45"/>
                  </a:cubicBezTo>
                  <a:close/>
                  <a:moveTo>
                    <a:pt x="312" y="70"/>
                  </a:moveTo>
                  <a:cubicBezTo>
                    <a:pt x="280" y="70"/>
                    <a:pt x="280" y="70"/>
                    <a:pt x="280" y="70"/>
                  </a:cubicBezTo>
                  <a:cubicBezTo>
                    <a:pt x="280" y="62"/>
                    <a:pt x="280" y="62"/>
                    <a:pt x="280" y="62"/>
                  </a:cubicBezTo>
                  <a:cubicBezTo>
                    <a:pt x="291" y="62"/>
                    <a:pt x="291" y="62"/>
                    <a:pt x="291" y="62"/>
                  </a:cubicBezTo>
                  <a:cubicBezTo>
                    <a:pt x="291" y="30"/>
                    <a:pt x="291" y="30"/>
                    <a:pt x="291" y="30"/>
                  </a:cubicBezTo>
                  <a:cubicBezTo>
                    <a:pt x="280" y="32"/>
                    <a:pt x="280" y="32"/>
                    <a:pt x="280" y="32"/>
                  </a:cubicBezTo>
                  <a:cubicBezTo>
                    <a:pt x="280" y="23"/>
                    <a:pt x="280" y="23"/>
                    <a:pt x="280" y="23"/>
                  </a:cubicBezTo>
                  <a:cubicBezTo>
                    <a:pt x="302" y="19"/>
                    <a:pt x="302" y="19"/>
                    <a:pt x="302" y="19"/>
                  </a:cubicBezTo>
                  <a:cubicBezTo>
                    <a:pt x="302" y="62"/>
                    <a:pt x="302" y="62"/>
                    <a:pt x="302" y="62"/>
                  </a:cubicBezTo>
                  <a:cubicBezTo>
                    <a:pt x="312" y="62"/>
                    <a:pt x="312" y="62"/>
                    <a:pt x="312" y="62"/>
                  </a:cubicBezTo>
                  <a:lnTo>
                    <a:pt x="312" y="70"/>
                  </a:lnTo>
                  <a:close/>
                  <a:moveTo>
                    <a:pt x="354" y="70"/>
                  </a:moveTo>
                  <a:cubicBezTo>
                    <a:pt x="322" y="70"/>
                    <a:pt x="322" y="70"/>
                    <a:pt x="322" y="70"/>
                  </a:cubicBezTo>
                  <a:cubicBezTo>
                    <a:pt x="322" y="62"/>
                    <a:pt x="322" y="62"/>
                    <a:pt x="322" y="62"/>
                  </a:cubicBezTo>
                  <a:cubicBezTo>
                    <a:pt x="332" y="62"/>
                    <a:pt x="332" y="62"/>
                    <a:pt x="332" y="62"/>
                  </a:cubicBezTo>
                  <a:cubicBezTo>
                    <a:pt x="332" y="30"/>
                    <a:pt x="332" y="30"/>
                    <a:pt x="332" y="30"/>
                  </a:cubicBezTo>
                  <a:cubicBezTo>
                    <a:pt x="322" y="32"/>
                    <a:pt x="322" y="32"/>
                    <a:pt x="322" y="32"/>
                  </a:cubicBezTo>
                  <a:cubicBezTo>
                    <a:pt x="322" y="23"/>
                    <a:pt x="322" y="23"/>
                    <a:pt x="322" y="23"/>
                  </a:cubicBezTo>
                  <a:cubicBezTo>
                    <a:pt x="343" y="19"/>
                    <a:pt x="343" y="19"/>
                    <a:pt x="343" y="19"/>
                  </a:cubicBezTo>
                  <a:cubicBezTo>
                    <a:pt x="343" y="62"/>
                    <a:pt x="343" y="62"/>
                    <a:pt x="343" y="62"/>
                  </a:cubicBezTo>
                  <a:cubicBezTo>
                    <a:pt x="354" y="62"/>
                    <a:pt x="354" y="62"/>
                    <a:pt x="354" y="62"/>
                  </a:cubicBezTo>
                  <a:lnTo>
                    <a:pt x="354" y="70"/>
                  </a:lnTo>
                  <a:close/>
                  <a:moveTo>
                    <a:pt x="395" y="70"/>
                  </a:moveTo>
                  <a:cubicBezTo>
                    <a:pt x="363" y="70"/>
                    <a:pt x="363" y="70"/>
                    <a:pt x="363" y="70"/>
                  </a:cubicBezTo>
                  <a:cubicBezTo>
                    <a:pt x="363" y="62"/>
                    <a:pt x="363" y="62"/>
                    <a:pt x="363" y="62"/>
                  </a:cubicBezTo>
                  <a:cubicBezTo>
                    <a:pt x="374" y="62"/>
                    <a:pt x="374" y="62"/>
                    <a:pt x="374" y="62"/>
                  </a:cubicBezTo>
                  <a:cubicBezTo>
                    <a:pt x="374" y="30"/>
                    <a:pt x="374" y="30"/>
                    <a:pt x="374" y="30"/>
                  </a:cubicBezTo>
                  <a:cubicBezTo>
                    <a:pt x="363" y="32"/>
                    <a:pt x="363" y="32"/>
                    <a:pt x="363" y="32"/>
                  </a:cubicBezTo>
                  <a:cubicBezTo>
                    <a:pt x="363" y="23"/>
                    <a:pt x="363" y="23"/>
                    <a:pt x="363" y="23"/>
                  </a:cubicBezTo>
                  <a:cubicBezTo>
                    <a:pt x="385" y="19"/>
                    <a:pt x="385" y="19"/>
                    <a:pt x="385" y="19"/>
                  </a:cubicBezTo>
                  <a:cubicBezTo>
                    <a:pt x="385" y="62"/>
                    <a:pt x="385" y="62"/>
                    <a:pt x="385" y="62"/>
                  </a:cubicBezTo>
                  <a:cubicBezTo>
                    <a:pt x="395" y="62"/>
                    <a:pt x="395" y="62"/>
                    <a:pt x="395" y="62"/>
                  </a:cubicBezTo>
                  <a:lnTo>
                    <a:pt x="395" y="70"/>
                  </a:lnTo>
                  <a:close/>
                  <a:moveTo>
                    <a:pt x="438" y="45"/>
                  </a:moveTo>
                  <a:cubicBezTo>
                    <a:pt x="438" y="53"/>
                    <a:pt x="436" y="60"/>
                    <a:pt x="433" y="65"/>
                  </a:cubicBezTo>
                  <a:cubicBezTo>
                    <a:pt x="430" y="69"/>
                    <a:pt x="425" y="71"/>
                    <a:pt x="419" y="71"/>
                  </a:cubicBezTo>
                  <a:cubicBezTo>
                    <a:pt x="407" y="71"/>
                    <a:pt x="401" y="63"/>
                    <a:pt x="401" y="46"/>
                  </a:cubicBezTo>
                  <a:cubicBezTo>
                    <a:pt x="401" y="37"/>
                    <a:pt x="403" y="30"/>
                    <a:pt x="406" y="26"/>
                  </a:cubicBezTo>
                  <a:cubicBezTo>
                    <a:pt x="409" y="21"/>
                    <a:pt x="414" y="19"/>
                    <a:pt x="420" y="19"/>
                  </a:cubicBezTo>
                  <a:cubicBezTo>
                    <a:pt x="432" y="19"/>
                    <a:pt x="438" y="28"/>
                    <a:pt x="438" y="45"/>
                  </a:cubicBezTo>
                  <a:close/>
                  <a:moveTo>
                    <a:pt x="426" y="45"/>
                  </a:moveTo>
                  <a:cubicBezTo>
                    <a:pt x="426" y="33"/>
                    <a:pt x="424" y="28"/>
                    <a:pt x="420" y="28"/>
                  </a:cubicBezTo>
                  <a:cubicBezTo>
                    <a:pt x="415" y="28"/>
                    <a:pt x="412" y="34"/>
                    <a:pt x="412" y="46"/>
                  </a:cubicBezTo>
                  <a:cubicBezTo>
                    <a:pt x="412" y="57"/>
                    <a:pt x="415" y="63"/>
                    <a:pt x="419" y="63"/>
                  </a:cubicBezTo>
                  <a:cubicBezTo>
                    <a:pt x="424" y="63"/>
                    <a:pt x="426" y="57"/>
                    <a:pt x="426" y="45"/>
                  </a:cubicBezTo>
                  <a:close/>
                  <a:moveTo>
                    <a:pt x="120" y="0"/>
                  </a:moveTo>
                  <a:cubicBezTo>
                    <a:pt x="54" y="0"/>
                    <a:pt x="0" y="53"/>
                    <a:pt x="0" y="120"/>
                  </a:cubicBezTo>
                  <a:cubicBezTo>
                    <a:pt x="0" y="186"/>
                    <a:pt x="54" y="240"/>
                    <a:pt x="120" y="240"/>
                  </a:cubicBezTo>
                  <a:cubicBezTo>
                    <a:pt x="187" y="240"/>
                    <a:pt x="240" y="186"/>
                    <a:pt x="240" y="120"/>
                  </a:cubicBezTo>
                  <a:cubicBezTo>
                    <a:pt x="240" y="53"/>
                    <a:pt x="187" y="0"/>
                    <a:pt x="120" y="0"/>
                  </a:cubicBezTo>
                  <a:close/>
                  <a:moveTo>
                    <a:pt x="174" y="206"/>
                  </a:moveTo>
                  <a:cubicBezTo>
                    <a:pt x="171" y="201"/>
                    <a:pt x="171" y="201"/>
                    <a:pt x="171" y="201"/>
                  </a:cubicBezTo>
                  <a:cubicBezTo>
                    <a:pt x="166" y="205"/>
                    <a:pt x="166" y="205"/>
                    <a:pt x="166" y="205"/>
                  </a:cubicBezTo>
                  <a:cubicBezTo>
                    <a:pt x="168" y="209"/>
                    <a:pt x="168" y="209"/>
                    <a:pt x="168" y="209"/>
                  </a:cubicBezTo>
                  <a:cubicBezTo>
                    <a:pt x="155" y="217"/>
                    <a:pt x="139" y="221"/>
                    <a:pt x="123" y="221"/>
                  </a:cubicBezTo>
                  <a:cubicBezTo>
                    <a:pt x="123" y="204"/>
                    <a:pt x="123" y="204"/>
                    <a:pt x="123" y="204"/>
                  </a:cubicBezTo>
                  <a:cubicBezTo>
                    <a:pt x="117" y="204"/>
                    <a:pt x="117" y="204"/>
                    <a:pt x="117" y="204"/>
                  </a:cubicBezTo>
                  <a:cubicBezTo>
                    <a:pt x="117" y="221"/>
                    <a:pt x="117" y="221"/>
                    <a:pt x="117" y="221"/>
                  </a:cubicBezTo>
                  <a:cubicBezTo>
                    <a:pt x="101" y="221"/>
                    <a:pt x="85" y="217"/>
                    <a:pt x="71" y="209"/>
                  </a:cubicBezTo>
                  <a:cubicBezTo>
                    <a:pt x="75" y="205"/>
                    <a:pt x="75" y="205"/>
                    <a:pt x="75" y="205"/>
                  </a:cubicBezTo>
                  <a:cubicBezTo>
                    <a:pt x="70" y="201"/>
                    <a:pt x="70" y="201"/>
                    <a:pt x="70" y="201"/>
                  </a:cubicBezTo>
                  <a:cubicBezTo>
                    <a:pt x="67" y="206"/>
                    <a:pt x="67" y="206"/>
                    <a:pt x="67" y="206"/>
                  </a:cubicBezTo>
                  <a:cubicBezTo>
                    <a:pt x="53" y="198"/>
                    <a:pt x="42" y="186"/>
                    <a:pt x="33" y="173"/>
                  </a:cubicBezTo>
                  <a:cubicBezTo>
                    <a:pt x="39" y="170"/>
                    <a:pt x="39" y="170"/>
                    <a:pt x="39" y="170"/>
                  </a:cubicBezTo>
                  <a:cubicBezTo>
                    <a:pt x="35" y="165"/>
                    <a:pt x="35" y="165"/>
                    <a:pt x="35" y="165"/>
                  </a:cubicBezTo>
                  <a:cubicBezTo>
                    <a:pt x="31" y="168"/>
                    <a:pt x="31" y="168"/>
                    <a:pt x="31" y="168"/>
                  </a:cubicBezTo>
                  <a:cubicBezTo>
                    <a:pt x="23" y="154"/>
                    <a:pt x="19" y="139"/>
                    <a:pt x="18" y="122"/>
                  </a:cubicBezTo>
                  <a:cubicBezTo>
                    <a:pt x="41" y="122"/>
                    <a:pt x="41" y="122"/>
                    <a:pt x="41" y="122"/>
                  </a:cubicBezTo>
                  <a:cubicBezTo>
                    <a:pt x="41" y="117"/>
                    <a:pt x="41" y="117"/>
                    <a:pt x="41" y="117"/>
                  </a:cubicBezTo>
                  <a:cubicBezTo>
                    <a:pt x="18" y="117"/>
                    <a:pt x="18" y="117"/>
                    <a:pt x="18" y="117"/>
                  </a:cubicBezTo>
                  <a:cubicBezTo>
                    <a:pt x="19" y="100"/>
                    <a:pt x="23" y="85"/>
                    <a:pt x="31" y="71"/>
                  </a:cubicBezTo>
                  <a:cubicBezTo>
                    <a:pt x="35" y="74"/>
                    <a:pt x="35" y="74"/>
                    <a:pt x="35" y="74"/>
                  </a:cubicBezTo>
                  <a:cubicBezTo>
                    <a:pt x="39" y="69"/>
                    <a:pt x="39" y="69"/>
                    <a:pt x="39" y="69"/>
                  </a:cubicBezTo>
                  <a:cubicBezTo>
                    <a:pt x="33" y="66"/>
                    <a:pt x="33" y="66"/>
                    <a:pt x="33" y="66"/>
                  </a:cubicBezTo>
                  <a:cubicBezTo>
                    <a:pt x="42" y="53"/>
                    <a:pt x="53" y="41"/>
                    <a:pt x="67" y="33"/>
                  </a:cubicBezTo>
                  <a:cubicBezTo>
                    <a:pt x="70" y="38"/>
                    <a:pt x="70" y="38"/>
                    <a:pt x="70" y="38"/>
                  </a:cubicBezTo>
                  <a:cubicBezTo>
                    <a:pt x="75" y="35"/>
                    <a:pt x="75" y="35"/>
                    <a:pt x="75" y="35"/>
                  </a:cubicBezTo>
                  <a:cubicBezTo>
                    <a:pt x="71" y="29"/>
                    <a:pt x="71" y="29"/>
                    <a:pt x="71" y="29"/>
                  </a:cubicBezTo>
                  <a:cubicBezTo>
                    <a:pt x="85" y="22"/>
                    <a:pt x="101" y="18"/>
                    <a:pt x="117" y="17"/>
                  </a:cubicBezTo>
                  <a:cubicBezTo>
                    <a:pt x="117" y="36"/>
                    <a:pt x="117" y="36"/>
                    <a:pt x="117" y="36"/>
                  </a:cubicBezTo>
                  <a:cubicBezTo>
                    <a:pt x="123" y="36"/>
                    <a:pt x="123" y="36"/>
                    <a:pt x="123" y="36"/>
                  </a:cubicBezTo>
                  <a:cubicBezTo>
                    <a:pt x="123" y="17"/>
                    <a:pt x="123" y="17"/>
                    <a:pt x="123" y="17"/>
                  </a:cubicBezTo>
                  <a:cubicBezTo>
                    <a:pt x="139" y="18"/>
                    <a:pt x="155" y="22"/>
                    <a:pt x="168" y="29"/>
                  </a:cubicBezTo>
                  <a:cubicBezTo>
                    <a:pt x="166" y="35"/>
                    <a:pt x="166" y="35"/>
                    <a:pt x="166" y="35"/>
                  </a:cubicBezTo>
                  <a:cubicBezTo>
                    <a:pt x="171" y="38"/>
                    <a:pt x="171" y="38"/>
                    <a:pt x="171" y="38"/>
                  </a:cubicBezTo>
                  <a:cubicBezTo>
                    <a:pt x="174" y="33"/>
                    <a:pt x="174" y="33"/>
                    <a:pt x="174" y="33"/>
                  </a:cubicBezTo>
                  <a:cubicBezTo>
                    <a:pt x="187" y="41"/>
                    <a:pt x="198" y="53"/>
                    <a:pt x="207" y="66"/>
                  </a:cubicBezTo>
                  <a:cubicBezTo>
                    <a:pt x="202" y="69"/>
                    <a:pt x="202" y="69"/>
                    <a:pt x="202" y="69"/>
                  </a:cubicBezTo>
                  <a:cubicBezTo>
                    <a:pt x="205" y="74"/>
                    <a:pt x="205" y="74"/>
                    <a:pt x="205" y="74"/>
                  </a:cubicBezTo>
                  <a:cubicBezTo>
                    <a:pt x="210" y="71"/>
                    <a:pt x="210" y="71"/>
                    <a:pt x="210" y="71"/>
                  </a:cubicBezTo>
                  <a:cubicBezTo>
                    <a:pt x="217" y="85"/>
                    <a:pt x="222" y="100"/>
                    <a:pt x="222" y="117"/>
                  </a:cubicBezTo>
                  <a:cubicBezTo>
                    <a:pt x="204" y="117"/>
                    <a:pt x="204" y="117"/>
                    <a:pt x="204" y="117"/>
                  </a:cubicBezTo>
                  <a:cubicBezTo>
                    <a:pt x="204" y="122"/>
                    <a:pt x="204" y="122"/>
                    <a:pt x="204" y="122"/>
                  </a:cubicBezTo>
                  <a:cubicBezTo>
                    <a:pt x="222" y="122"/>
                    <a:pt x="222" y="122"/>
                    <a:pt x="222" y="122"/>
                  </a:cubicBezTo>
                  <a:cubicBezTo>
                    <a:pt x="221" y="139"/>
                    <a:pt x="217" y="154"/>
                    <a:pt x="210" y="168"/>
                  </a:cubicBezTo>
                  <a:cubicBezTo>
                    <a:pt x="205" y="165"/>
                    <a:pt x="205" y="165"/>
                    <a:pt x="205" y="165"/>
                  </a:cubicBezTo>
                  <a:cubicBezTo>
                    <a:pt x="202" y="170"/>
                    <a:pt x="202" y="170"/>
                    <a:pt x="202" y="170"/>
                  </a:cubicBezTo>
                  <a:cubicBezTo>
                    <a:pt x="207" y="173"/>
                    <a:pt x="207" y="173"/>
                    <a:pt x="207" y="173"/>
                  </a:cubicBezTo>
                  <a:cubicBezTo>
                    <a:pt x="198" y="186"/>
                    <a:pt x="187" y="198"/>
                    <a:pt x="174" y="206"/>
                  </a:cubicBezTo>
                  <a:close/>
                  <a:moveTo>
                    <a:pt x="166" y="120"/>
                  </a:moveTo>
                  <a:cubicBezTo>
                    <a:pt x="161" y="122"/>
                    <a:pt x="157" y="123"/>
                    <a:pt x="152" y="123"/>
                  </a:cubicBezTo>
                  <a:cubicBezTo>
                    <a:pt x="152" y="124"/>
                    <a:pt x="152" y="124"/>
                    <a:pt x="152" y="124"/>
                  </a:cubicBezTo>
                  <a:cubicBezTo>
                    <a:pt x="137" y="125"/>
                    <a:pt x="137" y="125"/>
                    <a:pt x="137" y="125"/>
                  </a:cubicBezTo>
                  <a:cubicBezTo>
                    <a:pt x="134" y="132"/>
                    <a:pt x="128" y="137"/>
                    <a:pt x="120" y="137"/>
                  </a:cubicBezTo>
                  <a:cubicBezTo>
                    <a:pt x="110" y="137"/>
                    <a:pt x="102" y="130"/>
                    <a:pt x="102" y="120"/>
                  </a:cubicBezTo>
                  <a:cubicBezTo>
                    <a:pt x="102" y="113"/>
                    <a:pt x="106" y="108"/>
                    <a:pt x="111" y="105"/>
                  </a:cubicBezTo>
                  <a:cubicBezTo>
                    <a:pt x="103" y="73"/>
                    <a:pt x="103" y="73"/>
                    <a:pt x="103" y="73"/>
                  </a:cubicBezTo>
                  <a:cubicBezTo>
                    <a:pt x="103" y="73"/>
                    <a:pt x="103" y="73"/>
                    <a:pt x="103" y="73"/>
                  </a:cubicBezTo>
                  <a:cubicBezTo>
                    <a:pt x="102" y="67"/>
                    <a:pt x="100" y="60"/>
                    <a:pt x="99" y="53"/>
                  </a:cubicBezTo>
                  <a:cubicBezTo>
                    <a:pt x="98" y="45"/>
                    <a:pt x="97" y="37"/>
                    <a:pt x="97" y="29"/>
                  </a:cubicBezTo>
                  <a:cubicBezTo>
                    <a:pt x="101" y="36"/>
                    <a:pt x="104" y="43"/>
                    <a:pt x="107" y="51"/>
                  </a:cubicBezTo>
                  <a:cubicBezTo>
                    <a:pt x="109" y="57"/>
                    <a:pt x="112" y="64"/>
                    <a:pt x="113" y="71"/>
                  </a:cubicBezTo>
                  <a:cubicBezTo>
                    <a:pt x="113" y="71"/>
                    <a:pt x="113" y="71"/>
                    <a:pt x="113" y="71"/>
                  </a:cubicBezTo>
                  <a:cubicBezTo>
                    <a:pt x="114" y="73"/>
                    <a:pt x="114" y="73"/>
                    <a:pt x="114" y="73"/>
                  </a:cubicBezTo>
                  <a:cubicBezTo>
                    <a:pt x="114" y="73"/>
                    <a:pt x="114" y="73"/>
                    <a:pt x="114" y="73"/>
                  </a:cubicBezTo>
                  <a:cubicBezTo>
                    <a:pt x="114" y="73"/>
                    <a:pt x="114" y="73"/>
                    <a:pt x="114" y="73"/>
                  </a:cubicBezTo>
                  <a:cubicBezTo>
                    <a:pt x="121" y="102"/>
                    <a:pt x="121" y="102"/>
                    <a:pt x="121" y="102"/>
                  </a:cubicBezTo>
                  <a:cubicBezTo>
                    <a:pt x="127" y="103"/>
                    <a:pt x="132" y="106"/>
                    <a:pt x="135" y="110"/>
                  </a:cubicBezTo>
                  <a:cubicBezTo>
                    <a:pt x="149" y="108"/>
                    <a:pt x="149" y="108"/>
                    <a:pt x="149" y="108"/>
                  </a:cubicBezTo>
                  <a:cubicBezTo>
                    <a:pt x="149" y="108"/>
                    <a:pt x="149" y="108"/>
                    <a:pt x="149" y="108"/>
                  </a:cubicBezTo>
                  <a:cubicBezTo>
                    <a:pt x="149" y="108"/>
                    <a:pt x="149" y="108"/>
                    <a:pt x="149" y="108"/>
                  </a:cubicBezTo>
                  <a:cubicBezTo>
                    <a:pt x="150" y="108"/>
                    <a:pt x="150" y="108"/>
                    <a:pt x="150" y="108"/>
                  </a:cubicBezTo>
                  <a:cubicBezTo>
                    <a:pt x="150" y="108"/>
                    <a:pt x="150" y="108"/>
                    <a:pt x="150" y="108"/>
                  </a:cubicBezTo>
                  <a:cubicBezTo>
                    <a:pt x="155" y="108"/>
                    <a:pt x="159" y="108"/>
                    <a:pt x="164" y="108"/>
                  </a:cubicBezTo>
                  <a:cubicBezTo>
                    <a:pt x="169" y="109"/>
                    <a:pt x="174" y="110"/>
                    <a:pt x="180" y="112"/>
                  </a:cubicBezTo>
                  <a:cubicBezTo>
                    <a:pt x="175" y="116"/>
                    <a:pt x="170" y="118"/>
                    <a:pt x="166" y="120"/>
                  </a:cubicBezTo>
                  <a:close/>
                </a:path>
              </a:pathLst>
            </a:custGeom>
            <a:solidFill>
              <a:schemeClr val="bg1"/>
            </a:solidFill>
            <a:ln>
              <a:noFill/>
            </a:ln>
          </p:spPr>
          <p:txBody>
            <a:bodyPr vert="horz" wrap="square" lIns="87880" tIns="43940" rIns="87880" bIns="43940" numCol="1" anchor="t" anchorCtr="0" compatLnSpc="1">
              <a:prstTxWarp prst="textNoShape">
                <a:avLst/>
              </a:prstTxWarp>
            </a:bodyPr>
            <a:lstStyle/>
            <a:p>
              <a:endParaRPr lang="en-US" sz="1730"/>
            </a:p>
          </p:txBody>
        </p:sp>
      </p:grpSp>
      <p:grpSp>
        <p:nvGrpSpPr>
          <p:cNvPr id="11" name="Group 10"/>
          <p:cNvGrpSpPr/>
          <p:nvPr/>
        </p:nvGrpSpPr>
        <p:grpSpPr>
          <a:xfrm>
            <a:off x="471803" y="3600284"/>
            <a:ext cx="3609289" cy="2541917"/>
            <a:chOff x="481263" y="3671980"/>
            <a:chExt cx="3681663" cy="2592888"/>
          </a:xfrm>
        </p:grpSpPr>
        <p:sp>
          <p:nvSpPr>
            <p:cNvPr id="69" name="Rectangle 68"/>
            <p:cNvSpPr/>
            <p:nvPr/>
          </p:nvSpPr>
          <p:spPr bwMode="auto">
            <a:xfrm>
              <a:off x="481263" y="3671980"/>
              <a:ext cx="3681663" cy="2592888"/>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761622">
                <a:lnSpc>
                  <a:spcPct val="90000"/>
                </a:lnSpc>
              </a:pPr>
              <a:r>
                <a:rPr lang="zh-TW" altLang="en-US" sz="2745" kern="0" dirty="0" smtClean="0">
                  <a:ln>
                    <a:solidFill>
                      <a:srgbClr val="FFFFFF">
                        <a:alpha val="0"/>
                      </a:srgbClr>
                    </a:solidFill>
                  </a:ln>
                  <a:gradFill>
                    <a:gsLst>
                      <a:gs pos="56637">
                        <a:schemeClr val="bg1"/>
                      </a:gs>
                      <a:gs pos="11000">
                        <a:schemeClr val="bg1"/>
                      </a:gs>
                    </a:gsLst>
                    <a:lin ang="5400000" scaled="0"/>
                  </a:gradFill>
                </a:rPr>
                <a:t>資料規模</a:t>
              </a:r>
              <a:endParaRPr lang="en-US" sz="2745" kern="0" dirty="0">
                <a:ln>
                  <a:solidFill>
                    <a:srgbClr val="FFFFFF">
                      <a:alpha val="0"/>
                    </a:srgbClr>
                  </a:solidFill>
                </a:ln>
                <a:gradFill>
                  <a:gsLst>
                    <a:gs pos="56637">
                      <a:schemeClr val="bg1"/>
                    </a:gs>
                    <a:gs pos="11000">
                      <a:schemeClr val="bg1"/>
                    </a:gs>
                  </a:gsLst>
                  <a:lin ang="5400000" scaled="0"/>
                </a:gradFill>
              </a:endParaRPr>
            </a:p>
          </p:txBody>
        </p:sp>
        <p:grpSp>
          <p:nvGrpSpPr>
            <p:cNvPr id="6" name="Group 5"/>
            <p:cNvGrpSpPr/>
            <p:nvPr/>
          </p:nvGrpSpPr>
          <p:grpSpPr>
            <a:xfrm>
              <a:off x="1196185" y="4691063"/>
              <a:ext cx="2251818" cy="892844"/>
              <a:chOff x="1592026" y="4878318"/>
              <a:chExt cx="1472821" cy="583972"/>
            </a:xfrm>
          </p:grpSpPr>
          <p:sp>
            <p:nvSpPr>
              <p:cNvPr id="79" name="Right Arrow 78"/>
              <p:cNvSpPr/>
              <p:nvPr/>
            </p:nvSpPr>
            <p:spPr bwMode="auto">
              <a:xfrm rot="16200000">
                <a:off x="2475089" y="4872532"/>
                <a:ext cx="583972" cy="595544"/>
              </a:xfrm>
              <a:prstGeom prst="rightArrow">
                <a:avLst>
                  <a:gd name="adj1" fmla="val 43703"/>
                  <a:gd name="adj2" fmla="val 49792"/>
                </a:avLst>
              </a:prstGeom>
              <a:solidFill>
                <a:schemeClr val="bg1"/>
              </a:solidFill>
              <a:ln w="34925">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78438" fontAlgn="base">
                  <a:lnSpc>
                    <a:spcPct val="90000"/>
                  </a:lnSpc>
                  <a:spcBef>
                    <a:spcPct val="0"/>
                  </a:spcBef>
                  <a:spcAft>
                    <a:spcPct val="0"/>
                  </a:spcAft>
                </a:pPr>
                <a:endParaRPr lang="en-US" sz="1922" dirty="0" err="1">
                  <a:gradFill>
                    <a:gsLst>
                      <a:gs pos="1250">
                        <a:schemeClr val="bg1"/>
                      </a:gs>
                      <a:gs pos="10417">
                        <a:schemeClr val="bg1"/>
                      </a:gs>
                    </a:gsLst>
                    <a:lin ang="5400000" scaled="0"/>
                  </a:gradFill>
                </a:endParaRPr>
              </a:p>
            </p:txBody>
          </p:sp>
          <p:grpSp>
            <p:nvGrpSpPr>
              <p:cNvPr id="81" name="Group 80"/>
              <p:cNvGrpSpPr/>
              <p:nvPr/>
            </p:nvGrpSpPr>
            <p:grpSpPr>
              <a:xfrm>
                <a:off x="1592026" y="4894432"/>
                <a:ext cx="316629" cy="432723"/>
                <a:chOff x="1752324" y="1886856"/>
                <a:chExt cx="316629" cy="432723"/>
              </a:xfrm>
            </p:grpSpPr>
            <p:sp>
              <p:nvSpPr>
                <p:cNvPr id="82" name="Freeform 81"/>
                <p:cNvSpPr/>
                <p:nvPr/>
              </p:nvSpPr>
              <p:spPr>
                <a:xfrm>
                  <a:off x="1752324" y="1886856"/>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3" name="Oval 82"/>
                <p:cNvSpPr/>
                <p:nvPr/>
              </p:nvSpPr>
              <p:spPr>
                <a:xfrm>
                  <a:off x="1778572" y="1907262"/>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84" name="Group 83"/>
              <p:cNvGrpSpPr/>
              <p:nvPr/>
            </p:nvGrpSpPr>
            <p:grpSpPr>
              <a:xfrm>
                <a:off x="1952646" y="4894431"/>
                <a:ext cx="316629" cy="432723"/>
                <a:chOff x="1752324" y="1886856"/>
                <a:chExt cx="316629" cy="432723"/>
              </a:xfrm>
            </p:grpSpPr>
            <p:sp>
              <p:nvSpPr>
                <p:cNvPr id="85" name="Freeform 84"/>
                <p:cNvSpPr/>
                <p:nvPr/>
              </p:nvSpPr>
              <p:spPr>
                <a:xfrm>
                  <a:off x="1752324" y="1886856"/>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6" name="Oval 85"/>
                <p:cNvSpPr/>
                <p:nvPr/>
              </p:nvSpPr>
              <p:spPr>
                <a:xfrm>
                  <a:off x="1778572" y="1907262"/>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87" name="Freeform 86"/>
              <p:cNvSpPr/>
              <p:nvPr/>
            </p:nvSpPr>
            <p:spPr>
              <a:xfrm>
                <a:off x="1772637" y="5025821"/>
                <a:ext cx="316629" cy="432723"/>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8" name="Oval 87"/>
              <p:cNvSpPr/>
              <p:nvPr/>
            </p:nvSpPr>
            <p:spPr>
              <a:xfrm>
                <a:off x="1817924" y="5057273"/>
                <a:ext cx="257076" cy="860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10" name="Group 9"/>
          <p:cNvGrpSpPr/>
          <p:nvPr/>
        </p:nvGrpSpPr>
        <p:grpSpPr>
          <a:xfrm>
            <a:off x="4275712" y="3600284"/>
            <a:ext cx="3609289" cy="2541917"/>
            <a:chOff x="4361448" y="3671980"/>
            <a:chExt cx="3681663" cy="2592888"/>
          </a:xfrm>
        </p:grpSpPr>
        <p:sp>
          <p:nvSpPr>
            <p:cNvPr id="70" name="Rectangle 69"/>
            <p:cNvSpPr/>
            <p:nvPr/>
          </p:nvSpPr>
          <p:spPr bwMode="auto">
            <a:xfrm>
              <a:off x="4361448" y="3671980"/>
              <a:ext cx="3681663" cy="2592888"/>
            </a:xfrm>
            <a:prstGeom prst="rect">
              <a:avLst/>
            </a:prstGeom>
            <a:solidFill>
              <a:schemeClr val="accent1"/>
            </a:solidFill>
            <a:ln w="190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761622">
                <a:lnSpc>
                  <a:spcPct val="90000"/>
                </a:lnSpc>
              </a:pPr>
              <a:r>
                <a:rPr lang="zh-TW" altLang="en-US" sz="2745" kern="0" dirty="0" smtClean="0">
                  <a:ln>
                    <a:solidFill>
                      <a:srgbClr val="FFFFFF">
                        <a:alpha val="0"/>
                      </a:srgbClr>
                    </a:solidFill>
                  </a:ln>
                  <a:gradFill>
                    <a:gsLst>
                      <a:gs pos="56637">
                        <a:schemeClr val="bg1"/>
                      </a:gs>
                      <a:gs pos="11000">
                        <a:schemeClr val="bg1"/>
                      </a:gs>
                    </a:gsLst>
                    <a:lin ang="5400000" scaled="0"/>
                  </a:gradFill>
                </a:rPr>
                <a:t>資料多樣性</a:t>
              </a:r>
              <a:endParaRPr lang="en-US" sz="2745" kern="0" dirty="0">
                <a:ln>
                  <a:solidFill>
                    <a:srgbClr val="FFFFFF">
                      <a:alpha val="0"/>
                    </a:srgbClr>
                  </a:solidFill>
                </a:ln>
                <a:gradFill>
                  <a:gsLst>
                    <a:gs pos="56637">
                      <a:schemeClr val="bg1"/>
                    </a:gs>
                    <a:gs pos="11000">
                      <a:schemeClr val="bg1"/>
                    </a:gs>
                  </a:gsLst>
                  <a:lin ang="5400000" scaled="0"/>
                </a:gradFill>
              </a:endParaRPr>
            </a:p>
          </p:txBody>
        </p:sp>
        <p:grpSp>
          <p:nvGrpSpPr>
            <p:cNvPr id="7" name="Group 6"/>
            <p:cNvGrpSpPr/>
            <p:nvPr/>
          </p:nvGrpSpPr>
          <p:grpSpPr>
            <a:xfrm>
              <a:off x="4752136" y="4746892"/>
              <a:ext cx="2900286" cy="698235"/>
              <a:chOff x="5382052" y="4714853"/>
              <a:chExt cx="1476738" cy="355519"/>
            </a:xfrm>
          </p:grpSpPr>
          <p:sp>
            <p:nvSpPr>
              <p:cNvPr id="90" name="Rounded Rectangle 6"/>
              <p:cNvSpPr>
                <a:spLocks noChangeAspect="1"/>
              </p:cNvSpPr>
              <p:nvPr/>
            </p:nvSpPr>
            <p:spPr bwMode="black">
              <a:xfrm rot="16200000">
                <a:off x="5442576" y="4667504"/>
                <a:ext cx="289825" cy="410873"/>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84" tIns="40342" rIns="80684" bIns="40342" numCol="1" rtlCol="0" anchor="ctr" anchorCtr="0" compatLnSpc="1">
                <a:prstTxWarp prst="textNoShape">
                  <a:avLst/>
                </a:prstTxWarp>
              </a:bodyPr>
              <a:lstStyle/>
              <a:p>
                <a:pPr defTabSz="726147"/>
                <a:endParaRPr lang="en-US" sz="1765" spc="-120" dirty="0">
                  <a:solidFill>
                    <a:schemeClr val="tx1">
                      <a:lumMod val="50000"/>
                    </a:schemeClr>
                  </a:solidFill>
                  <a:latin typeface="Segoe Light" pitchFamily="34" charset="0"/>
                </a:endParaRPr>
              </a:p>
            </p:txBody>
          </p:sp>
          <p:sp>
            <p:nvSpPr>
              <p:cNvPr id="91" name="Freeform 6"/>
              <p:cNvSpPr>
                <a:spLocks noEditPoints="1"/>
              </p:cNvSpPr>
              <p:nvPr/>
            </p:nvSpPr>
            <p:spPr bwMode="auto">
              <a:xfrm rot="5400000">
                <a:off x="5492007" y="4727161"/>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chemeClr val="bg1"/>
              </a:solidFill>
              <a:ln>
                <a:noFill/>
              </a:ln>
            </p:spPr>
            <p:txBody>
              <a:bodyPr vert="horz" wrap="square" lIns="89639" tIns="44820" rIns="89639" bIns="44820" numCol="1" anchor="t" anchorCtr="0" compatLnSpc="1">
                <a:prstTxWarp prst="textNoShape">
                  <a:avLst/>
                </a:prstTxWarp>
              </a:bodyPr>
              <a:lstStyle/>
              <a:p>
                <a:pPr defTabSz="896175"/>
                <a:endParaRPr lang="en-US" sz="1667" dirty="0">
                  <a:solidFill>
                    <a:srgbClr val="000000"/>
                  </a:solidFill>
                </a:endParaRPr>
              </a:p>
            </p:txBody>
          </p:sp>
          <p:sp>
            <p:nvSpPr>
              <p:cNvPr id="92" name="Freeform 30"/>
              <p:cNvSpPr>
                <a:spLocks noChangeAspect="1" noEditPoints="1"/>
              </p:cNvSpPr>
              <p:nvPr/>
            </p:nvSpPr>
            <p:spPr bwMode="auto">
              <a:xfrm>
                <a:off x="5975680" y="4727662"/>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175"/>
                <a:endParaRPr lang="en-US" sz="1667">
                  <a:solidFill>
                    <a:srgbClr val="000000"/>
                  </a:solidFill>
                </a:endParaRPr>
              </a:p>
            </p:txBody>
          </p:sp>
          <p:sp>
            <p:nvSpPr>
              <p:cNvPr id="93" name="Freeform 13"/>
              <p:cNvSpPr>
                <a:spLocks noChangeAspect="1" noEditPoints="1"/>
              </p:cNvSpPr>
              <p:nvPr/>
            </p:nvSpPr>
            <p:spPr bwMode="black">
              <a:xfrm>
                <a:off x="6449512" y="4714853"/>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84" tIns="40342" rIns="80684" bIns="40342" numCol="1" rtlCol="0" anchor="ctr" anchorCtr="0" compatLnSpc="1">
                <a:prstTxWarp prst="textNoShape">
                  <a:avLst/>
                </a:prstTxWarp>
              </a:bodyPr>
              <a:lstStyle/>
              <a:p>
                <a:pPr defTabSz="726147"/>
                <a:endParaRPr lang="en-US" sz="1765" spc="-120">
                  <a:solidFill>
                    <a:schemeClr val="tx1">
                      <a:lumMod val="50000"/>
                    </a:schemeClr>
                  </a:solidFill>
                  <a:latin typeface="Segoe Light" pitchFamily="34" charset="0"/>
                </a:endParaRPr>
              </a:p>
            </p:txBody>
          </p:sp>
        </p:grpSp>
      </p:grpSp>
      <p:sp useBgFill="1">
        <p:nvSpPr>
          <p:cNvPr id="8" name="Rectangle 7"/>
          <p:cNvSpPr/>
          <p:nvPr/>
        </p:nvSpPr>
        <p:spPr bwMode="auto">
          <a:xfrm>
            <a:off x="1" y="-488608"/>
            <a:ext cx="12192991" cy="406838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4" name="Rectangle 3"/>
          <p:cNvSpPr/>
          <p:nvPr/>
        </p:nvSpPr>
        <p:spPr bwMode="auto">
          <a:xfrm>
            <a:off x="471803" y="1189495"/>
            <a:ext cx="11217106" cy="22395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Apache Hadoop</a:t>
            </a:r>
            <a:endParaRPr lang="en-US" dirty="0"/>
          </a:p>
        </p:txBody>
      </p:sp>
      <p:grpSp>
        <p:nvGrpSpPr>
          <p:cNvPr id="3" name="Group 2"/>
          <p:cNvGrpSpPr/>
          <p:nvPr/>
        </p:nvGrpSpPr>
        <p:grpSpPr>
          <a:xfrm>
            <a:off x="1087913" y="1392896"/>
            <a:ext cx="10344088" cy="1832705"/>
            <a:chOff x="1109727" y="1420329"/>
            <a:chExt cx="10551509" cy="1869455"/>
          </a:xfrm>
        </p:grpSpPr>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27" y="1597819"/>
              <a:ext cx="2571750" cy="1514475"/>
            </a:xfrm>
            <a:prstGeom prst="rect">
              <a:avLst/>
            </a:prstGeom>
          </p:spPr>
        </p:pic>
        <p:grpSp>
          <p:nvGrpSpPr>
            <p:cNvPr id="5" name="Group 4"/>
            <p:cNvGrpSpPr/>
            <p:nvPr/>
          </p:nvGrpSpPr>
          <p:grpSpPr>
            <a:xfrm>
              <a:off x="4309941" y="1420329"/>
              <a:ext cx="7351295" cy="1869455"/>
              <a:chOff x="4133589" y="1499942"/>
              <a:chExt cx="7351295" cy="1869455"/>
            </a:xfrm>
          </p:grpSpPr>
          <p:sp>
            <p:nvSpPr>
              <p:cNvPr id="72" name="TextBox 71"/>
              <p:cNvSpPr txBox="1"/>
              <p:nvPr/>
            </p:nvSpPr>
            <p:spPr>
              <a:xfrm>
                <a:off x="4133589" y="1499942"/>
                <a:ext cx="7351295" cy="699621"/>
              </a:xfrm>
              <a:prstGeom prst="rect">
                <a:avLst/>
              </a:prstGeom>
              <a:noFill/>
            </p:spPr>
            <p:txBody>
              <a:bodyPr wrap="square" lIns="179285" tIns="143428" rIns="179285" bIns="143428" rtlCol="0" anchor="ctr">
                <a:spAutoFit/>
              </a:bodyPr>
              <a:lstStyle/>
              <a:p>
                <a:pPr>
                  <a:lnSpc>
                    <a:spcPct val="90000"/>
                  </a:lnSpc>
                </a:pPr>
                <a:r>
                  <a:rPr lang="en-US" altLang="zh-TW" sz="2745" dirty="0" smtClean="0">
                    <a:gradFill>
                      <a:gsLst>
                        <a:gs pos="0">
                          <a:schemeClr val="tx1">
                            <a:lumMod val="95000"/>
                            <a:lumOff val="5000"/>
                          </a:schemeClr>
                        </a:gs>
                        <a:gs pos="100000">
                          <a:schemeClr val="tx1">
                            <a:lumMod val="95000"/>
                            <a:lumOff val="5000"/>
                          </a:schemeClr>
                        </a:gs>
                      </a:gsLst>
                      <a:lin ang="5400000" scaled="0"/>
                    </a:gradFill>
                    <a:latin typeface="+mj-lt"/>
                  </a:rPr>
                  <a:t>Apache </a:t>
                </a:r>
                <a:r>
                  <a:rPr lang="zh-TW" altLang="en-US" sz="2745" dirty="0" smtClean="0">
                    <a:gradFill>
                      <a:gsLst>
                        <a:gs pos="0">
                          <a:schemeClr val="tx1">
                            <a:lumMod val="95000"/>
                            <a:lumOff val="5000"/>
                          </a:schemeClr>
                        </a:gs>
                        <a:gs pos="100000">
                          <a:schemeClr val="tx1">
                            <a:lumMod val="95000"/>
                            <a:lumOff val="5000"/>
                          </a:schemeClr>
                        </a:gs>
                      </a:gsLst>
                      <a:lin ang="5400000" scaled="0"/>
                    </a:gradFill>
                    <a:latin typeface="+mj-lt"/>
                  </a:rPr>
                  <a:t>基金會下的開源專案</a:t>
                </a:r>
                <a:endParaRPr lang="en-US" sz="2745" dirty="0">
                  <a:gradFill>
                    <a:gsLst>
                      <a:gs pos="0">
                        <a:schemeClr val="tx1">
                          <a:lumMod val="95000"/>
                          <a:lumOff val="5000"/>
                        </a:schemeClr>
                      </a:gs>
                      <a:gs pos="100000">
                        <a:schemeClr val="tx1">
                          <a:lumMod val="95000"/>
                          <a:lumOff val="5000"/>
                        </a:schemeClr>
                      </a:gs>
                    </a:gsLst>
                    <a:lin ang="5400000" scaled="0"/>
                  </a:gradFill>
                  <a:latin typeface="+mj-lt"/>
                </a:endParaRPr>
              </a:p>
            </p:txBody>
          </p:sp>
          <p:sp>
            <p:nvSpPr>
              <p:cNvPr id="73" name="TextBox 72"/>
              <p:cNvSpPr txBox="1"/>
              <p:nvPr/>
            </p:nvSpPr>
            <p:spPr>
              <a:xfrm>
                <a:off x="4133589" y="2093038"/>
                <a:ext cx="7351295" cy="683264"/>
              </a:xfrm>
              <a:prstGeom prst="rect">
                <a:avLst/>
              </a:prstGeom>
              <a:noFill/>
            </p:spPr>
            <p:txBody>
              <a:bodyPr wrap="square" lIns="179285" tIns="143428" rIns="179285" bIns="143428" rtlCol="0" anchor="ctr">
                <a:spAutoFit/>
              </a:bodyPr>
              <a:lstStyle/>
              <a:p>
                <a:pPr>
                  <a:lnSpc>
                    <a:spcPct val="90000"/>
                  </a:lnSpc>
                </a:pPr>
                <a:r>
                  <a:rPr lang="zh-TW" altLang="en-US" sz="2745" dirty="0" smtClean="0">
                    <a:gradFill>
                      <a:gsLst>
                        <a:gs pos="0">
                          <a:schemeClr val="tx1">
                            <a:lumMod val="95000"/>
                            <a:lumOff val="5000"/>
                          </a:schemeClr>
                        </a:gs>
                        <a:gs pos="100000">
                          <a:schemeClr val="tx1">
                            <a:lumMod val="95000"/>
                            <a:lumOff val="5000"/>
                          </a:schemeClr>
                        </a:gs>
                      </a:gsLst>
                      <a:lin ang="5400000" scaled="0"/>
                    </a:gradFill>
                    <a:latin typeface="+mj-lt"/>
                  </a:rPr>
                  <a:t>可高度延展的分散式檔案系統</a:t>
                </a:r>
                <a:r>
                  <a:rPr lang="en-US" sz="2745" dirty="0" smtClean="0">
                    <a:gradFill>
                      <a:gsLst>
                        <a:gs pos="0">
                          <a:schemeClr val="tx1">
                            <a:lumMod val="95000"/>
                            <a:lumOff val="5000"/>
                          </a:schemeClr>
                        </a:gs>
                        <a:gs pos="100000">
                          <a:schemeClr val="tx1">
                            <a:lumMod val="95000"/>
                            <a:lumOff val="5000"/>
                          </a:schemeClr>
                        </a:gs>
                      </a:gsLst>
                      <a:lin ang="5400000" scaled="0"/>
                    </a:gradFill>
                    <a:latin typeface="+mj-lt"/>
                  </a:rPr>
                  <a:t> </a:t>
                </a:r>
                <a:r>
                  <a:rPr lang="en-US" sz="2745" dirty="0">
                    <a:gradFill>
                      <a:gsLst>
                        <a:gs pos="0">
                          <a:schemeClr val="tx1">
                            <a:lumMod val="95000"/>
                            <a:lumOff val="5000"/>
                          </a:schemeClr>
                        </a:gs>
                        <a:gs pos="100000">
                          <a:schemeClr val="tx1">
                            <a:lumMod val="95000"/>
                            <a:lumOff val="5000"/>
                          </a:schemeClr>
                        </a:gs>
                      </a:gsLst>
                      <a:lin ang="5400000" scaled="0"/>
                    </a:gradFill>
                    <a:latin typeface="+mj-lt"/>
                  </a:rPr>
                  <a:t>(HDFS)</a:t>
                </a:r>
              </a:p>
            </p:txBody>
          </p:sp>
          <p:sp>
            <p:nvSpPr>
              <p:cNvPr id="74" name="TextBox 73"/>
              <p:cNvSpPr txBox="1"/>
              <p:nvPr/>
            </p:nvSpPr>
            <p:spPr>
              <a:xfrm>
                <a:off x="4133589" y="2669776"/>
                <a:ext cx="7351295" cy="699621"/>
              </a:xfrm>
              <a:prstGeom prst="rect">
                <a:avLst/>
              </a:prstGeom>
              <a:noFill/>
            </p:spPr>
            <p:txBody>
              <a:bodyPr wrap="square" lIns="179285" tIns="143428" rIns="179285" bIns="143428" rtlCol="0" anchor="ctr">
                <a:spAutoFit/>
              </a:bodyPr>
              <a:lstStyle/>
              <a:p>
                <a:pPr>
                  <a:lnSpc>
                    <a:spcPct val="90000"/>
                  </a:lnSpc>
                </a:pPr>
                <a:r>
                  <a:rPr lang="zh-TW" altLang="en-US" sz="2745" dirty="0" smtClean="0">
                    <a:gradFill>
                      <a:gsLst>
                        <a:gs pos="0">
                          <a:schemeClr val="tx1">
                            <a:lumMod val="95000"/>
                            <a:lumOff val="5000"/>
                          </a:schemeClr>
                        </a:gs>
                        <a:gs pos="100000">
                          <a:schemeClr val="tx1">
                            <a:lumMod val="95000"/>
                            <a:lumOff val="5000"/>
                          </a:schemeClr>
                        </a:gs>
                      </a:gsLst>
                      <a:lin ang="5400000" scaled="0"/>
                    </a:gradFill>
                    <a:latin typeface="+mj-lt"/>
                  </a:rPr>
                  <a:t>運算及資料處理皆是以分散式完成</a:t>
                </a:r>
                <a:endParaRPr lang="en-US" sz="2745" dirty="0">
                  <a:gradFill>
                    <a:gsLst>
                      <a:gs pos="0">
                        <a:schemeClr val="tx1">
                          <a:lumMod val="95000"/>
                          <a:lumOff val="5000"/>
                        </a:schemeClr>
                      </a:gs>
                      <a:gs pos="100000">
                        <a:schemeClr val="tx1">
                          <a:lumMod val="95000"/>
                          <a:lumOff val="5000"/>
                        </a:schemeClr>
                      </a:gs>
                    </a:gsLst>
                    <a:lin ang="5400000" scaled="0"/>
                  </a:gradFill>
                  <a:latin typeface="+mj-lt"/>
                </a:endParaRPr>
              </a:p>
            </p:txBody>
          </p:sp>
        </p:grpSp>
      </p:grpSp>
    </p:spTree>
    <p:extLst>
      <p:ext uri="{BB962C8B-B14F-4D97-AF65-F5344CB8AC3E}">
        <p14:creationId xmlns:p14="http://schemas.microsoft.com/office/powerpoint/2010/main" val="3457039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749"/>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4"/>
                                        </p:tgtEl>
                                      </p:cBhvr>
                                      <p:by x="0" y="100000"/>
                                    </p:animScale>
                                  </p:childTnLst>
                                </p:cTn>
                              </p:par>
                              <p:par>
                                <p:cTn id="9" presetID="35" presetClass="path" presetSubtype="0" accel="100000" autoRev="1" fill="hold" grpId="2" nodeType="withEffect">
                                  <p:stCondLst>
                                    <p:cond delay="0"/>
                                  </p:stCondLst>
                                  <p:childTnLst>
                                    <p:animMotion origin="layout" path="M -3.74521E-6 -2.54653E-6 L -0.21394 -2.54653E-6 " pathEditMode="relative" rAng="0" ptsTypes="AA">
                                      <p:cBhvr>
                                        <p:cTn id="10" dur="750" fill="hold"/>
                                        <p:tgtEl>
                                          <p:spTgt spid="4"/>
                                        </p:tgtEl>
                                        <p:attrNameLst>
                                          <p:attrName>ppt_x</p:attrName>
                                          <p:attrName>ppt_y</p:attrName>
                                        </p:attrNameLst>
                                      </p:cBhvr>
                                      <p:rCtr x="-10697" y="0"/>
                                    </p:animMotion>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2000"/>
                            </p:stCondLst>
                            <p:childTnLst>
                              <p:par>
                                <p:cTn id="16" presetID="2" presetClass="entr" presetSubtype="1" decel="10000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750" fill="hold"/>
                                        <p:tgtEl>
                                          <p:spTgt spid="11"/>
                                        </p:tgtEl>
                                        <p:attrNameLst>
                                          <p:attrName>ppt_x</p:attrName>
                                        </p:attrNameLst>
                                      </p:cBhvr>
                                      <p:tavLst>
                                        <p:tav tm="0">
                                          <p:val>
                                            <p:strVal val="#ppt_x"/>
                                          </p:val>
                                        </p:tav>
                                        <p:tav tm="100000">
                                          <p:val>
                                            <p:strVal val="#ppt_x"/>
                                          </p:val>
                                        </p:tav>
                                      </p:tavLst>
                                    </p:anim>
                                    <p:anim calcmode="lin" valueType="num">
                                      <p:cBhvr additive="base">
                                        <p:cTn id="19" dur="750" fill="hold"/>
                                        <p:tgtEl>
                                          <p:spTgt spid="11"/>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3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750" fill="hold"/>
                                        <p:tgtEl>
                                          <p:spTgt spid="10"/>
                                        </p:tgtEl>
                                        <p:attrNameLst>
                                          <p:attrName>ppt_x</p:attrName>
                                        </p:attrNameLst>
                                      </p:cBhvr>
                                      <p:tavLst>
                                        <p:tav tm="0">
                                          <p:val>
                                            <p:strVal val="#ppt_x"/>
                                          </p:val>
                                        </p:tav>
                                        <p:tav tm="100000">
                                          <p:val>
                                            <p:strVal val="#ppt_x"/>
                                          </p:val>
                                        </p:tav>
                                      </p:tavLst>
                                    </p:anim>
                                    <p:anim calcmode="lin" valueType="num">
                                      <p:cBhvr additive="base">
                                        <p:cTn id="23" dur="750" fill="hold"/>
                                        <p:tgtEl>
                                          <p:spTgt spid="10"/>
                                        </p:tgtEl>
                                        <p:attrNameLst>
                                          <p:attrName>ppt_y</p:attrName>
                                        </p:attrNameLst>
                                      </p:cBhvr>
                                      <p:tavLst>
                                        <p:tav tm="0">
                                          <p:val>
                                            <p:strVal val="0-#ppt_h/2"/>
                                          </p:val>
                                        </p:tav>
                                        <p:tav tm="100000">
                                          <p:val>
                                            <p:strVal val="#ppt_y"/>
                                          </p:val>
                                        </p:tav>
                                      </p:tavLst>
                                    </p:anim>
                                  </p:childTnLst>
                                </p:cTn>
                              </p:par>
                              <p:par>
                                <p:cTn id="24" presetID="2" presetClass="entr" presetSubtype="1" decel="100000" fill="hold" nodeType="withEffect">
                                  <p:stCondLst>
                                    <p:cond delay="6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750" fill="hold"/>
                                        <p:tgtEl>
                                          <p:spTgt spid="9"/>
                                        </p:tgtEl>
                                        <p:attrNameLst>
                                          <p:attrName>ppt_x</p:attrName>
                                        </p:attrNameLst>
                                      </p:cBhvr>
                                      <p:tavLst>
                                        <p:tav tm="0">
                                          <p:val>
                                            <p:strVal val="#ppt_x"/>
                                          </p:val>
                                        </p:tav>
                                        <p:tav tm="100000">
                                          <p:val>
                                            <p:strVal val="#ppt_x"/>
                                          </p:val>
                                        </p:tav>
                                      </p:tavLst>
                                    </p:anim>
                                    <p:anim calcmode="lin" valueType="num">
                                      <p:cBhvr additive="base">
                                        <p:cTn id="27"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Hive </a:t>
            </a:r>
            <a:r>
              <a:rPr lang="zh-TW" altLang="en-US" dirty="0" smtClean="0"/>
              <a:t>架構</a:t>
            </a:r>
            <a:r>
              <a:rPr lang="en-US" dirty="0" smtClean="0"/>
              <a:t/>
            </a:r>
            <a:br>
              <a:rPr lang="en-US" dirty="0" smtClean="0"/>
            </a:br>
            <a:endParaRPr lang="en-US" dirty="0"/>
          </a:p>
        </p:txBody>
      </p:sp>
      <p:sp>
        <p:nvSpPr>
          <p:cNvPr id="8" name="Content Placeholder 7"/>
          <p:cNvSpPr>
            <a:spLocks noGrp="1"/>
          </p:cNvSpPr>
          <p:nvPr>
            <p:ph type="body" sz="quarter" idx="4294967295"/>
          </p:nvPr>
        </p:nvSpPr>
        <p:spPr bwMode="auto">
          <a:xfrm>
            <a:off x="1953898" y="1412931"/>
            <a:ext cx="8020050" cy="2378075"/>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t" anchorCtr="0" forceAA="0" compatLnSpc="1">
            <a:prstTxWarp prst="textNoShape">
              <a:avLst/>
            </a:prstTxWarp>
            <a:noAutofit/>
          </a:bodyPr>
          <a:lstStyle/>
          <a:p>
            <a:pPr marL="0" indent="0" defTabSz="590820" fontAlgn="base">
              <a:spcBef>
                <a:spcPct val="0"/>
              </a:spcBef>
              <a:spcAft>
                <a:spcPct val="0"/>
              </a:spcAft>
              <a:buNone/>
              <a:defRPr/>
            </a:pPr>
            <a:r>
              <a:rPr lang="en-US" sz="2800" kern="0" dirty="0" smtClean="0">
                <a:solidFill>
                  <a:srgbClr val="0085B4"/>
                </a:solidFill>
                <a:latin typeface="Segoe UI" pitchFamily="34" charset="0"/>
                <a:ea typeface="Segoe UI" pitchFamily="34" charset="0"/>
                <a:cs typeface="Segoe UI" pitchFamily="34" charset="0"/>
              </a:rPr>
              <a:t>Hive</a:t>
            </a:r>
            <a:endParaRPr lang="en-US" sz="2800" kern="0" dirty="0">
              <a:solidFill>
                <a:srgbClr val="0085B4"/>
              </a:solidFill>
              <a:latin typeface="Segoe UI" pitchFamily="34" charset="0"/>
              <a:ea typeface="Segoe UI" pitchFamily="34" charset="0"/>
              <a:cs typeface="Segoe UI" pitchFamily="34" charset="0"/>
            </a:endParaRPr>
          </a:p>
        </p:txBody>
      </p:sp>
      <p:sp>
        <p:nvSpPr>
          <p:cNvPr id="11" name="Rectangle 10"/>
          <p:cNvSpPr/>
          <p:nvPr/>
        </p:nvSpPr>
        <p:spPr bwMode="auto">
          <a:xfrm>
            <a:off x="5529751" y="1963491"/>
            <a:ext cx="1145380" cy="990747"/>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b" anchorCtr="0" forceAA="0" compatLnSpc="1">
            <a:prstTxWarp prst="textNoShape">
              <a:avLst/>
            </a:prstTxWarp>
            <a:noAutofit/>
          </a:bodyPr>
          <a:lstStyle/>
          <a:p>
            <a:pPr defTabSz="590820" fontAlgn="base">
              <a:spcBef>
                <a:spcPct val="0"/>
              </a:spcBef>
              <a:spcAft>
                <a:spcPct val="0"/>
              </a:spcAft>
            </a:pPr>
            <a:r>
              <a:rPr lang="en-US" sz="1600" b="1" kern="0" dirty="0">
                <a:gradFill>
                  <a:gsLst>
                    <a:gs pos="0">
                      <a:sysClr val="window" lastClr="FFFFFF"/>
                    </a:gs>
                    <a:gs pos="100000">
                      <a:sysClr val="window" lastClr="FFFFFF"/>
                    </a:gs>
                  </a:gsLst>
                  <a:lin ang="16200000" scaled="0"/>
                </a:gradFill>
                <a:ea typeface="Segoe UI" pitchFamily="34" charset="0"/>
                <a:cs typeface="Segoe UI" pitchFamily="34" charset="0"/>
              </a:rPr>
              <a:t>Hive Web </a:t>
            </a:r>
            <a:r>
              <a:rPr lang="en-US" sz="1600" b="1" kern="0" dirty="0" smtClean="0">
                <a:gradFill>
                  <a:gsLst>
                    <a:gs pos="0">
                      <a:sysClr val="window" lastClr="FFFFFF"/>
                    </a:gs>
                    <a:gs pos="100000">
                      <a:sysClr val="window" lastClr="FFFFFF"/>
                    </a:gs>
                  </a:gsLst>
                  <a:lin ang="16200000" scaled="0"/>
                </a:gradFill>
                <a:ea typeface="Segoe UI" pitchFamily="34" charset="0"/>
                <a:cs typeface="Segoe UI" pitchFamily="34" charset="0"/>
              </a:rPr>
              <a:t>Interface </a:t>
            </a:r>
            <a:r>
              <a:rPr lang="en-US" sz="1600" b="1" kern="0" dirty="0">
                <a:gradFill>
                  <a:gsLst>
                    <a:gs pos="0">
                      <a:sysClr val="window" lastClr="FFFFFF"/>
                    </a:gs>
                    <a:gs pos="100000">
                      <a:sysClr val="window" lastClr="FFFFFF"/>
                    </a:gs>
                  </a:gsLst>
                  <a:lin ang="16200000" scaled="0"/>
                </a:gradFill>
                <a:ea typeface="Segoe UI" pitchFamily="34" charset="0"/>
                <a:cs typeface="Segoe UI" pitchFamily="34" charset="0"/>
              </a:rPr>
              <a:t>(HWI)</a:t>
            </a:r>
          </a:p>
        </p:txBody>
      </p:sp>
      <p:sp>
        <p:nvSpPr>
          <p:cNvPr id="12" name="Rectangle 11"/>
          <p:cNvSpPr/>
          <p:nvPr/>
        </p:nvSpPr>
        <p:spPr bwMode="auto">
          <a:xfrm>
            <a:off x="7941974" y="1495426"/>
            <a:ext cx="1306950" cy="2149224"/>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b" anchorCtr="0" forceAA="0" compatLnSpc="1">
            <a:prstTxWarp prst="textNoShape">
              <a:avLst/>
            </a:prstTxWarp>
            <a:noAutofit/>
          </a:bodyPr>
          <a:lstStyle/>
          <a:p>
            <a:pPr defTabSz="590820" fontAlgn="base">
              <a:spcBef>
                <a:spcPct val="0"/>
              </a:spcBef>
              <a:spcAft>
                <a:spcPct val="0"/>
              </a:spcAft>
              <a:defRPr/>
            </a:pPr>
            <a:r>
              <a:rPr lang="en-US" sz="1600" b="1" kern="0" dirty="0" err="1">
                <a:gradFill>
                  <a:gsLst>
                    <a:gs pos="0">
                      <a:sysClr val="window" lastClr="FFFFFF"/>
                    </a:gs>
                    <a:gs pos="100000">
                      <a:sysClr val="window" lastClr="FFFFFF"/>
                    </a:gs>
                  </a:gsLst>
                  <a:lin ang="16200000" scaled="0"/>
                </a:gradFill>
                <a:ea typeface="Segoe UI" pitchFamily="34" charset="0"/>
                <a:cs typeface="Segoe UI" pitchFamily="34" charset="0"/>
              </a:rPr>
              <a:t>Metastore</a:t>
            </a:r>
            <a:endParaRPr lang="en-US" sz="1600" b="1" kern="0" dirty="0">
              <a:gradFill>
                <a:gsLst>
                  <a:gs pos="0">
                    <a:sysClr val="window" lastClr="FFFFFF"/>
                  </a:gs>
                  <a:gs pos="100000">
                    <a:sysClr val="window" lastClr="FFFFFF"/>
                  </a:gs>
                </a:gsLst>
                <a:lin ang="16200000" scaled="0"/>
              </a:gradFill>
              <a:ea typeface="Segoe UI" pitchFamily="34" charset="0"/>
              <a:cs typeface="Segoe UI" pitchFamily="34" charset="0"/>
            </a:endParaRPr>
          </a:p>
        </p:txBody>
      </p:sp>
      <p:sp>
        <p:nvSpPr>
          <p:cNvPr id="14" name="Rectangle 13"/>
          <p:cNvSpPr/>
          <p:nvPr/>
        </p:nvSpPr>
        <p:spPr bwMode="auto">
          <a:xfrm>
            <a:off x="3182537" y="2557501"/>
            <a:ext cx="2252508" cy="392468"/>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b" anchorCtr="0" forceAA="0" compatLnSpc="1">
            <a:prstTxWarp prst="textNoShape">
              <a:avLst/>
            </a:prstTxWarp>
            <a:noAutofit/>
          </a:bodyPr>
          <a:lstStyle/>
          <a:p>
            <a:pPr defTabSz="590820" fontAlgn="base">
              <a:spcBef>
                <a:spcPct val="0"/>
              </a:spcBef>
              <a:spcAft>
                <a:spcPct val="0"/>
              </a:spcAft>
              <a:defRPr/>
            </a:pPr>
            <a:r>
              <a:rPr lang="en-US" sz="1600" b="1" kern="0" dirty="0">
                <a:gradFill>
                  <a:gsLst>
                    <a:gs pos="0">
                      <a:sysClr val="window" lastClr="FFFFFF"/>
                    </a:gs>
                    <a:gs pos="100000">
                      <a:sysClr val="window" lastClr="FFFFFF"/>
                    </a:gs>
                  </a:gsLst>
                  <a:lin ang="16200000" scaled="0"/>
                </a:gradFill>
                <a:ea typeface="Segoe UI" pitchFamily="34" charset="0"/>
                <a:cs typeface="Segoe UI" pitchFamily="34" charset="0"/>
              </a:rPr>
              <a:t>Thrift Server</a:t>
            </a:r>
          </a:p>
        </p:txBody>
      </p:sp>
      <p:sp>
        <p:nvSpPr>
          <p:cNvPr id="16" name="Rectangle 15"/>
          <p:cNvSpPr/>
          <p:nvPr/>
        </p:nvSpPr>
        <p:spPr bwMode="auto">
          <a:xfrm>
            <a:off x="6745360" y="1975493"/>
            <a:ext cx="1141584" cy="990747"/>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b" anchorCtr="0" forceAA="0" compatLnSpc="1">
            <a:prstTxWarp prst="textNoShape">
              <a:avLst/>
            </a:prstTxWarp>
            <a:noAutofit/>
          </a:bodyPr>
          <a:lstStyle/>
          <a:p>
            <a:pPr defTabSz="590820" fontAlgn="base">
              <a:spcBef>
                <a:spcPct val="0"/>
              </a:spcBef>
              <a:spcAft>
                <a:spcPct val="0"/>
              </a:spcAft>
              <a:defRPr/>
            </a:pPr>
            <a:r>
              <a:rPr lang="en-US" sz="1400" b="1" kern="0" dirty="0">
                <a:gradFill>
                  <a:gsLst>
                    <a:gs pos="0">
                      <a:sysClr val="window" lastClr="FFFFFF"/>
                    </a:gs>
                    <a:gs pos="100000">
                      <a:sysClr val="window" lastClr="FFFFFF"/>
                    </a:gs>
                  </a:gsLst>
                  <a:lin ang="16200000" scaled="0"/>
                </a:gradFill>
                <a:ea typeface="Segoe UI" pitchFamily="34" charset="0"/>
                <a:cs typeface="Segoe UI" pitchFamily="34" charset="0"/>
              </a:rPr>
              <a:t>Command Line Interface (CLI)</a:t>
            </a:r>
          </a:p>
        </p:txBody>
      </p:sp>
      <p:sp>
        <p:nvSpPr>
          <p:cNvPr id="17" name="Rectangle 16"/>
          <p:cNvSpPr/>
          <p:nvPr/>
        </p:nvSpPr>
        <p:spPr bwMode="auto">
          <a:xfrm>
            <a:off x="3183340" y="1495425"/>
            <a:ext cx="4703604" cy="421944"/>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b" anchorCtr="0" forceAA="0" compatLnSpc="1">
            <a:prstTxWarp prst="textNoShape">
              <a:avLst/>
            </a:prstTxWarp>
            <a:noAutofit/>
          </a:bodyPr>
          <a:lstStyle/>
          <a:p>
            <a:pPr defTabSz="590820" fontAlgn="base">
              <a:spcBef>
                <a:spcPct val="0"/>
              </a:spcBef>
              <a:spcAft>
                <a:spcPct val="0"/>
              </a:spcAft>
              <a:defRPr/>
            </a:pPr>
            <a:r>
              <a:rPr lang="en-US" sz="1600" b="1" kern="0" dirty="0">
                <a:gradFill>
                  <a:gsLst>
                    <a:gs pos="0">
                      <a:sysClr val="window" lastClr="FFFFFF"/>
                    </a:gs>
                    <a:gs pos="100000">
                      <a:sysClr val="window" lastClr="FFFFFF"/>
                    </a:gs>
                  </a:gsLst>
                  <a:lin ang="16200000" scaled="0"/>
                </a:gradFill>
                <a:ea typeface="Segoe UI" pitchFamily="34" charset="0"/>
                <a:cs typeface="Segoe UI" pitchFamily="34" charset="0"/>
              </a:rPr>
              <a:t>HiveQL</a:t>
            </a:r>
          </a:p>
        </p:txBody>
      </p:sp>
      <p:sp>
        <p:nvSpPr>
          <p:cNvPr id="18" name="Content Placeholder 7"/>
          <p:cNvSpPr txBox="1">
            <a:spLocks/>
          </p:cNvSpPr>
          <p:nvPr/>
        </p:nvSpPr>
        <p:spPr bwMode="auto">
          <a:xfrm>
            <a:off x="1953898" y="3860463"/>
            <a:ext cx="8006571" cy="2836547"/>
          </a:xfrm>
          <a:prstGeom prst="rect">
            <a:avLst/>
          </a:prstGeom>
          <a:solidFill>
            <a:schemeClr val="accent4">
              <a:lumMod val="20000"/>
              <a:lumOff val="80000"/>
            </a:schemeClr>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90820" fontAlgn="base">
              <a:spcBef>
                <a:spcPct val="0"/>
              </a:spcBef>
              <a:spcAft>
                <a:spcPct val="0"/>
              </a:spcAft>
              <a:buNone/>
              <a:defRPr/>
            </a:pPr>
            <a:r>
              <a:rPr lang="en-US" kern="0" dirty="0" smtClean="0">
                <a:solidFill>
                  <a:srgbClr val="0085B4"/>
                </a:solidFill>
                <a:ea typeface="Segoe UI" pitchFamily="34" charset="0"/>
                <a:cs typeface="Segoe UI" pitchFamily="34" charset="0"/>
              </a:rPr>
              <a:t>Hadoop</a:t>
            </a:r>
            <a:endParaRPr lang="en-US" kern="0" dirty="0">
              <a:solidFill>
                <a:srgbClr val="0085B4"/>
              </a:solidFill>
              <a:ea typeface="Segoe UI" pitchFamily="34" charset="0"/>
              <a:cs typeface="Segoe UI" pitchFamily="34" charset="0"/>
            </a:endParaRPr>
          </a:p>
        </p:txBody>
      </p:sp>
      <p:sp>
        <p:nvSpPr>
          <p:cNvPr id="21" name="Rectangle 20"/>
          <p:cNvSpPr/>
          <p:nvPr/>
        </p:nvSpPr>
        <p:spPr bwMode="auto">
          <a:xfrm>
            <a:off x="4717136" y="3994577"/>
            <a:ext cx="1365707" cy="128740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b" anchorCtr="0" forceAA="0" compatLnSpc="1">
            <a:prstTxWarp prst="textNoShape">
              <a:avLst/>
            </a:prstTxWarp>
            <a:noAutofit/>
          </a:bodyPr>
          <a:lstStyle/>
          <a:p>
            <a:pPr defTabSz="590820" fontAlgn="base">
              <a:spcBef>
                <a:spcPct val="0"/>
              </a:spcBef>
              <a:spcAft>
                <a:spcPct val="0"/>
              </a:spcAft>
              <a:defRPr/>
            </a:pPr>
            <a:r>
              <a:rPr lang="en-US" sz="1600" kern="0" dirty="0">
                <a:gradFill>
                  <a:gsLst>
                    <a:gs pos="0">
                      <a:sysClr val="window" lastClr="FFFFFF"/>
                    </a:gs>
                    <a:gs pos="100000">
                      <a:sysClr val="window" lastClr="FFFFFF"/>
                    </a:gs>
                  </a:gsLst>
                  <a:lin ang="16200000" scaled="0"/>
                </a:gradFill>
                <a:ea typeface="Segoe UI" pitchFamily="34" charset="0"/>
                <a:cs typeface="Segoe UI" pitchFamily="34" charset="0"/>
              </a:rPr>
              <a:t>Head Node</a:t>
            </a:r>
          </a:p>
        </p:txBody>
      </p:sp>
      <p:sp>
        <p:nvSpPr>
          <p:cNvPr id="22" name="Rectangle 21"/>
          <p:cNvSpPr/>
          <p:nvPr/>
        </p:nvSpPr>
        <p:spPr bwMode="auto">
          <a:xfrm>
            <a:off x="6187103" y="3994577"/>
            <a:ext cx="1365707" cy="1287400"/>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b" anchorCtr="0" forceAA="0" compatLnSpc="1">
            <a:prstTxWarp prst="textNoShape">
              <a:avLst/>
            </a:prstTxWarp>
            <a:noAutofit/>
          </a:bodyPr>
          <a:lstStyle/>
          <a:p>
            <a:pPr defTabSz="590820" fontAlgn="base">
              <a:spcBef>
                <a:spcPct val="0"/>
              </a:spcBef>
              <a:spcAft>
                <a:spcPct val="0"/>
              </a:spcAft>
              <a:defRPr/>
            </a:pPr>
            <a:r>
              <a:rPr lang="en-US" sz="1600" kern="0" dirty="0">
                <a:gradFill>
                  <a:gsLst>
                    <a:gs pos="0">
                      <a:sysClr val="window" lastClr="FFFFFF"/>
                    </a:gs>
                    <a:gs pos="100000">
                      <a:sysClr val="window" lastClr="FFFFFF"/>
                    </a:gs>
                  </a:gsLst>
                  <a:lin ang="16200000" scaled="0"/>
                </a:gradFill>
                <a:ea typeface="Segoe UI" pitchFamily="34" charset="0"/>
                <a:cs typeface="Segoe UI" pitchFamily="34" charset="0"/>
              </a:rPr>
              <a:t>Name Node</a:t>
            </a:r>
          </a:p>
        </p:txBody>
      </p:sp>
      <p:sp>
        <p:nvSpPr>
          <p:cNvPr id="25" name="Rectangle 24"/>
          <p:cNvSpPr/>
          <p:nvPr/>
        </p:nvSpPr>
        <p:spPr bwMode="auto">
          <a:xfrm>
            <a:off x="4717137" y="5361616"/>
            <a:ext cx="2835674" cy="1162399"/>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b" anchorCtr="0" forceAA="0" compatLnSpc="1">
            <a:prstTxWarp prst="textNoShape">
              <a:avLst/>
            </a:prstTxWarp>
            <a:noAutofit/>
          </a:bodyPr>
          <a:lstStyle/>
          <a:p>
            <a:pPr algn="ctr" defTabSz="590820" fontAlgn="base">
              <a:spcBef>
                <a:spcPct val="0"/>
              </a:spcBef>
              <a:spcAft>
                <a:spcPct val="0"/>
              </a:spcAft>
              <a:defRPr/>
            </a:pPr>
            <a:r>
              <a:rPr lang="en-US" sz="1600" kern="0" dirty="0">
                <a:gradFill>
                  <a:gsLst>
                    <a:gs pos="0">
                      <a:sysClr val="window" lastClr="FFFFFF"/>
                    </a:gs>
                    <a:gs pos="100000">
                      <a:sysClr val="window" lastClr="FFFFFF"/>
                    </a:gs>
                  </a:gsLst>
                  <a:lin ang="16200000" scaled="0"/>
                </a:gradFill>
                <a:ea typeface="Segoe UI" pitchFamily="34" charset="0"/>
                <a:cs typeface="Segoe UI" pitchFamily="34" charset="0"/>
              </a:rPr>
              <a:t>Data Nodes / Task Nodes</a:t>
            </a:r>
          </a:p>
        </p:txBody>
      </p:sp>
      <p:pic>
        <p:nvPicPr>
          <p:cNvPr id="26"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5606300" y="5278736"/>
            <a:ext cx="1120298" cy="1120298"/>
          </a:xfrm>
          <a:prstGeom prst="rect">
            <a:avLst/>
          </a:prstGeom>
          <a:noFill/>
          <a:ln>
            <a:noFill/>
          </a:ln>
        </p:spPr>
      </p:pic>
      <p:pic>
        <p:nvPicPr>
          <p:cNvPr id="27"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059290" y="3999377"/>
            <a:ext cx="1070002" cy="1070002"/>
          </a:xfrm>
          <a:prstGeom prst="rect">
            <a:avLst/>
          </a:prstGeom>
          <a:noFill/>
        </p:spPr>
      </p:pic>
      <p:pic>
        <p:nvPicPr>
          <p:cNvPr id="28" name="Picture 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351025" y="3994577"/>
            <a:ext cx="1070002" cy="1070002"/>
          </a:xfrm>
          <a:prstGeom prst="rect">
            <a:avLst/>
          </a:prstGeom>
          <a:noFill/>
        </p:spPr>
      </p:pic>
      <p:sp>
        <p:nvSpPr>
          <p:cNvPr id="29" name="Rectangle 28"/>
          <p:cNvSpPr/>
          <p:nvPr/>
        </p:nvSpPr>
        <p:spPr bwMode="auto">
          <a:xfrm>
            <a:off x="4355705" y="1969651"/>
            <a:ext cx="1080372" cy="547925"/>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b" anchorCtr="0" forceAA="0" compatLnSpc="1">
            <a:prstTxWarp prst="textNoShape">
              <a:avLst/>
            </a:prstTxWarp>
            <a:noAutofit/>
          </a:bodyPr>
          <a:lstStyle/>
          <a:p>
            <a:pPr defTabSz="590820" fontAlgn="base">
              <a:spcBef>
                <a:spcPct val="0"/>
              </a:spcBef>
              <a:spcAft>
                <a:spcPct val="0"/>
              </a:spcAft>
              <a:defRPr/>
            </a:pPr>
            <a:r>
              <a:rPr lang="en-US" sz="1600" b="1" kern="0" dirty="0">
                <a:gradFill>
                  <a:gsLst>
                    <a:gs pos="0">
                      <a:sysClr val="window" lastClr="FFFFFF"/>
                    </a:gs>
                    <a:gs pos="100000">
                      <a:sysClr val="window" lastClr="FFFFFF"/>
                    </a:gs>
                  </a:gsLst>
                  <a:lin ang="16200000" scaled="0"/>
                </a:gradFill>
                <a:ea typeface="Segoe UI" pitchFamily="34" charset="0"/>
                <a:cs typeface="Segoe UI" pitchFamily="34" charset="0"/>
              </a:rPr>
              <a:t>JDBC</a:t>
            </a:r>
          </a:p>
        </p:txBody>
      </p:sp>
      <p:sp>
        <p:nvSpPr>
          <p:cNvPr id="30" name="Rectangle 29"/>
          <p:cNvSpPr/>
          <p:nvPr/>
        </p:nvSpPr>
        <p:spPr bwMode="auto">
          <a:xfrm>
            <a:off x="3182536" y="1963491"/>
            <a:ext cx="1080372" cy="547925"/>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b" anchorCtr="0" forceAA="0" compatLnSpc="1">
            <a:prstTxWarp prst="textNoShape">
              <a:avLst/>
            </a:prstTxWarp>
            <a:noAutofit/>
          </a:bodyPr>
          <a:lstStyle/>
          <a:p>
            <a:pPr defTabSz="590820" fontAlgn="base">
              <a:spcBef>
                <a:spcPct val="0"/>
              </a:spcBef>
              <a:spcAft>
                <a:spcPct val="0"/>
              </a:spcAft>
              <a:defRPr/>
            </a:pPr>
            <a:r>
              <a:rPr lang="en-US" sz="1600" b="1" kern="0" dirty="0">
                <a:gradFill>
                  <a:gsLst>
                    <a:gs pos="0">
                      <a:sysClr val="window" lastClr="FFFFFF"/>
                    </a:gs>
                    <a:gs pos="100000">
                      <a:sysClr val="window" lastClr="FFFFFF"/>
                    </a:gs>
                  </a:gsLst>
                  <a:lin ang="16200000" scaled="0"/>
                </a:gradFill>
                <a:ea typeface="Segoe UI" pitchFamily="34" charset="0"/>
                <a:cs typeface="Segoe UI" pitchFamily="34" charset="0"/>
              </a:rPr>
              <a:t>ODBC</a:t>
            </a:r>
          </a:p>
        </p:txBody>
      </p:sp>
      <p:sp>
        <p:nvSpPr>
          <p:cNvPr id="31" name="Rectangle 30"/>
          <p:cNvSpPr/>
          <p:nvPr/>
        </p:nvSpPr>
        <p:spPr bwMode="auto">
          <a:xfrm>
            <a:off x="3158652" y="3012236"/>
            <a:ext cx="4728292" cy="632413"/>
          </a:xfrm>
          <a:prstGeom prst="rect">
            <a:avLst/>
          </a:prstGeom>
          <a:solidFill>
            <a:srgbClr val="00AFDB"/>
          </a:solidFill>
          <a:ln w="25400" cap="flat" cmpd="sng" algn="ctr">
            <a:noFill/>
            <a:prstDash val="solid"/>
            <a:headEnd type="none" w="med" len="med"/>
            <a:tailEnd type="none" w="med" len="med"/>
          </a:ln>
          <a:effectLst/>
        </p:spPr>
        <p:txBody>
          <a:bodyPr rot="0" spcFirstLastPara="0" vertOverflow="overflow" horzOverflow="overflow" vert="horz" wrap="square" lIns="48725" tIns="97448" rIns="48725" bIns="40947" numCol="1" spcCol="0" rtlCol="0" fromWordArt="0" anchor="t" anchorCtr="0" forceAA="0" compatLnSpc="1">
            <a:prstTxWarp prst="textNoShape">
              <a:avLst/>
            </a:prstTxWarp>
            <a:noAutofit/>
          </a:bodyPr>
          <a:lstStyle/>
          <a:p>
            <a:pPr defTabSz="590820" fontAlgn="base">
              <a:spcBef>
                <a:spcPct val="0"/>
              </a:spcBef>
              <a:spcAft>
                <a:spcPct val="0"/>
              </a:spcAft>
              <a:defRPr/>
            </a:pPr>
            <a:r>
              <a:rPr lang="en-US" sz="1600" b="1" kern="0" dirty="0">
                <a:gradFill>
                  <a:gsLst>
                    <a:gs pos="0">
                      <a:sysClr val="window" lastClr="FFFFFF"/>
                    </a:gs>
                    <a:gs pos="100000">
                      <a:sysClr val="window" lastClr="FFFFFF"/>
                    </a:gs>
                  </a:gsLst>
                  <a:lin ang="16200000" scaled="0"/>
                </a:gradFill>
                <a:ea typeface="Segoe UI" pitchFamily="34" charset="0"/>
                <a:cs typeface="Segoe UI" pitchFamily="34" charset="0"/>
              </a:rPr>
              <a:t>Compiler, Optimizer, Executor</a:t>
            </a:r>
          </a:p>
        </p:txBody>
      </p:sp>
      <p:pic>
        <p:nvPicPr>
          <p:cNvPr id="33" name="Picture 2" descr="C:\Users\mitchellg\Desktop\Automated_2.png"/>
          <p:cNvPicPr>
            <a:picLocks noChangeAspect="1" noChangeArrowheads="1"/>
          </p:cNvPicPr>
          <p:nvPr/>
        </p:nvPicPr>
        <p:blipFill>
          <a:blip r:embed="rId5" cstate="print"/>
          <a:srcRect/>
          <a:stretch>
            <a:fillRect/>
          </a:stretch>
        </p:blipFill>
        <p:spPr bwMode="auto">
          <a:xfrm>
            <a:off x="5570713" y="3094767"/>
            <a:ext cx="1235918" cy="1235918"/>
          </a:xfrm>
          <a:prstGeom prst="rect">
            <a:avLst/>
          </a:prstGeom>
          <a:noFill/>
        </p:spPr>
      </p:pic>
      <p:pic>
        <p:nvPicPr>
          <p:cNvPr id="32" name="Picture 2" descr="C:\Users\mitchellg\Desktop\Automated_2.png"/>
          <p:cNvPicPr>
            <a:picLocks noChangeAspect="1" noChangeArrowheads="1"/>
          </p:cNvPicPr>
          <p:nvPr/>
        </p:nvPicPr>
        <p:blipFill>
          <a:blip r:embed="rId5" cstate="print">
            <a:lum bright="100000"/>
          </a:blip>
          <a:srcRect/>
          <a:stretch>
            <a:fillRect/>
          </a:stretch>
        </p:blipFill>
        <p:spPr bwMode="auto">
          <a:xfrm>
            <a:off x="5537856" y="3087789"/>
            <a:ext cx="1225765" cy="1225765"/>
          </a:xfrm>
          <a:prstGeom prst="rect">
            <a:avLst/>
          </a:prstGeom>
          <a:noFill/>
        </p:spPr>
      </p:pic>
    </p:spTree>
    <p:extLst>
      <p:ext uri="{BB962C8B-B14F-4D97-AF65-F5344CB8AC3E}">
        <p14:creationId xmlns:p14="http://schemas.microsoft.com/office/powerpoint/2010/main" val="345787986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a:t>
            </a:r>
            <a:r>
              <a:rPr lang="zh-TW" altLang="en-US" dirty="0" smtClean="0"/>
              <a:t>語法</a:t>
            </a:r>
            <a:endParaRPr lang="en-US" dirty="0"/>
          </a:p>
        </p:txBody>
      </p:sp>
      <p:sp>
        <p:nvSpPr>
          <p:cNvPr id="7" name="Rectangle 6"/>
          <p:cNvSpPr/>
          <p:nvPr/>
        </p:nvSpPr>
        <p:spPr>
          <a:xfrm>
            <a:off x="5943600" y="5229226"/>
            <a:ext cx="2971800" cy="409574"/>
          </a:xfrm>
          <a:prstGeom prst="rect">
            <a:avLst/>
          </a:prstGeom>
          <a:solidFill>
            <a:schemeClr val="accent3"/>
          </a:solidFill>
          <a:ln>
            <a:noFill/>
          </a:ln>
          <a:effectLst/>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rPr>
              <a:t>MapReduce</a:t>
            </a:r>
          </a:p>
        </p:txBody>
      </p:sp>
      <p:sp>
        <p:nvSpPr>
          <p:cNvPr id="8" name="Can 7"/>
          <p:cNvSpPr/>
          <p:nvPr/>
        </p:nvSpPr>
        <p:spPr>
          <a:xfrm>
            <a:off x="3048000" y="4025900"/>
            <a:ext cx="1689100" cy="901700"/>
          </a:xfrm>
          <a:prstGeom prst="can">
            <a:avLst/>
          </a:prstGeom>
          <a:solidFill>
            <a:srgbClr val="FFC000"/>
          </a:solidFill>
          <a:ln>
            <a:solidFill>
              <a:schemeClr val="accent1">
                <a:lumMod val="75000"/>
              </a:schemeClr>
            </a:solidFill>
          </a:ln>
          <a:effectLst>
            <a:outerShdw blurRad="50800" dist="38100" dir="5400000" algn="t" rotWithShape="0">
              <a:prstClr val="black">
                <a:alpha val="40000"/>
              </a:prstClr>
            </a:outerShdw>
          </a:effectLst>
          <a:scene3d>
            <a:camera prst="orthographicFront"/>
            <a:lightRig rig="threePt" dir="t"/>
          </a:scene3d>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Metastore</a:t>
            </a:r>
          </a:p>
        </p:txBody>
      </p:sp>
      <p:sp>
        <p:nvSpPr>
          <p:cNvPr id="9" name="Rectangle 8"/>
          <p:cNvSpPr/>
          <p:nvPr/>
        </p:nvSpPr>
        <p:spPr>
          <a:xfrm>
            <a:off x="5439229" y="4025900"/>
            <a:ext cx="1714500" cy="901700"/>
          </a:xfrm>
          <a:prstGeom prst="rect">
            <a:avLst/>
          </a:prstGeom>
          <a:solidFill>
            <a:srgbClr val="FFC000"/>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Hive </a:t>
            </a:r>
          </a:p>
          <a:p>
            <a:pPr algn="ctr"/>
            <a:r>
              <a:rPr lang="en-US" b="1" dirty="0">
                <a:solidFill>
                  <a:schemeClr val="bg1"/>
                </a:solidFill>
              </a:rPr>
              <a:t>Engine</a:t>
            </a:r>
          </a:p>
        </p:txBody>
      </p:sp>
      <p:sp>
        <p:nvSpPr>
          <p:cNvPr id="10" name="Rectangle 9"/>
          <p:cNvSpPr/>
          <p:nvPr/>
        </p:nvSpPr>
        <p:spPr>
          <a:xfrm>
            <a:off x="4991100" y="5638800"/>
            <a:ext cx="2971800" cy="444500"/>
          </a:xfrm>
          <a:prstGeom prst="rect">
            <a:avLst/>
          </a:prstGeom>
          <a:solidFill>
            <a:schemeClr val="accent3"/>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HDFS</a:t>
            </a:r>
          </a:p>
        </p:txBody>
      </p:sp>
      <p:cxnSp>
        <p:nvCxnSpPr>
          <p:cNvPr id="11" name="Straight Arrow Connector 10"/>
          <p:cNvCxnSpPr/>
          <p:nvPr/>
        </p:nvCxnSpPr>
        <p:spPr>
          <a:xfrm>
            <a:off x="5676900" y="4927600"/>
            <a:ext cx="0" cy="71120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870700" y="4927600"/>
            <a:ext cx="0" cy="301626"/>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4"/>
            <a:endCxn id="9" idx="1"/>
          </p:cNvCxnSpPr>
          <p:nvPr/>
        </p:nvCxnSpPr>
        <p:spPr>
          <a:xfrm>
            <a:off x="4737101" y="4476750"/>
            <a:ext cx="702129" cy="0"/>
          </a:xfrm>
          <a:prstGeom prst="straightConnector1">
            <a:avLst/>
          </a:prstGeom>
          <a:ln w="28575">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5123" name="Picture 3" descr="C:\Users\larar\AppData\Local\Microsoft\Windows\Temporary Internet Files\Content.IE5\A2E6KCZQ\MC90038358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4806" y="1243113"/>
            <a:ext cx="1225947" cy="16804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2" y="1276351"/>
            <a:ext cx="11376025" cy="430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a:off x="6845190" y="2923574"/>
            <a:ext cx="0" cy="1038827"/>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1698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p:cTn id="7" dur="500" fill="hold"/>
                                        <p:tgtEl>
                                          <p:spTgt spid="5124"/>
                                        </p:tgtEl>
                                        <p:attrNameLst>
                                          <p:attrName>ppt_w</p:attrName>
                                        </p:attrNameLst>
                                      </p:cBhvr>
                                      <p:tavLst>
                                        <p:tav tm="0">
                                          <p:val>
                                            <p:fltVal val="0"/>
                                          </p:val>
                                        </p:tav>
                                        <p:tav tm="100000">
                                          <p:val>
                                            <p:strVal val="#ppt_w"/>
                                          </p:val>
                                        </p:tav>
                                      </p:tavLst>
                                    </p:anim>
                                    <p:anim calcmode="lin" valueType="num">
                                      <p:cBhvr>
                                        <p:cTn id="8" dur="500" fill="hold"/>
                                        <p:tgtEl>
                                          <p:spTgt spid="5124"/>
                                        </p:tgtEl>
                                        <p:attrNameLst>
                                          <p:attrName>ppt_h</p:attrName>
                                        </p:attrNameLst>
                                      </p:cBhvr>
                                      <p:tavLst>
                                        <p:tav tm="0">
                                          <p:val>
                                            <p:fltVal val="0"/>
                                          </p:val>
                                        </p:tav>
                                        <p:tav tm="100000">
                                          <p:val>
                                            <p:strVal val="#ppt_h"/>
                                          </p:val>
                                        </p:tav>
                                      </p:tavLst>
                                    </p:anim>
                                    <p:animEffect transition="in" filter="fade">
                                      <p:cBhvr>
                                        <p:cTn id="9" dur="500"/>
                                        <p:tgtEl>
                                          <p:spTgt spid="5124"/>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4.16667E-7 1.48148E-6 L 0.03138 -0.14421 " pathEditMode="relative" rAng="0" ptsTypes="AA">
                                      <p:cBhvr>
                                        <p:cTn id="13" dur="2000" fill="hold"/>
                                        <p:tgtEl>
                                          <p:spTgt spid="5124"/>
                                        </p:tgtEl>
                                        <p:attrNameLst>
                                          <p:attrName>ppt_x</p:attrName>
                                          <p:attrName>ppt_y</p:attrName>
                                        </p:attrNameLst>
                                      </p:cBhvr>
                                      <p:rCtr x="1563" y="-7222"/>
                                    </p:animMotion>
                                  </p:childTnLst>
                                </p:cTn>
                              </p:par>
                              <p:par>
                                <p:cTn id="14" presetID="6" presetClass="emph" presetSubtype="0" fill="hold" nodeType="withEffect">
                                  <p:stCondLst>
                                    <p:cond delay="0"/>
                                  </p:stCondLst>
                                  <p:childTnLst>
                                    <p:animScale>
                                      <p:cBhvr>
                                        <p:cTn id="15" dur="2000" fill="hold"/>
                                        <p:tgtEl>
                                          <p:spTgt spid="5124"/>
                                        </p:tgtEl>
                                      </p:cBhvr>
                                      <p:by x="25000" y="25000"/>
                                    </p:animScale>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51"/>
          <p:cNvSpPr>
            <a:spLocks noGrp="1"/>
          </p:cNvSpPr>
          <p:nvPr>
            <p:ph type="title"/>
          </p:nvPr>
        </p:nvSpPr>
        <p:spPr/>
        <p:txBody>
          <a:bodyPr/>
          <a:lstStyle/>
          <a:p>
            <a:r>
              <a:rPr lang="en-US" dirty="0" smtClean="0"/>
              <a:t>Hive with </a:t>
            </a:r>
            <a:r>
              <a:rPr lang="en-US" dirty="0" err="1" smtClean="0"/>
              <a:t>Tez</a:t>
            </a:r>
            <a:r>
              <a:rPr lang="en-US" dirty="0" smtClean="0"/>
              <a:t> as Execution Engine</a:t>
            </a:r>
            <a:endParaRPr lang="en-US" dirty="0"/>
          </a:p>
        </p:txBody>
      </p:sp>
      <p:graphicFrame>
        <p:nvGraphicFramePr>
          <p:cNvPr id="78" name="Table 77"/>
          <p:cNvGraphicFramePr>
            <a:graphicFrameLocks noGrp="1"/>
          </p:cNvGraphicFramePr>
          <p:nvPr>
            <p:extLst/>
          </p:nvPr>
        </p:nvGraphicFramePr>
        <p:xfrm>
          <a:off x="1524283" y="2575736"/>
          <a:ext cx="8829204" cy="3901075"/>
        </p:xfrm>
        <a:graphic>
          <a:graphicData uri="http://schemas.openxmlformats.org/drawingml/2006/table">
            <a:tbl>
              <a:tblPr firstRow="1" bandRow="1" bandCol="1"/>
              <a:tblGrid>
                <a:gridCol w="4414602">
                  <a:extLst>
                    <a:ext uri="{9D8B030D-6E8A-4147-A177-3AD203B41FA5}">
                      <a16:colId xmlns:a16="http://schemas.microsoft.com/office/drawing/2014/main" val="20000"/>
                    </a:ext>
                  </a:extLst>
                </a:gridCol>
                <a:gridCol w="4414602">
                  <a:extLst>
                    <a:ext uri="{9D8B030D-6E8A-4147-A177-3AD203B41FA5}">
                      <a16:colId xmlns:a16="http://schemas.microsoft.com/office/drawing/2014/main" val="20001"/>
                    </a:ext>
                  </a:extLst>
                </a:gridCol>
              </a:tblGrid>
              <a:tr h="366196">
                <a:tc>
                  <a:txBody>
                    <a:bodyPr/>
                    <a:lstStyle>
                      <a:lvl1pPr marL="0" algn="l" defTabSz="932742" rtl="0" eaLnBrk="1" latinLnBrk="0" hangingPunct="1">
                        <a:defRPr sz="1800" b="1" kern="1200">
                          <a:solidFill>
                            <a:schemeClr val="bg1"/>
                          </a:solidFill>
                          <a:latin typeface="Arial"/>
                        </a:defRPr>
                      </a:lvl1pPr>
                      <a:lvl2pPr marL="466371" algn="l" defTabSz="932742" rtl="0" eaLnBrk="1" latinLnBrk="0" hangingPunct="1">
                        <a:defRPr sz="1800" b="1" kern="1200">
                          <a:solidFill>
                            <a:schemeClr val="bg1"/>
                          </a:solidFill>
                          <a:latin typeface="Arial"/>
                        </a:defRPr>
                      </a:lvl2pPr>
                      <a:lvl3pPr marL="932742" algn="l" defTabSz="932742" rtl="0" eaLnBrk="1" latinLnBrk="0" hangingPunct="1">
                        <a:defRPr sz="1800" b="1" kern="1200">
                          <a:solidFill>
                            <a:schemeClr val="bg1"/>
                          </a:solidFill>
                          <a:latin typeface="Arial"/>
                        </a:defRPr>
                      </a:lvl3pPr>
                      <a:lvl4pPr marL="1399113" algn="l" defTabSz="932742" rtl="0" eaLnBrk="1" latinLnBrk="0" hangingPunct="1">
                        <a:defRPr sz="1800" b="1" kern="1200">
                          <a:solidFill>
                            <a:schemeClr val="bg1"/>
                          </a:solidFill>
                          <a:latin typeface="Arial"/>
                        </a:defRPr>
                      </a:lvl4pPr>
                      <a:lvl5pPr marL="1865484" algn="l" defTabSz="932742" rtl="0" eaLnBrk="1" latinLnBrk="0" hangingPunct="1">
                        <a:defRPr sz="1800" b="1" kern="1200">
                          <a:solidFill>
                            <a:schemeClr val="bg1"/>
                          </a:solidFill>
                          <a:latin typeface="Arial"/>
                        </a:defRPr>
                      </a:lvl5pPr>
                      <a:lvl6pPr marL="2331856" algn="l" defTabSz="932742" rtl="0" eaLnBrk="1" latinLnBrk="0" hangingPunct="1">
                        <a:defRPr sz="1800" b="1" kern="1200">
                          <a:solidFill>
                            <a:schemeClr val="bg1"/>
                          </a:solidFill>
                          <a:latin typeface="Arial"/>
                        </a:defRPr>
                      </a:lvl6pPr>
                      <a:lvl7pPr marL="2798226" algn="l" defTabSz="932742" rtl="0" eaLnBrk="1" latinLnBrk="0" hangingPunct="1">
                        <a:defRPr sz="1800" b="1" kern="1200">
                          <a:solidFill>
                            <a:schemeClr val="bg1"/>
                          </a:solidFill>
                          <a:latin typeface="Arial"/>
                        </a:defRPr>
                      </a:lvl7pPr>
                      <a:lvl8pPr marL="3264597" algn="l" defTabSz="932742" rtl="0" eaLnBrk="1" latinLnBrk="0" hangingPunct="1">
                        <a:defRPr sz="1800" b="1" kern="1200">
                          <a:solidFill>
                            <a:schemeClr val="bg1"/>
                          </a:solidFill>
                          <a:latin typeface="Arial"/>
                        </a:defRPr>
                      </a:lvl8pPr>
                      <a:lvl9pPr marL="3730969" algn="l" defTabSz="932742" rtl="0" eaLnBrk="1" latinLnBrk="0" hangingPunct="1">
                        <a:defRPr sz="1800" b="1" kern="1200">
                          <a:solidFill>
                            <a:schemeClr val="bg1"/>
                          </a:solidFill>
                          <a:latin typeface="Arial"/>
                        </a:defRPr>
                      </a:lvl9pPr>
                    </a:lstStyle>
                    <a:p>
                      <a:pPr algn="ctr"/>
                      <a:r>
                        <a:rPr lang="en-US" sz="1800" dirty="0" smtClean="0">
                          <a:solidFill>
                            <a:srgbClr val="FFFFFF"/>
                          </a:solidFill>
                        </a:rPr>
                        <a:t>Hive – MR</a:t>
                      </a:r>
                      <a:endParaRPr lang="en-US" sz="1800" dirty="0">
                        <a:solidFill>
                          <a:srgbClr val="FFFFFF"/>
                        </a:solidFill>
                      </a:endParaRPr>
                    </a:p>
                  </a:txBody>
                  <a:tcPr marL="89642" marR="89642" marT="44821" marB="44821">
                    <a:lnL w="9525" cap="flat" cmpd="sng" algn="ctr">
                      <a:solidFill>
                        <a:srgbClr val="44697D">
                          <a:shade val="95000"/>
                          <a:satMod val="105000"/>
                        </a:srgbClr>
                      </a:solidFill>
                      <a:prstDash val="solid"/>
                    </a:lnL>
                    <a:lnR w="9525" cap="flat" cmpd="sng" algn="ctr">
                      <a:solidFill>
                        <a:srgbClr val="44697D">
                          <a:shade val="95000"/>
                          <a:satMod val="105000"/>
                        </a:srgbClr>
                      </a:solidFill>
                      <a:prstDash val="solid"/>
                    </a:lnR>
                    <a:lnT w="9525" cap="flat" cmpd="sng" algn="ctr">
                      <a:solidFill>
                        <a:srgbClr val="44697D">
                          <a:shade val="95000"/>
                          <a:satMod val="105000"/>
                        </a:srgbClr>
                      </a:solidFill>
                      <a:prstDash val="solid"/>
                    </a:lnT>
                    <a:lnB w="9525" cap="flat" cmpd="sng" algn="ctr">
                      <a:solidFill>
                        <a:srgbClr val="44697D">
                          <a:shade val="95000"/>
                          <a:satMod val="105000"/>
                        </a:srgbClr>
                      </a:solidFill>
                      <a:prstDash val="solid"/>
                    </a:lnB>
                    <a:lnTlToBr w="12700" cmpd="sng">
                      <a:noFill/>
                      <a:prstDash val="solid"/>
                    </a:lnTlToBr>
                    <a:lnBlToTr w="12700" cmpd="sng">
                      <a:noFill/>
                      <a:prstDash val="solid"/>
                    </a:lnBlToTr>
                    <a:solidFill>
                      <a:srgbClr val="44697D"/>
                    </a:solidFill>
                  </a:tcPr>
                </a:tc>
                <a:tc>
                  <a:txBody>
                    <a:bodyPr/>
                    <a:lstStyle>
                      <a:lvl1pPr marL="0" algn="l" defTabSz="932742" rtl="0" eaLnBrk="1" latinLnBrk="0" hangingPunct="1">
                        <a:defRPr sz="1800" b="1" kern="1200">
                          <a:solidFill>
                            <a:schemeClr val="bg1"/>
                          </a:solidFill>
                          <a:latin typeface="Arial"/>
                        </a:defRPr>
                      </a:lvl1pPr>
                      <a:lvl2pPr marL="466371" algn="l" defTabSz="932742" rtl="0" eaLnBrk="1" latinLnBrk="0" hangingPunct="1">
                        <a:defRPr sz="1800" b="1" kern="1200">
                          <a:solidFill>
                            <a:schemeClr val="bg1"/>
                          </a:solidFill>
                          <a:latin typeface="Arial"/>
                        </a:defRPr>
                      </a:lvl2pPr>
                      <a:lvl3pPr marL="932742" algn="l" defTabSz="932742" rtl="0" eaLnBrk="1" latinLnBrk="0" hangingPunct="1">
                        <a:defRPr sz="1800" b="1" kern="1200">
                          <a:solidFill>
                            <a:schemeClr val="bg1"/>
                          </a:solidFill>
                          <a:latin typeface="Arial"/>
                        </a:defRPr>
                      </a:lvl3pPr>
                      <a:lvl4pPr marL="1399113" algn="l" defTabSz="932742" rtl="0" eaLnBrk="1" latinLnBrk="0" hangingPunct="1">
                        <a:defRPr sz="1800" b="1" kern="1200">
                          <a:solidFill>
                            <a:schemeClr val="bg1"/>
                          </a:solidFill>
                          <a:latin typeface="Arial"/>
                        </a:defRPr>
                      </a:lvl4pPr>
                      <a:lvl5pPr marL="1865484" algn="l" defTabSz="932742" rtl="0" eaLnBrk="1" latinLnBrk="0" hangingPunct="1">
                        <a:defRPr sz="1800" b="1" kern="1200">
                          <a:solidFill>
                            <a:schemeClr val="bg1"/>
                          </a:solidFill>
                          <a:latin typeface="Arial"/>
                        </a:defRPr>
                      </a:lvl5pPr>
                      <a:lvl6pPr marL="2331856" algn="l" defTabSz="932742" rtl="0" eaLnBrk="1" latinLnBrk="0" hangingPunct="1">
                        <a:defRPr sz="1800" b="1" kern="1200">
                          <a:solidFill>
                            <a:schemeClr val="bg1"/>
                          </a:solidFill>
                          <a:latin typeface="Arial"/>
                        </a:defRPr>
                      </a:lvl6pPr>
                      <a:lvl7pPr marL="2798226" algn="l" defTabSz="932742" rtl="0" eaLnBrk="1" latinLnBrk="0" hangingPunct="1">
                        <a:defRPr sz="1800" b="1" kern="1200">
                          <a:solidFill>
                            <a:schemeClr val="bg1"/>
                          </a:solidFill>
                          <a:latin typeface="Arial"/>
                        </a:defRPr>
                      </a:lvl7pPr>
                      <a:lvl8pPr marL="3264597" algn="l" defTabSz="932742" rtl="0" eaLnBrk="1" latinLnBrk="0" hangingPunct="1">
                        <a:defRPr sz="1800" b="1" kern="1200">
                          <a:solidFill>
                            <a:schemeClr val="bg1"/>
                          </a:solidFill>
                          <a:latin typeface="Arial"/>
                        </a:defRPr>
                      </a:lvl8pPr>
                      <a:lvl9pPr marL="3730969" algn="l" defTabSz="932742" rtl="0" eaLnBrk="1" latinLnBrk="0" hangingPunct="1">
                        <a:defRPr sz="1800" b="1" kern="1200">
                          <a:solidFill>
                            <a:schemeClr val="bg1"/>
                          </a:solidFill>
                          <a:latin typeface="Arial"/>
                        </a:defRPr>
                      </a:lvl9pPr>
                    </a:lstStyle>
                    <a:p>
                      <a:pPr algn="ctr"/>
                      <a:r>
                        <a:rPr lang="en-US" sz="1800" dirty="0" smtClean="0">
                          <a:solidFill>
                            <a:srgbClr val="FFFFFF"/>
                          </a:solidFill>
                        </a:rPr>
                        <a:t>Hive – </a:t>
                      </a:r>
                      <a:r>
                        <a:rPr lang="en-US" sz="1800" dirty="0" err="1" smtClean="0">
                          <a:solidFill>
                            <a:srgbClr val="FFFFFF"/>
                          </a:solidFill>
                        </a:rPr>
                        <a:t>Tez</a:t>
                      </a:r>
                      <a:endParaRPr lang="en-US" sz="1800" dirty="0">
                        <a:solidFill>
                          <a:srgbClr val="FFFFFF"/>
                        </a:solidFill>
                      </a:endParaRPr>
                    </a:p>
                  </a:txBody>
                  <a:tcPr marL="89642" marR="89642" marT="44821" marB="44821">
                    <a:lnL w="9525" cap="flat" cmpd="sng" algn="ctr">
                      <a:solidFill>
                        <a:srgbClr val="44697D">
                          <a:shade val="95000"/>
                          <a:satMod val="105000"/>
                        </a:srgbClr>
                      </a:solidFill>
                      <a:prstDash val="solid"/>
                    </a:lnL>
                    <a:lnR w="9525" cap="flat" cmpd="sng" algn="ctr">
                      <a:solidFill>
                        <a:srgbClr val="44697D">
                          <a:shade val="95000"/>
                          <a:satMod val="105000"/>
                        </a:srgbClr>
                      </a:solidFill>
                      <a:prstDash val="solid"/>
                    </a:lnR>
                    <a:lnT w="9525" cap="flat" cmpd="sng" algn="ctr">
                      <a:solidFill>
                        <a:srgbClr val="44697D">
                          <a:shade val="95000"/>
                          <a:satMod val="105000"/>
                        </a:srgbClr>
                      </a:solidFill>
                      <a:prstDash val="solid"/>
                    </a:lnT>
                    <a:lnB w="9525" cap="flat" cmpd="sng" algn="ctr">
                      <a:solidFill>
                        <a:srgbClr val="44697D">
                          <a:shade val="95000"/>
                          <a:satMod val="105000"/>
                        </a:srgbClr>
                      </a:solidFill>
                      <a:prstDash val="solid"/>
                    </a:lnB>
                    <a:lnTlToBr w="12700" cmpd="sng">
                      <a:noFill/>
                      <a:prstDash val="solid"/>
                    </a:lnTlToBr>
                    <a:lnBlToTr w="12700" cmpd="sng">
                      <a:noFill/>
                      <a:prstDash val="solid"/>
                    </a:lnBlToTr>
                    <a:solidFill>
                      <a:srgbClr val="44697D"/>
                    </a:solidFill>
                  </a:tcPr>
                </a:tc>
                <a:extLst>
                  <a:ext uri="{0D108BD9-81ED-4DB2-BD59-A6C34878D82A}">
                    <a16:rowId xmlns:a16="http://schemas.microsoft.com/office/drawing/2014/main" val="10000"/>
                  </a:ext>
                </a:extLst>
              </a:tr>
              <a:tr h="3534879">
                <a:tc>
                  <a:txBody>
                    <a:bodyPr/>
                    <a:lstStyle>
                      <a:lvl1pPr marL="0" algn="l" defTabSz="932742" rtl="0" eaLnBrk="1" latinLnBrk="0" hangingPunct="1">
                        <a:defRPr sz="1800" kern="1200">
                          <a:solidFill>
                            <a:schemeClr val="tx1"/>
                          </a:solidFill>
                          <a:latin typeface="Arial"/>
                        </a:defRPr>
                      </a:lvl1pPr>
                      <a:lvl2pPr marL="466371" algn="l" defTabSz="932742" rtl="0" eaLnBrk="1" latinLnBrk="0" hangingPunct="1">
                        <a:defRPr sz="1800" kern="1200">
                          <a:solidFill>
                            <a:schemeClr val="tx1"/>
                          </a:solidFill>
                          <a:latin typeface="Arial"/>
                        </a:defRPr>
                      </a:lvl2pPr>
                      <a:lvl3pPr marL="932742" algn="l" defTabSz="932742" rtl="0" eaLnBrk="1" latinLnBrk="0" hangingPunct="1">
                        <a:defRPr sz="1800" kern="1200">
                          <a:solidFill>
                            <a:schemeClr val="tx1"/>
                          </a:solidFill>
                          <a:latin typeface="Arial"/>
                        </a:defRPr>
                      </a:lvl3pPr>
                      <a:lvl4pPr marL="1399113" algn="l" defTabSz="932742" rtl="0" eaLnBrk="1" latinLnBrk="0" hangingPunct="1">
                        <a:defRPr sz="1800" kern="1200">
                          <a:solidFill>
                            <a:schemeClr val="tx1"/>
                          </a:solidFill>
                          <a:latin typeface="Arial"/>
                        </a:defRPr>
                      </a:lvl4pPr>
                      <a:lvl5pPr marL="1865484" algn="l" defTabSz="932742" rtl="0" eaLnBrk="1" latinLnBrk="0" hangingPunct="1">
                        <a:defRPr sz="1800" kern="1200">
                          <a:solidFill>
                            <a:schemeClr val="tx1"/>
                          </a:solidFill>
                          <a:latin typeface="Arial"/>
                        </a:defRPr>
                      </a:lvl5pPr>
                      <a:lvl6pPr marL="2331856" algn="l" defTabSz="932742" rtl="0" eaLnBrk="1" latinLnBrk="0" hangingPunct="1">
                        <a:defRPr sz="1800" kern="1200">
                          <a:solidFill>
                            <a:schemeClr val="tx1"/>
                          </a:solidFill>
                          <a:latin typeface="Arial"/>
                        </a:defRPr>
                      </a:lvl6pPr>
                      <a:lvl7pPr marL="2798226" algn="l" defTabSz="932742" rtl="0" eaLnBrk="1" latinLnBrk="0" hangingPunct="1">
                        <a:defRPr sz="1800" kern="1200">
                          <a:solidFill>
                            <a:schemeClr val="tx1"/>
                          </a:solidFill>
                          <a:latin typeface="Arial"/>
                        </a:defRPr>
                      </a:lvl7pPr>
                      <a:lvl8pPr marL="3264597" algn="l" defTabSz="932742" rtl="0" eaLnBrk="1" latinLnBrk="0" hangingPunct="1">
                        <a:defRPr sz="1800" kern="1200">
                          <a:solidFill>
                            <a:schemeClr val="tx1"/>
                          </a:solidFill>
                          <a:latin typeface="Arial"/>
                        </a:defRPr>
                      </a:lvl8pPr>
                      <a:lvl9pPr marL="3730969" algn="l" defTabSz="932742" rtl="0" eaLnBrk="1" latinLnBrk="0" hangingPunct="1">
                        <a:defRPr sz="1800" kern="1200">
                          <a:solidFill>
                            <a:schemeClr val="tx1"/>
                          </a:solidFill>
                          <a:latin typeface="Arial"/>
                        </a:defRPr>
                      </a:lvl9pPr>
                    </a:lstStyle>
                    <a:p>
                      <a:endParaRPr lang="en-US" sz="1800" dirty="0"/>
                    </a:p>
                  </a:txBody>
                  <a:tcPr marL="89642" marR="89642" marT="44821" marB="44821">
                    <a:lnL w="9525" cap="flat" cmpd="sng" algn="ctr">
                      <a:solidFill>
                        <a:srgbClr val="44697D">
                          <a:shade val="95000"/>
                          <a:satMod val="105000"/>
                        </a:srgbClr>
                      </a:solidFill>
                      <a:prstDash val="solid"/>
                    </a:lnL>
                    <a:lnR w="9525" cap="flat" cmpd="sng" algn="ctr">
                      <a:solidFill>
                        <a:srgbClr val="44697D">
                          <a:shade val="95000"/>
                          <a:satMod val="105000"/>
                        </a:srgbClr>
                      </a:solidFill>
                      <a:prstDash val="solid"/>
                    </a:lnR>
                    <a:lnT w="9525" cap="flat" cmpd="sng" algn="ctr">
                      <a:solidFill>
                        <a:srgbClr val="44697D">
                          <a:shade val="95000"/>
                          <a:satMod val="105000"/>
                        </a:srgbClr>
                      </a:solidFill>
                      <a:prstDash val="solid"/>
                    </a:lnT>
                    <a:lnB w="9525" cap="flat" cmpd="sng" algn="ctr">
                      <a:solidFill>
                        <a:srgbClr val="44697D">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Arial"/>
                        </a:defRPr>
                      </a:lvl1pPr>
                      <a:lvl2pPr marL="466371" algn="l" defTabSz="932742" rtl="0" eaLnBrk="1" latinLnBrk="0" hangingPunct="1">
                        <a:defRPr sz="1800" kern="1200">
                          <a:solidFill>
                            <a:schemeClr val="tx1"/>
                          </a:solidFill>
                          <a:latin typeface="Arial"/>
                        </a:defRPr>
                      </a:lvl2pPr>
                      <a:lvl3pPr marL="932742" algn="l" defTabSz="932742" rtl="0" eaLnBrk="1" latinLnBrk="0" hangingPunct="1">
                        <a:defRPr sz="1800" kern="1200">
                          <a:solidFill>
                            <a:schemeClr val="tx1"/>
                          </a:solidFill>
                          <a:latin typeface="Arial"/>
                        </a:defRPr>
                      </a:lvl3pPr>
                      <a:lvl4pPr marL="1399113" algn="l" defTabSz="932742" rtl="0" eaLnBrk="1" latinLnBrk="0" hangingPunct="1">
                        <a:defRPr sz="1800" kern="1200">
                          <a:solidFill>
                            <a:schemeClr val="tx1"/>
                          </a:solidFill>
                          <a:latin typeface="Arial"/>
                        </a:defRPr>
                      </a:lvl4pPr>
                      <a:lvl5pPr marL="1865484" algn="l" defTabSz="932742" rtl="0" eaLnBrk="1" latinLnBrk="0" hangingPunct="1">
                        <a:defRPr sz="1800" kern="1200">
                          <a:solidFill>
                            <a:schemeClr val="tx1"/>
                          </a:solidFill>
                          <a:latin typeface="Arial"/>
                        </a:defRPr>
                      </a:lvl5pPr>
                      <a:lvl6pPr marL="2331856" algn="l" defTabSz="932742" rtl="0" eaLnBrk="1" latinLnBrk="0" hangingPunct="1">
                        <a:defRPr sz="1800" kern="1200">
                          <a:solidFill>
                            <a:schemeClr val="tx1"/>
                          </a:solidFill>
                          <a:latin typeface="Arial"/>
                        </a:defRPr>
                      </a:lvl6pPr>
                      <a:lvl7pPr marL="2798226" algn="l" defTabSz="932742" rtl="0" eaLnBrk="1" latinLnBrk="0" hangingPunct="1">
                        <a:defRPr sz="1800" kern="1200">
                          <a:solidFill>
                            <a:schemeClr val="tx1"/>
                          </a:solidFill>
                          <a:latin typeface="Arial"/>
                        </a:defRPr>
                      </a:lvl7pPr>
                      <a:lvl8pPr marL="3264597" algn="l" defTabSz="932742" rtl="0" eaLnBrk="1" latinLnBrk="0" hangingPunct="1">
                        <a:defRPr sz="1800" kern="1200">
                          <a:solidFill>
                            <a:schemeClr val="tx1"/>
                          </a:solidFill>
                          <a:latin typeface="Arial"/>
                        </a:defRPr>
                      </a:lvl8pPr>
                      <a:lvl9pPr marL="3730969" algn="l" defTabSz="932742" rtl="0" eaLnBrk="1" latinLnBrk="0" hangingPunct="1">
                        <a:defRPr sz="1800" kern="1200">
                          <a:solidFill>
                            <a:schemeClr val="tx1"/>
                          </a:solidFill>
                          <a:latin typeface="Arial"/>
                        </a:defRPr>
                      </a:lvl9pPr>
                    </a:lstStyle>
                    <a:p>
                      <a:endParaRPr lang="en-US" sz="1800" dirty="0"/>
                    </a:p>
                  </a:txBody>
                  <a:tcPr marL="89642" marR="89642" marT="44821" marB="44821">
                    <a:lnL w="9525" cap="flat" cmpd="sng" algn="ctr">
                      <a:solidFill>
                        <a:srgbClr val="44697D">
                          <a:shade val="95000"/>
                          <a:satMod val="105000"/>
                        </a:srgbClr>
                      </a:solidFill>
                      <a:prstDash val="solid"/>
                    </a:lnL>
                    <a:lnR w="9525" cap="flat" cmpd="sng" algn="ctr">
                      <a:solidFill>
                        <a:srgbClr val="44697D">
                          <a:shade val="95000"/>
                          <a:satMod val="105000"/>
                        </a:srgbClr>
                      </a:solidFill>
                      <a:prstDash val="solid"/>
                    </a:lnR>
                    <a:lnT w="9525" cap="flat" cmpd="sng" algn="ctr">
                      <a:solidFill>
                        <a:srgbClr val="44697D">
                          <a:shade val="95000"/>
                          <a:satMod val="105000"/>
                        </a:srgbClr>
                      </a:solidFill>
                      <a:prstDash val="solid"/>
                    </a:lnT>
                    <a:lnB w="9525" cap="flat" cmpd="sng" algn="ctr">
                      <a:solidFill>
                        <a:srgbClr val="44697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79" name="TextBox 78"/>
          <p:cNvSpPr txBox="1"/>
          <p:nvPr/>
        </p:nvSpPr>
        <p:spPr>
          <a:xfrm>
            <a:off x="1940521" y="3368730"/>
            <a:ext cx="1133644" cy="273280"/>
          </a:xfrm>
          <a:prstGeom prst="rect">
            <a:avLst/>
          </a:prstGeom>
          <a:noFill/>
        </p:spPr>
        <p:txBody>
          <a:bodyPr wrap="none" rtlCol="0">
            <a:spAutoFit/>
          </a:bodyPr>
          <a:lstStyle/>
          <a:p>
            <a:pPr algn="ctr" defTabSz="896386">
              <a:defRPr/>
            </a:pPr>
            <a:r>
              <a:rPr lang="en-US" sz="1176" kern="0" dirty="0">
                <a:solidFill>
                  <a:sysClr val="windowText" lastClr="000000"/>
                </a:solidFill>
              </a:rPr>
              <a:t>SELECT </a:t>
            </a:r>
            <a:r>
              <a:rPr lang="en-US" sz="1176" kern="0" dirty="0" err="1">
                <a:solidFill>
                  <a:sysClr val="windowText" lastClr="000000"/>
                </a:solidFill>
              </a:rPr>
              <a:t>a.state</a:t>
            </a:r>
            <a:endParaRPr lang="en-US" sz="1176" kern="0" dirty="0">
              <a:solidFill>
                <a:sysClr val="windowText" lastClr="000000"/>
              </a:solidFill>
            </a:endParaRPr>
          </a:p>
        </p:txBody>
      </p:sp>
      <p:sp>
        <p:nvSpPr>
          <p:cNvPr id="80" name="TextBox 79"/>
          <p:cNvSpPr txBox="1"/>
          <p:nvPr/>
        </p:nvSpPr>
        <p:spPr>
          <a:xfrm>
            <a:off x="2008501" y="4271100"/>
            <a:ext cx="1128835" cy="454227"/>
          </a:xfrm>
          <a:prstGeom prst="rect">
            <a:avLst/>
          </a:prstGeom>
          <a:noFill/>
        </p:spPr>
        <p:txBody>
          <a:bodyPr wrap="none" rtlCol="0">
            <a:spAutoFit/>
          </a:bodyPr>
          <a:lstStyle/>
          <a:p>
            <a:pPr algn="r" defTabSz="896386">
              <a:defRPr/>
            </a:pPr>
            <a:r>
              <a:rPr lang="en-US" sz="1176" kern="0" dirty="0">
                <a:solidFill>
                  <a:sysClr val="windowText" lastClr="000000"/>
                </a:solidFill>
              </a:rPr>
              <a:t>JOIN (a, c)</a:t>
            </a:r>
          </a:p>
          <a:p>
            <a:pPr algn="r" defTabSz="896386">
              <a:defRPr/>
            </a:pPr>
            <a:r>
              <a:rPr lang="en-US" sz="1176" kern="0" dirty="0">
                <a:solidFill>
                  <a:sysClr val="windowText" lastClr="000000"/>
                </a:solidFill>
              </a:rPr>
              <a:t>SELECT </a:t>
            </a:r>
            <a:r>
              <a:rPr lang="en-US" sz="1176" kern="0" dirty="0" err="1">
                <a:solidFill>
                  <a:sysClr val="windowText" lastClr="000000"/>
                </a:solidFill>
              </a:rPr>
              <a:t>c.price</a:t>
            </a:r>
            <a:endParaRPr lang="en-US" sz="1176" kern="0" dirty="0">
              <a:solidFill>
                <a:sysClr val="windowText" lastClr="000000"/>
              </a:solidFill>
            </a:endParaRPr>
          </a:p>
        </p:txBody>
      </p:sp>
      <p:sp>
        <p:nvSpPr>
          <p:cNvPr id="81" name="TextBox 80"/>
          <p:cNvSpPr txBox="1"/>
          <p:nvPr/>
        </p:nvSpPr>
        <p:spPr>
          <a:xfrm>
            <a:off x="4549197" y="3376757"/>
            <a:ext cx="947696" cy="273280"/>
          </a:xfrm>
          <a:prstGeom prst="rect">
            <a:avLst/>
          </a:prstGeom>
          <a:noFill/>
        </p:spPr>
        <p:txBody>
          <a:bodyPr wrap="none" rtlCol="0">
            <a:spAutoFit/>
          </a:bodyPr>
          <a:lstStyle/>
          <a:p>
            <a:pPr algn="ctr" defTabSz="896386">
              <a:defRPr/>
            </a:pPr>
            <a:r>
              <a:rPr lang="en-US" sz="1176" kern="0" dirty="0">
                <a:solidFill>
                  <a:sysClr val="windowText" lastClr="000000"/>
                </a:solidFill>
              </a:rPr>
              <a:t>SELECT </a:t>
            </a:r>
            <a:r>
              <a:rPr lang="en-US" sz="1176" kern="0" dirty="0" err="1">
                <a:solidFill>
                  <a:sysClr val="windowText" lastClr="000000"/>
                </a:solidFill>
              </a:rPr>
              <a:t>b.id</a:t>
            </a:r>
            <a:endParaRPr lang="en-US" sz="1176" kern="0" dirty="0">
              <a:solidFill>
                <a:sysClr val="windowText" lastClr="000000"/>
              </a:solidFill>
            </a:endParaRPr>
          </a:p>
        </p:txBody>
      </p:sp>
      <p:sp>
        <p:nvSpPr>
          <p:cNvPr id="82" name="TextBox 81"/>
          <p:cNvSpPr txBox="1"/>
          <p:nvPr/>
        </p:nvSpPr>
        <p:spPr>
          <a:xfrm>
            <a:off x="1771257" y="5280399"/>
            <a:ext cx="1366080" cy="816121"/>
          </a:xfrm>
          <a:prstGeom prst="rect">
            <a:avLst/>
          </a:prstGeom>
          <a:noFill/>
        </p:spPr>
        <p:txBody>
          <a:bodyPr wrap="none" rtlCol="0">
            <a:spAutoFit/>
          </a:bodyPr>
          <a:lstStyle/>
          <a:p>
            <a:pPr algn="r" defTabSz="896386">
              <a:defRPr/>
            </a:pPr>
            <a:r>
              <a:rPr lang="en-US" sz="1176" kern="0" dirty="0">
                <a:solidFill>
                  <a:sysClr val="windowText" lastClr="000000"/>
                </a:solidFill>
              </a:rPr>
              <a:t>JOIN(a, b)</a:t>
            </a:r>
          </a:p>
          <a:p>
            <a:pPr algn="r" defTabSz="896386">
              <a:defRPr/>
            </a:pPr>
            <a:r>
              <a:rPr lang="en-US" sz="1176" kern="0" dirty="0">
                <a:solidFill>
                  <a:sysClr val="windowText" lastClr="000000"/>
                </a:solidFill>
              </a:rPr>
              <a:t>GROUP BY </a:t>
            </a:r>
            <a:r>
              <a:rPr lang="en-US" sz="1176" kern="0" dirty="0" err="1">
                <a:solidFill>
                  <a:sysClr val="windowText" lastClr="000000"/>
                </a:solidFill>
              </a:rPr>
              <a:t>a.state</a:t>
            </a:r>
            <a:endParaRPr lang="en-US" sz="1176" kern="0" dirty="0">
              <a:solidFill>
                <a:sysClr val="windowText" lastClr="000000"/>
              </a:solidFill>
            </a:endParaRPr>
          </a:p>
          <a:p>
            <a:pPr algn="r" defTabSz="896386">
              <a:defRPr/>
            </a:pPr>
            <a:r>
              <a:rPr lang="en-US" sz="1176" kern="0" dirty="0">
                <a:solidFill>
                  <a:sysClr val="windowText" lastClr="000000"/>
                </a:solidFill>
              </a:rPr>
              <a:t>COUNT(*)</a:t>
            </a:r>
          </a:p>
          <a:p>
            <a:pPr algn="r" defTabSz="896386">
              <a:defRPr/>
            </a:pPr>
            <a:r>
              <a:rPr lang="en-US" sz="1176" kern="0" dirty="0">
                <a:solidFill>
                  <a:sysClr val="windowText" lastClr="000000"/>
                </a:solidFill>
              </a:rPr>
              <a:t>AVERAGE(</a:t>
            </a:r>
            <a:r>
              <a:rPr lang="en-US" sz="1176" kern="0" dirty="0" err="1">
                <a:solidFill>
                  <a:sysClr val="windowText" lastClr="000000"/>
                </a:solidFill>
              </a:rPr>
              <a:t>c.price</a:t>
            </a:r>
            <a:r>
              <a:rPr lang="en-US" sz="1176" kern="0" dirty="0">
                <a:solidFill>
                  <a:sysClr val="windowText" lastClr="000000"/>
                </a:solidFill>
              </a:rPr>
              <a:t>)</a:t>
            </a:r>
          </a:p>
        </p:txBody>
      </p:sp>
      <p:sp>
        <p:nvSpPr>
          <p:cNvPr id="83" name="Rectangle 82"/>
          <p:cNvSpPr/>
          <p:nvPr/>
        </p:nvSpPr>
        <p:spPr>
          <a:xfrm>
            <a:off x="3377527" y="3207561"/>
            <a:ext cx="180890" cy="176066"/>
          </a:xfrm>
          <a:prstGeom prst="rect">
            <a:avLst/>
          </a:prstGeom>
          <a:solidFill>
            <a:srgbClr val="69BE28"/>
          </a:solidFill>
          <a:ln w="9525" cap="flat" cmpd="sng" algn="ctr">
            <a:noFill/>
            <a:prstDash val="solid"/>
          </a:ln>
          <a:effectLst/>
        </p:spPr>
        <p:txBody>
          <a:bodyPr lIns="0" tIns="0" rIns="0" bIns="0" rtlCol="0" anchor="ctr">
            <a:normAutofit/>
          </a:bodyPr>
          <a:lstStyle/>
          <a:p>
            <a:pPr algn="ctr" defTabSz="896386">
              <a:defRPr/>
            </a:pPr>
            <a:r>
              <a:rPr lang="en-US" sz="1078" kern="0" dirty="0">
                <a:solidFill>
                  <a:srgbClr val="FFFFFF"/>
                </a:solidFill>
                <a:latin typeface="Arial"/>
              </a:rPr>
              <a:t>M</a:t>
            </a:r>
          </a:p>
        </p:txBody>
      </p:sp>
      <p:sp>
        <p:nvSpPr>
          <p:cNvPr id="84" name="Rectangle 83"/>
          <p:cNvSpPr/>
          <p:nvPr/>
        </p:nvSpPr>
        <p:spPr>
          <a:xfrm>
            <a:off x="3661783" y="3207561"/>
            <a:ext cx="180890" cy="176066"/>
          </a:xfrm>
          <a:prstGeom prst="rect">
            <a:avLst/>
          </a:prstGeom>
          <a:solidFill>
            <a:srgbClr val="69BE28"/>
          </a:solidFill>
          <a:ln w="9525" cap="flat" cmpd="sng" algn="ctr">
            <a:noFill/>
            <a:prstDash val="solid"/>
          </a:ln>
          <a:effectLst/>
        </p:spPr>
        <p:txBody>
          <a:bodyPr lIns="0" tIns="0" rIns="0" bIns="0" rtlCol="0" anchor="ctr">
            <a:normAutofit/>
          </a:bodyPr>
          <a:lstStyle/>
          <a:p>
            <a:pPr algn="ctr" defTabSz="896386">
              <a:defRPr/>
            </a:pPr>
            <a:r>
              <a:rPr lang="en-US" sz="1078" kern="0" dirty="0">
                <a:solidFill>
                  <a:srgbClr val="FFFFFF"/>
                </a:solidFill>
                <a:latin typeface="Arial"/>
              </a:rPr>
              <a:t>M</a:t>
            </a:r>
          </a:p>
        </p:txBody>
      </p:sp>
      <p:sp>
        <p:nvSpPr>
          <p:cNvPr id="85" name="Rectangle 84"/>
          <p:cNvSpPr/>
          <p:nvPr/>
        </p:nvSpPr>
        <p:spPr>
          <a:xfrm>
            <a:off x="3939310" y="3207561"/>
            <a:ext cx="180890" cy="176066"/>
          </a:xfrm>
          <a:prstGeom prst="rect">
            <a:avLst/>
          </a:prstGeom>
          <a:solidFill>
            <a:srgbClr val="69BE28"/>
          </a:solidFill>
          <a:ln w="9525" cap="flat" cmpd="sng" algn="ctr">
            <a:noFill/>
            <a:prstDash val="solid"/>
          </a:ln>
          <a:effectLst/>
        </p:spPr>
        <p:txBody>
          <a:bodyPr lIns="0" tIns="0" rIns="0" bIns="0" rtlCol="0" anchor="ctr">
            <a:normAutofit/>
          </a:bodyPr>
          <a:lstStyle/>
          <a:p>
            <a:pPr algn="ctr" defTabSz="896386">
              <a:defRPr/>
            </a:pPr>
            <a:r>
              <a:rPr lang="en-US" sz="1078" kern="0" dirty="0">
                <a:solidFill>
                  <a:srgbClr val="FFFFFF"/>
                </a:solidFill>
                <a:latin typeface="Arial"/>
              </a:rPr>
              <a:t>M</a:t>
            </a:r>
          </a:p>
        </p:txBody>
      </p:sp>
      <p:sp>
        <p:nvSpPr>
          <p:cNvPr id="86" name="Rectangle 85"/>
          <p:cNvSpPr/>
          <p:nvPr/>
        </p:nvSpPr>
        <p:spPr>
          <a:xfrm>
            <a:off x="3506738" y="3663079"/>
            <a:ext cx="180890" cy="176066"/>
          </a:xfrm>
          <a:prstGeom prst="rect">
            <a:avLst/>
          </a:prstGeom>
          <a:solidFill>
            <a:srgbClr val="44697D"/>
          </a:solidFill>
          <a:ln w="9525" cap="flat" cmpd="sng" algn="ctr">
            <a:noFill/>
            <a:prstDash val="solid"/>
          </a:ln>
          <a:effectLst/>
        </p:spPr>
        <p:txBody>
          <a:bodyPr lIns="0" tIns="0" rIns="0" bIns="0" rtlCol="0" anchor="ctr"/>
          <a:lstStyle/>
          <a:p>
            <a:pPr algn="ctr" defTabSz="896386">
              <a:defRPr/>
            </a:pPr>
            <a:r>
              <a:rPr lang="en-US" sz="1078" kern="0" dirty="0">
                <a:solidFill>
                  <a:srgbClr val="FFFFFF"/>
                </a:solidFill>
                <a:latin typeface="Arial"/>
              </a:rPr>
              <a:t>R</a:t>
            </a:r>
          </a:p>
        </p:txBody>
      </p:sp>
      <p:cxnSp>
        <p:nvCxnSpPr>
          <p:cNvPr id="87" name="Straight Connector 86"/>
          <p:cNvCxnSpPr>
            <a:stCxn id="83" idx="2"/>
            <a:endCxn id="86" idx="0"/>
          </p:cNvCxnSpPr>
          <p:nvPr/>
        </p:nvCxnSpPr>
        <p:spPr>
          <a:xfrm>
            <a:off x="3467972" y="3383628"/>
            <a:ext cx="129211" cy="279451"/>
          </a:xfrm>
          <a:prstGeom prst="line">
            <a:avLst/>
          </a:prstGeom>
          <a:noFill/>
          <a:ln w="3175" cap="flat" cmpd="sng" algn="ctr">
            <a:solidFill>
              <a:sysClr val="windowText" lastClr="000000"/>
            </a:solidFill>
            <a:prstDash val="solid"/>
          </a:ln>
          <a:effectLst/>
        </p:spPr>
      </p:cxnSp>
      <p:cxnSp>
        <p:nvCxnSpPr>
          <p:cNvPr id="88" name="Straight Connector 87"/>
          <p:cNvCxnSpPr>
            <a:stCxn id="84" idx="2"/>
            <a:endCxn id="86" idx="0"/>
          </p:cNvCxnSpPr>
          <p:nvPr/>
        </p:nvCxnSpPr>
        <p:spPr>
          <a:xfrm flipH="1">
            <a:off x="3597184" y="3383628"/>
            <a:ext cx="155044" cy="279451"/>
          </a:xfrm>
          <a:prstGeom prst="line">
            <a:avLst/>
          </a:prstGeom>
          <a:noFill/>
          <a:ln w="3175" cap="flat" cmpd="sng" algn="ctr">
            <a:solidFill>
              <a:sysClr val="windowText" lastClr="000000"/>
            </a:solidFill>
            <a:prstDash val="solid"/>
          </a:ln>
          <a:effectLst/>
        </p:spPr>
      </p:cxnSp>
      <p:cxnSp>
        <p:nvCxnSpPr>
          <p:cNvPr id="89" name="Straight Connector 88"/>
          <p:cNvCxnSpPr>
            <a:stCxn id="85" idx="2"/>
            <a:endCxn id="86" idx="0"/>
          </p:cNvCxnSpPr>
          <p:nvPr/>
        </p:nvCxnSpPr>
        <p:spPr>
          <a:xfrm flipH="1">
            <a:off x="3597184" y="3383628"/>
            <a:ext cx="432571" cy="279451"/>
          </a:xfrm>
          <a:prstGeom prst="line">
            <a:avLst/>
          </a:prstGeom>
          <a:noFill/>
          <a:ln w="3175" cap="flat" cmpd="sng" algn="ctr">
            <a:solidFill>
              <a:sysClr val="windowText" lastClr="000000"/>
            </a:solidFill>
            <a:prstDash val="solid"/>
          </a:ln>
          <a:effectLst/>
        </p:spPr>
      </p:cxnSp>
      <p:sp>
        <p:nvSpPr>
          <p:cNvPr id="90" name="Rectangle 89"/>
          <p:cNvSpPr/>
          <p:nvPr/>
        </p:nvSpPr>
        <p:spPr>
          <a:xfrm>
            <a:off x="3810101" y="3656547"/>
            <a:ext cx="180890" cy="176066"/>
          </a:xfrm>
          <a:prstGeom prst="rect">
            <a:avLst/>
          </a:prstGeom>
          <a:solidFill>
            <a:srgbClr val="44697D"/>
          </a:solidFill>
          <a:ln w="9525" cap="flat" cmpd="sng" algn="ctr">
            <a:noFill/>
            <a:prstDash val="solid"/>
          </a:ln>
          <a:effectLst/>
        </p:spPr>
        <p:txBody>
          <a:bodyPr lIns="0" tIns="0" rIns="0" bIns="0" rtlCol="0" anchor="ctr"/>
          <a:lstStyle/>
          <a:p>
            <a:pPr algn="ctr" defTabSz="896386">
              <a:defRPr/>
            </a:pPr>
            <a:r>
              <a:rPr lang="en-US" sz="1078" kern="0" dirty="0">
                <a:solidFill>
                  <a:srgbClr val="FFFFFF"/>
                </a:solidFill>
                <a:latin typeface="Arial"/>
              </a:rPr>
              <a:t>R</a:t>
            </a:r>
          </a:p>
        </p:txBody>
      </p:sp>
      <p:cxnSp>
        <p:nvCxnSpPr>
          <p:cNvPr id="91" name="Straight Connector 90"/>
          <p:cNvCxnSpPr>
            <a:stCxn id="83" idx="2"/>
            <a:endCxn id="90" idx="0"/>
          </p:cNvCxnSpPr>
          <p:nvPr/>
        </p:nvCxnSpPr>
        <p:spPr>
          <a:xfrm>
            <a:off x="3467972" y="3383627"/>
            <a:ext cx="432574" cy="272919"/>
          </a:xfrm>
          <a:prstGeom prst="line">
            <a:avLst/>
          </a:prstGeom>
          <a:noFill/>
          <a:ln w="3175" cap="flat" cmpd="sng" algn="ctr">
            <a:solidFill>
              <a:sysClr val="windowText" lastClr="000000"/>
            </a:solidFill>
            <a:prstDash val="solid"/>
          </a:ln>
          <a:effectLst/>
        </p:spPr>
      </p:cxnSp>
      <p:cxnSp>
        <p:nvCxnSpPr>
          <p:cNvPr id="92" name="Straight Connector 91"/>
          <p:cNvCxnSpPr>
            <a:stCxn id="84" idx="2"/>
            <a:endCxn id="90" idx="0"/>
          </p:cNvCxnSpPr>
          <p:nvPr/>
        </p:nvCxnSpPr>
        <p:spPr>
          <a:xfrm>
            <a:off x="3752228" y="3383627"/>
            <a:ext cx="148319" cy="272919"/>
          </a:xfrm>
          <a:prstGeom prst="line">
            <a:avLst/>
          </a:prstGeom>
          <a:noFill/>
          <a:ln w="3175" cap="flat" cmpd="sng" algn="ctr">
            <a:solidFill>
              <a:sysClr val="windowText" lastClr="000000"/>
            </a:solidFill>
            <a:prstDash val="solid"/>
          </a:ln>
          <a:effectLst/>
        </p:spPr>
      </p:cxnSp>
      <p:cxnSp>
        <p:nvCxnSpPr>
          <p:cNvPr id="93" name="Straight Connector 92"/>
          <p:cNvCxnSpPr>
            <a:stCxn id="85" idx="2"/>
            <a:endCxn id="86" idx="0"/>
          </p:cNvCxnSpPr>
          <p:nvPr/>
        </p:nvCxnSpPr>
        <p:spPr>
          <a:xfrm flipH="1">
            <a:off x="3597184" y="3383628"/>
            <a:ext cx="432571" cy="279451"/>
          </a:xfrm>
          <a:prstGeom prst="line">
            <a:avLst/>
          </a:prstGeom>
          <a:noFill/>
          <a:ln w="3175" cap="flat" cmpd="sng" algn="ctr">
            <a:solidFill>
              <a:sysClr val="windowText" lastClr="000000"/>
            </a:solidFill>
            <a:prstDash val="solid"/>
          </a:ln>
          <a:effectLst/>
        </p:spPr>
      </p:cxnSp>
      <p:cxnSp>
        <p:nvCxnSpPr>
          <p:cNvPr id="94" name="Straight Connector 93"/>
          <p:cNvCxnSpPr>
            <a:stCxn id="85" idx="2"/>
            <a:endCxn id="90" idx="0"/>
          </p:cNvCxnSpPr>
          <p:nvPr/>
        </p:nvCxnSpPr>
        <p:spPr>
          <a:xfrm flipH="1">
            <a:off x="3900547" y="3383627"/>
            <a:ext cx="129208" cy="272919"/>
          </a:xfrm>
          <a:prstGeom prst="line">
            <a:avLst/>
          </a:prstGeom>
          <a:noFill/>
          <a:ln w="3175" cap="flat" cmpd="sng" algn="ctr">
            <a:solidFill>
              <a:sysClr val="windowText" lastClr="000000"/>
            </a:solidFill>
            <a:prstDash val="solid"/>
          </a:ln>
          <a:effectLst/>
        </p:spPr>
      </p:cxnSp>
      <p:sp>
        <p:nvSpPr>
          <p:cNvPr id="95" name="Rectangle 94"/>
          <p:cNvSpPr/>
          <p:nvPr/>
        </p:nvSpPr>
        <p:spPr>
          <a:xfrm>
            <a:off x="3506738" y="4235538"/>
            <a:ext cx="180890" cy="176066"/>
          </a:xfrm>
          <a:prstGeom prst="rect">
            <a:avLst/>
          </a:prstGeom>
          <a:solidFill>
            <a:srgbClr val="69BE28"/>
          </a:solidFill>
          <a:ln w="9525" cap="flat" cmpd="sng" algn="ctr">
            <a:noFill/>
            <a:prstDash val="solid"/>
          </a:ln>
          <a:effectLst/>
        </p:spPr>
        <p:txBody>
          <a:bodyPr lIns="0" tIns="0" rIns="0" bIns="0" rtlCol="0" anchor="ctr">
            <a:normAutofit/>
          </a:bodyPr>
          <a:lstStyle/>
          <a:p>
            <a:pPr algn="ctr" defTabSz="896386">
              <a:defRPr/>
            </a:pPr>
            <a:r>
              <a:rPr lang="en-US" sz="1078" kern="0" dirty="0">
                <a:solidFill>
                  <a:srgbClr val="FFFFFF"/>
                </a:solidFill>
                <a:latin typeface="Arial"/>
              </a:rPr>
              <a:t>M</a:t>
            </a:r>
          </a:p>
        </p:txBody>
      </p:sp>
      <p:sp>
        <p:nvSpPr>
          <p:cNvPr id="96" name="Rectangle 95"/>
          <p:cNvSpPr/>
          <p:nvPr/>
        </p:nvSpPr>
        <p:spPr>
          <a:xfrm>
            <a:off x="3810101" y="4235538"/>
            <a:ext cx="180890" cy="176066"/>
          </a:xfrm>
          <a:prstGeom prst="rect">
            <a:avLst/>
          </a:prstGeom>
          <a:solidFill>
            <a:srgbClr val="69BE28"/>
          </a:solidFill>
          <a:ln w="9525" cap="flat" cmpd="sng" algn="ctr">
            <a:noFill/>
            <a:prstDash val="solid"/>
          </a:ln>
          <a:effectLst/>
        </p:spPr>
        <p:txBody>
          <a:bodyPr lIns="0" tIns="0" rIns="0" bIns="0" rtlCol="0" anchor="ctr">
            <a:normAutofit/>
          </a:bodyPr>
          <a:lstStyle/>
          <a:p>
            <a:pPr algn="ctr" defTabSz="896386">
              <a:defRPr/>
            </a:pPr>
            <a:r>
              <a:rPr lang="en-US" sz="1078" kern="0" dirty="0">
                <a:solidFill>
                  <a:srgbClr val="FFFFFF"/>
                </a:solidFill>
                <a:latin typeface="Arial"/>
              </a:rPr>
              <a:t>M</a:t>
            </a:r>
          </a:p>
        </p:txBody>
      </p:sp>
      <p:sp>
        <p:nvSpPr>
          <p:cNvPr id="97" name="Rectangle 96"/>
          <p:cNvSpPr/>
          <p:nvPr/>
        </p:nvSpPr>
        <p:spPr>
          <a:xfrm>
            <a:off x="3661783" y="4643530"/>
            <a:ext cx="180890" cy="176066"/>
          </a:xfrm>
          <a:prstGeom prst="rect">
            <a:avLst/>
          </a:prstGeom>
          <a:solidFill>
            <a:srgbClr val="44697D"/>
          </a:solidFill>
          <a:ln w="9525" cap="flat" cmpd="sng" algn="ctr">
            <a:noFill/>
            <a:prstDash val="solid"/>
          </a:ln>
          <a:effectLst/>
        </p:spPr>
        <p:txBody>
          <a:bodyPr lIns="0" tIns="0" rIns="0" bIns="0" rtlCol="0" anchor="ctr"/>
          <a:lstStyle/>
          <a:p>
            <a:pPr algn="ctr" defTabSz="896386">
              <a:defRPr/>
            </a:pPr>
            <a:r>
              <a:rPr lang="en-US" sz="1078" kern="0" dirty="0">
                <a:solidFill>
                  <a:srgbClr val="FFFFFF"/>
                </a:solidFill>
                <a:latin typeface="Arial"/>
              </a:rPr>
              <a:t>R</a:t>
            </a:r>
          </a:p>
        </p:txBody>
      </p:sp>
      <p:cxnSp>
        <p:nvCxnSpPr>
          <p:cNvPr id="98" name="Straight Connector 97"/>
          <p:cNvCxnSpPr>
            <a:stCxn id="95" idx="2"/>
            <a:endCxn id="97" idx="0"/>
          </p:cNvCxnSpPr>
          <p:nvPr/>
        </p:nvCxnSpPr>
        <p:spPr>
          <a:xfrm>
            <a:off x="3597184" y="4411604"/>
            <a:ext cx="155044" cy="231925"/>
          </a:xfrm>
          <a:prstGeom prst="line">
            <a:avLst/>
          </a:prstGeom>
          <a:noFill/>
          <a:ln w="3175" cap="flat" cmpd="sng" algn="ctr">
            <a:solidFill>
              <a:sysClr val="windowText" lastClr="000000"/>
            </a:solidFill>
            <a:prstDash val="solid"/>
          </a:ln>
          <a:effectLst/>
        </p:spPr>
      </p:cxnSp>
      <p:cxnSp>
        <p:nvCxnSpPr>
          <p:cNvPr id="99" name="Straight Connector 98"/>
          <p:cNvCxnSpPr>
            <a:stCxn id="86" idx="2"/>
            <a:endCxn id="95" idx="0"/>
          </p:cNvCxnSpPr>
          <p:nvPr/>
        </p:nvCxnSpPr>
        <p:spPr>
          <a:xfrm>
            <a:off x="3597183" y="3839145"/>
            <a:ext cx="0" cy="396393"/>
          </a:xfrm>
          <a:prstGeom prst="line">
            <a:avLst/>
          </a:prstGeom>
          <a:noFill/>
          <a:ln w="3175" cap="flat" cmpd="sng" algn="ctr">
            <a:solidFill>
              <a:sysClr val="windowText" lastClr="000000"/>
            </a:solidFill>
            <a:prstDash val="solid"/>
          </a:ln>
          <a:effectLst/>
        </p:spPr>
      </p:cxnSp>
      <p:cxnSp>
        <p:nvCxnSpPr>
          <p:cNvPr id="100" name="Straight Connector 99"/>
          <p:cNvCxnSpPr>
            <a:stCxn id="90" idx="2"/>
            <a:endCxn id="96" idx="0"/>
          </p:cNvCxnSpPr>
          <p:nvPr/>
        </p:nvCxnSpPr>
        <p:spPr>
          <a:xfrm>
            <a:off x="3900546" y="3832612"/>
            <a:ext cx="0" cy="402926"/>
          </a:xfrm>
          <a:prstGeom prst="line">
            <a:avLst/>
          </a:prstGeom>
          <a:noFill/>
          <a:ln w="3175" cap="flat" cmpd="sng" algn="ctr">
            <a:solidFill>
              <a:sysClr val="windowText" lastClr="000000"/>
            </a:solidFill>
            <a:prstDash val="solid"/>
          </a:ln>
          <a:effectLst/>
        </p:spPr>
      </p:cxnSp>
      <p:cxnSp>
        <p:nvCxnSpPr>
          <p:cNvPr id="101" name="Straight Connector 100"/>
          <p:cNvCxnSpPr>
            <a:stCxn id="96" idx="2"/>
            <a:endCxn id="97" idx="0"/>
          </p:cNvCxnSpPr>
          <p:nvPr/>
        </p:nvCxnSpPr>
        <p:spPr>
          <a:xfrm flipH="1">
            <a:off x="3752228" y="4411604"/>
            <a:ext cx="148319" cy="231925"/>
          </a:xfrm>
          <a:prstGeom prst="line">
            <a:avLst/>
          </a:prstGeom>
          <a:noFill/>
          <a:ln w="3175" cap="flat" cmpd="sng" algn="ctr">
            <a:solidFill>
              <a:sysClr val="windowText" lastClr="000000"/>
            </a:solidFill>
            <a:prstDash val="solid"/>
          </a:ln>
          <a:effectLst/>
        </p:spPr>
      </p:cxnSp>
      <p:sp>
        <p:nvSpPr>
          <p:cNvPr id="102" name="Rectangle 101"/>
          <p:cNvSpPr/>
          <p:nvPr/>
        </p:nvSpPr>
        <p:spPr>
          <a:xfrm>
            <a:off x="4775861" y="3797618"/>
            <a:ext cx="180890" cy="176066"/>
          </a:xfrm>
          <a:prstGeom prst="rect">
            <a:avLst/>
          </a:prstGeom>
          <a:solidFill>
            <a:srgbClr val="69BE28"/>
          </a:solidFill>
          <a:ln w="9525" cap="flat" cmpd="sng" algn="ctr">
            <a:noFill/>
            <a:prstDash val="solid"/>
          </a:ln>
          <a:effectLst/>
        </p:spPr>
        <p:txBody>
          <a:bodyPr lIns="0" tIns="0" rIns="0" bIns="0" rtlCol="0" anchor="ctr">
            <a:normAutofit/>
          </a:bodyPr>
          <a:lstStyle/>
          <a:p>
            <a:pPr algn="ctr" defTabSz="896386">
              <a:defRPr/>
            </a:pPr>
            <a:r>
              <a:rPr lang="en-US" sz="1078" kern="0" dirty="0">
                <a:solidFill>
                  <a:srgbClr val="FFFFFF"/>
                </a:solidFill>
                <a:latin typeface="Arial"/>
              </a:rPr>
              <a:t>M</a:t>
            </a:r>
          </a:p>
        </p:txBody>
      </p:sp>
      <p:sp>
        <p:nvSpPr>
          <p:cNvPr id="103" name="Rectangle 102"/>
          <p:cNvSpPr/>
          <p:nvPr/>
        </p:nvSpPr>
        <p:spPr>
          <a:xfrm>
            <a:off x="5079224" y="3797618"/>
            <a:ext cx="180890" cy="176066"/>
          </a:xfrm>
          <a:prstGeom prst="rect">
            <a:avLst/>
          </a:prstGeom>
          <a:solidFill>
            <a:srgbClr val="69BE28"/>
          </a:solidFill>
          <a:ln w="9525" cap="flat" cmpd="sng" algn="ctr">
            <a:noFill/>
            <a:prstDash val="solid"/>
          </a:ln>
          <a:effectLst/>
        </p:spPr>
        <p:txBody>
          <a:bodyPr lIns="0" tIns="0" rIns="0" bIns="0" rtlCol="0" anchor="ctr">
            <a:normAutofit/>
          </a:bodyPr>
          <a:lstStyle/>
          <a:p>
            <a:pPr algn="ctr" defTabSz="896386">
              <a:defRPr/>
            </a:pPr>
            <a:r>
              <a:rPr lang="en-US" sz="1078" kern="0" dirty="0">
                <a:solidFill>
                  <a:srgbClr val="FFFFFF"/>
                </a:solidFill>
                <a:latin typeface="Arial"/>
              </a:rPr>
              <a:t>M</a:t>
            </a:r>
          </a:p>
        </p:txBody>
      </p:sp>
      <p:sp>
        <p:nvSpPr>
          <p:cNvPr id="104" name="Rectangle 103"/>
          <p:cNvSpPr/>
          <p:nvPr/>
        </p:nvSpPr>
        <p:spPr>
          <a:xfrm>
            <a:off x="4930905" y="4205609"/>
            <a:ext cx="180890" cy="176066"/>
          </a:xfrm>
          <a:prstGeom prst="rect">
            <a:avLst/>
          </a:prstGeom>
          <a:solidFill>
            <a:srgbClr val="44697D"/>
          </a:solidFill>
          <a:ln w="9525" cap="flat" cmpd="sng" algn="ctr">
            <a:noFill/>
            <a:prstDash val="solid"/>
          </a:ln>
          <a:effectLst/>
        </p:spPr>
        <p:txBody>
          <a:bodyPr lIns="0" tIns="0" rIns="0" bIns="0" rtlCol="0" anchor="ctr"/>
          <a:lstStyle/>
          <a:p>
            <a:pPr algn="ctr" defTabSz="896386">
              <a:defRPr/>
            </a:pPr>
            <a:r>
              <a:rPr lang="en-US" sz="1078" kern="0" dirty="0">
                <a:solidFill>
                  <a:srgbClr val="FFFFFF"/>
                </a:solidFill>
                <a:latin typeface="Arial"/>
              </a:rPr>
              <a:t>R</a:t>
            </a:r>
          </a:p>
        </p:txBody>
      </p:sp>
      <p:cxnSp>
        <p:nvCxnSpPr>
          <p:cNvPr id="105" name="Straight Connector 104"/>
          <p:cNvCxnSpPr>
            <a:stCxn id="102" idx="2"/>
            <a:endCxn id="104" idx="0"/>
          </p:cNvCxnSpPr>
          <p:nvPr/>
        </p:nvCxnSpPr>
        <p:spPr>
          <a:xfrm>
            <a:off x="4866306" y="3973683"/>
            <a:ext cx="155044" cy="231925"/>
          </a:xfrm>
          <a:prstGeom prst="line">
            <a:avLst/>
          </a:prstGeom>
          <a:noFill/>
          <a:ln w="3175" cap="flat" cmpd="sng" algn="ctr">
            <a:solidFill>
              <a:sysClr val="windowText" lastClr="000000"/>
            </a:solidFill>
            <a:prstDash val="solid"/>
          </a:ln>
          <a:effectLst/>
        </p:spPr>
      </p:cxnSp>
      <p:cxnSp>
        <p:nvCxnSpPr>
          <p:cNvPr id="106" name="Straight Connector 105"/>
          <p:cNvCxnSpPr>
            <a:stCxn id="103" idx="2"/>
            <a:endCxn id="104" idx="0"/>
          </p:cNvCxnSpPr>
          <p:nvPr/>
        </p:nvCxnSpPr>
        <p:spPr>
          <a:xfrm flipH="1">
            <a:off x="5021350" y="3973683"/>
            <a:ext cx="148319" cy="231925"/>
          </a:xfrm>
          <a:prstGeom prst="line">
            <a:avLst/>
          </a:prstGeom>
          <a:noFill/>
          <a:ln w="3175" cap="flat" cmpd="sng" algn="ctr">
            <a:solidFill>
              <a:sysClr val="windowText" lastClr="000000"/>
            </a:solidFill>
            <a:prstDash val="solid"/>
          </a:ln>
          <a:effectLst/>
        </p:spPr>
      </p:cxnSp>
      <p:sp>
        <p:nvSpPr>
          <p:cNvPr id="107" name="Rectangle 106"/>
          <p:cNvSpPr/>
          <p:nvPr/>
        </p:nvSpPr>
        <p:spPr>
          <a:xfrm>
            <a:off x="4100077" y="5330203"/>
            <a:ext cx="180890" cy="176066"/>
          </a:xfrm>
          <a:prstGeom prst="rect">
            <a:avLst/>
          </a:prstGeom>
          <a:solidFill>
            <a:srgbClr val="69BE28"/>
          </a:solidFill>
          <a:ln w="9525" cap="flat" cmpd="sng" algn="ctr">
            <a:noFill/>
            <a:prstDash val="solid"/>
          </a:ln>
          <a:effectLst/>
        </p:spPr>
        <p:txBody>
          <a:bodyPr lIns="0" tIns="0" rIns="0" bIns="0" rtlCol="0" anchor="ctr">
            <a:normAutofit/>
          </a:bodyPr>
          <a:lstStyle/>
          <a:p>
            <a:pPr algn="ctr" defTabSz="896386">
              <a:defRPr/>
            </a:pPr>
            <a:r>
              <a:rPr lang="en-US" sz="1078" kern="0" dirty="0">
                <a:solidFill>
                  <a:srgbClr val="FFFFFF"/>
                </a:solidFill>
                <a:latin typeface="Arial"/>
              </a:rPr>
              <a:t>M</a:t>
            </a:r>
          </a:p>
        </p:txBody>
      </p:sp>
      <p:sp>
        <p:nvSpPr>
          <p:cNvPr id="108" name="Rectangle 107"/>
          <p:cNvSpPr/>
          <p:nvPr/>
        </p:nvSpPr>
        <p:spPr>
          <a:xfrm>
            <a:off x="4606793" y="5328488"/>
            <a:ext cx="180890" cy="176066"/>
          </a:xfrm>
          <a:prstGeom prst="rect">
            <a:avLst/>
          </a:prstGeom>
          <a:solidFill>
            <a:srgbClr val="69BE28"/>
          </a:solidFill>
          <a:ln w="9525" cap="flat" cmpd="sng" algn="ctr">
            <a:noFill/>
            <a:prstDash val="solid"/>
          </a:ln>
          <a:effectLst/>
        </p:spPr>
        <p:txBody>
          <a:bodyPr lIns="0" tIns="0" rIns="0" bIns="0" rtlCol="0" anchor="ctr">
            <a:normAutofit/>
          </a:bodyPr>
          <a:lstStyle/>
          <a:p>
            <a:pPr algn="ctr" defTabSz="896386">
              <a:defRPr/>
            </a:pPr>
            <a:r>
              <a:rPr lang="en-US" sz="1078" kern="0" dirty="0">
                <a:solidFill>
                  <a:srgbClr val="FFFFFF"/>
                </a:solidFill>
                <a:latin typeface="Arial"/>
              </a:rPr>
              <a:t>M</a:t>
            </a:r>
          </a:p>
        </p:txBody>
      </p:sp>
      <p:sp>
        <p:nvSpPr>
          <p:cNvPr id="109" name="Rectangle 108"/>
          <p:cNvSpPr/>
          <p:nvPr/>
        </p:nvSpPr>
        <p:spPr>
          <a:xfrm>
            <a:off x="4307822" y="5978117"/>
            <a:ext cx="180890" cy="176066"/>
          </a:xfrm>
          <a:prstGeom prst="rect">
            <a:avLst/>
          </a:prstGeom>
          <a:solidFill>
            <a:srgbClr val="44697D"/>
          </a:solidFill>
          <a:ln w="9525" cap="flat" cmpd="sng" algn="ctr">
            <a:noFill/>
            <a:prstDash val="solid"/>
          </a:ln>
          <a:effectLst/>
        </p:spPr>
        <p:txBody>
          <a:bodyPr lIns="0" tIns="0" rIns="0" bIns="0" rtlCol="0" anchor="ctr"/>
          <a:lstStyle/>
          <a:p>
            <a:pPr algn="ctr" defTabSz="896386">
              <a:defRPr/>
            </a:pPr>
            <a:r>
              <a:rPr lang="en-US" sz="1078" kern="0" dirty="0">
                <a:solidFill>
                  <a:srgbClr val="FFFFFF"/>
                </a:solidFill>
                <a:latin typeface="Arial"/>
              </a:rPr>
              <a:t>R</a:t>
            </a:r>
          </a:p>
        </p:txBody>
      </p:sp>
      <p:cxnSp>
        <p:nvCxnSpPr>
          <p:cNvPr id="110" name="Straight Connector 109"/>
          <p:cNvCxnSpPr>
            <a:stCxn id="107" idx="2"/>
            <a:endCxn id="109" idx="0"/>
          </p:cNvCxnSpPr>
          <p:nvPr/>
        </p:nvCxnSpPr>
        <p:spPr>
          <a:xfrm>
            <a:off x="4190522" y="5506269"/>
            <a:ext cx="207745" cy="471847"/>
          </a:xfrm>
          <a:prstGeom prst="line">
            <a:avLst/>
          </a:prstGeom>
          <a:noFill/>
          <a:ln w="3175" cap="flat" cmpd="sng" algn="ctr">
            <a:solidFill>
              <a:sysClr val="windowText" lastClr="000000"/>
            </a:solidFill>
            <a:prstDash val="solid"/>
          </a:ln>
          <a:effectLst/>
        </p:spPr>
      </p:cxnSp>
      <p:cxnSp>
        <p:nvCxnSpPr>
          <p:cNvPr id="111" name="Straight Connector 110"/>
          <p:cNvCxnSpPr>
            <a:stCxn id="108" idx="2"/>
            <a:endCxn id="109" idx="0"/>
          </p:cNvCxnSpPr>
          <p:nvPr/>
        </p:nvCxnSpPr>
        <p:spPr>
          <a:xfrm flipH="1">
            <a:off x="4398267" y="5504554"/>
            <a:ext cx="298971" cy="473562"/>
          </a:xfrm>
          <a:prstGeom prst="line">
            <a:avLst/>
          </a:prstGeom>
          <a:noFill/>
          <a:ln w="3175" cap="flat" cmpd="sng" algn="ctr">
            <a:solidFill>
              <a:sysClr val="windowText" lastClr="000000"/>
            </a:solidFill>
            <a:prstDash val="solid"/>
          </a:ln>
          <a:effectLst/>
        </p:spPr>
      </p:cxnSp>
      <p:cxnSp>
        <p:nvCxnSpPr>
          <p:cNvPr id="112" name="Straight Connector 111"/>
          <p:cNvCxnSpPr>
            <a:stCxn id="97" idx="2"/>
            <a:endCxn id="107" idx="0"/>
          </p:cNvCxnSpPr>
          <p:nvPr/>
        </p:nvCxnSpPr>
        <p:spPr>
          <a:xfrm>
            <a:off x="3752228" y="4819596"/>
            <a:ext cx="438294" cy="510606"/>
          </a:xfrm>
          <a:prstGeom prst="line">
            <a:avLst/>
          </a:prstGeom>
          <a:noFill/>
          <a:ln w="3175" cap="flat" cmpd="sng" algn="ctr">
            <a:solidFill>
              <a:sysClr val="windowText" lastClr="000000"/>
            </a:solidFill>
            <a:prstDash val="solid"/>
          </a:ln>
          <a:effectLst/>
        </p:spPr>
      </p:cxnSp>
      <p:cxnSp>
        <p:nvCxnSpPr>
          <p:cNvPr id="113" name="Straight Connector 112"/>
          <p:cNvCxnSpPr>
            <a:stCxn id="104" idx="2"/>
            <a:endCxn id="108" idx="0"/>
          </p:cNvCxnSpPr>
          <p:nvPr/>
        </p:nvCxnSpPr>
        <p:spPr>
          <a:xfrm flipH="1">
            <a:off x="4697238" y="4381675"/>
            <a:ext cx="324113" cy="946812"/>
          </a:xfrm>
          <a:prstGeom prst="line">
            <a:avLst/>
          </a:prstGeom>
          <a:noFill/>
          <a:ln w="3175" cap="flat" cmpd="sng" algn="ctr">
            <a:solidFill>
              <a:sysClr val="windowText" lastClr="000000"/>
            </a:solidFill>
            <a:prstDash val="solid"/>
          </a:ln>
          <a:effectLst/>
        </p:spPr>
      </p:cxnSp>
      <p:sp>
        <p:nvSpPr>
          <p:cNvPr id="114" name="Magnetic Disk 113"/>
          <p:cNvSpPr/>
          <p:nvPr/>
        </p:nvSpPr>
        <p:spPr>
          <a:xfrm>
            <a:off x="3506739" y="3901302"/>
            <a:ext cx="471480" cy="271985"/>
          </a:xfrm>
          <a:prstGeom prst="flowChartMagneticDisk">
            <a:avLst/>
          </a:prstGeom>
          <a:gradFill rotWithShape="1">
            <a:gsLst>
              <a:gs pos="0">
                <a:srgbClr val="7F7F7F">
                  <a:tint val="100000"/>
                  <a:shade val="100000"/>
                  <a:satMod val="130000"/>
                </a:srgbClr>
              </a:gs>
              <a:gs pos="100000">
                <a:srgbClr val="7F7F7F">
                  <a:tint val="50000"/>
                  <a:shade val="100000"/>
                  <a:satMod val="350000"/>
                </a:srgbClr>
              </a:gs>
            </a:gsLst>
            <a:lin ang="16200000" scaled="0"/>
          </a:gradFill>
          <a:ln w="9525" cap="flat" cmpd="sng" algn="ctr">
            <a:solidFill>
              <a:srgbClr val="7F7F7F">
                <a:shade val="95000"/>
                <a:satMod val="105000"/>
              </a:srgbClr>
            </a:solidFill>
            <a:prstDash val="soli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896386">
              <a:defRPr/>
            </a:pPr>
            <a:r>
              <a:rPr lang="en-US" sz="980" kern="0" dirty="0">
                <a:solidFill>
                  <a:srgbClr val="FFFFFF"/>
                </a:solidFill>
                <a:latin typeface="Arial"/>
              </a:rPr>
              <a:t>HDFS</a:t>
            </a:r>
          </a:p>
        </p:txBody>
      </p:sp>
      <p:sp>
        <p:nvSpPr>
          <p:cNvPr id="115" name="Magnetic Disk 114"/>
          <p:cNvSpPr/>
          <p:nvPr/>
        </p:nvSpPr>
        <p:spPr>
          <a:xfrm>
            <a:off x="4662279" y="4672403"/>
            <a:ext cx="471480" cy="271985"/>
          </a:xfrm>
          <a:prstGeom prst="flowChartMagneticDisk">
            <a:avLst/>
          </a:prstGeom>
          <a:gradFill rotWithShape="1">
            <a:gsLst>
              <a:gs pos="0">
                <a:srgbClr val="7F7F7F">
                  <a:tint val="100000"/>
                  <a:shade val="100000"/>
                  <a:satMod val="130000"/>
                </a:srgbClr>
              </a:gs>
              <a:gs pos="100000">
                <a:srgbClr val="7F7F7F">
                  <a:tint val="50000"/>
                  <a:shade val="100000"/>
                  <a:satMod val="350000"/>
                </a:srgbClr>
              </a:gs>
            </a:gsLst>
            <a:lin ang="16200000" scaled="0"/>
          </a:gradFill>
          <a:ln w="9525" cap="flat" cmpd="sng" algn="ctr">
            <a:solidFill>
              <a:srgbClr val="7F7F7F">
                <a:shade val="95000"/>
                <a:satMod val="105000"/>
              </a:srgbClr>
            </a:solidFill>
            <a:prstDash val="solid"/>
          </a:ln>
          <a:effectLst/>
        </p:spPr>
        <p:txBody>
          <a:bodyPr lIns="0" rIns="0" rtlCol="0" anchor="ctr"/>
          <a:lstStyle/>
          <a:p>
            <a:pPr algn="ctr" defTabSz="896386">
              <a:defRPr/>
            </a:pPr>
            <a:r>
              <a:rPr lang="en-US" sz="980" kern="0" dirty="0">
                <a:solidFill>
                  <a:srgbClr val="FFFFFF"/>
                </a:solidFill>
                <a:latin typeface="Arial"/>
              </a:rPr>
              <a:t>HDFS</a:t>
            </a:r>
          </a:p>
        </p:txBody>
      </p:sp>
      <p:sp>
        <p:nvSpPr>
          <p:cNvPr id="116" name="Magnetic Disk 115"/>
          <p:cNvSpPr/>
          <p:nvPr/>
        </p:nvSpPr>
        <p:spPr>
          <a:xfrm>
            <a:off x="3776267" y="4936344"/>
            <a:ext cx="471480" cy="271985"/>
          </a:xfrm>
          <a:prstGeom prst="flowChartMagneticDisk">
            <a:avLst/>
          </a:prstGeom>
          <a:gradFill rotWithShape="1">
            <a:gsLst>
              <a:gs pos="0">
                <a:srgbClr val="7F7F7F">
                  <a:tint val="100000"/>
                  <a:shade val="100000"/>
                  <a:satMod val="130000"/>
                </a:srgbClr>
              </a:gs>
              <a:gs pos="100000">
                <a:srgbClr val="7F7F7F">
                  <a:tint val="50000"/>
                  <a:shade val="100000"/>
                  <a:satMod val="350000"/>
                </a:srgbClr>
              </a:gs>
            </a:gsLst>
            <a:lin ang="16200000" scaled="0"/>
          </a:gradFill>
          <a:ln w="9525" cap="flat" cmpd="sng" algn="ctr">
            <a:solidFill>
              <a:srgbClr val="7F7F7F">
                <a:shade val="95000"/>
                <a:satMod val="105000"/>
              </a:srgbClr>
            </a:solidFill>
            <a:prstDash val="solid"/>
          </a:ln>
          <a:effectLst/>
        </p:spPr>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896386">
              <a:defRPr/>
            </a:pPr>
            <a:r>
              <a:rPr lang="en-US" sz="980" kern="0" dirty="0">
                <a:solidFill>
                  <a:srgbClr val="FFFFFF"/>
                </a:solidFill>
                <a:latin typeface="Arial"/>
              </a:rPr>
              <a:t>HDFS</a:t>
            </a:r>
          </a:p>
        </p:txBody>
      </p:sp>
      <p:cxnSp>
        <p:nvCxnSpPr>
          <p:cNvPr id="117" name="Straight Connector 116"/>
          <p:cNvCxnSpPr/>
          <p:nvPr/>
        </p:nvCxnSpPr>
        <p:spPr>
          <a:xfrm>
            <a:off x="3177939" y="3193053"/>
            <a:ext cx="0" cy="653083"/>
          </a:xfrm>
          <a:prstGeom prst="line">
            <a:avLst/>
          </a:prstGeom>
          <a:noFill/>
          <a:ln w="25400" cap="flat" cmpd="sng" algn="ctr">
            <a:solidFill>
              <a:srgbClr val="1E1E1E"/>
            </a:solidFill>
            <a:prstDash val="solid"/>
          </a:ln>
          <a:effectLst/>
        </p:spPr>
      </p:cxnSp>
      <p:cxnSp>
        <p:nvCxnSpPr>
          <p:cNvPr id="118" name="Straight Connector 117"/>
          <p:cNvCxnSpPr/>
          <p:nvPr/>
        </p:nvCxnSpPr>
        <p:spPr>
          <a:xfrm>
            <a:off x="3191289" y="4235539"/>
            <a:ext cx="0" cy="584057"/>
          </a:xfrm>
          <a:prstGeom prst="line">
            <a:avLst/>
          </a:prstGeom>
          <a:noFill/>
          <a:ln w="25400" cap="flat" cmpd="sng" algn="ctr">
            <a:solidFill>
              <a:srgbClr val="1E1E1E"/>
            </a:solidFill>
            <a:prstDash val="solid"/>
          </a:ln>
          <a:effectLst/>
        </p:spPr>
      </p:cxnSp>
      <p:cxnSp>
        <p:nvCxnSpPr>
          <p:cNvPr id="119" name="Straight Connector 118"/>
          <p:cNvCxnSpPr/>
          <p:nvPr/>
        </p:nvCxnSpPr>
        <p:spPr>
          <a:xfrm flipH="1">
            <a:off x="3177940" y="5335226"/>
            <a:ext cx="13349" cy="825695"/>
          </a:xfrm>
          <a:prstGeom prst="line">
            <a:avLst/>
          </a:prstGeom>
          <a:noFill/>
          <a:ln w="25400" cap="flat" cmpd="sng" algn="ctr">
            <a:solidFill>
              <a:srgbClr val="1E1E1E"/>
            </a:solidFill>
            <a:prstDash val="solid"/>
          </a:ln>
          <a:effectLst/>
        </p:spPr>
      </p:cxnSp>
      <p:cxnSp>
        <p:nvCxnSpPr>
          <p:cNvPr id="120" name="Straight Connector 119"/>
          <p:cNvCxnSpPr/>
          <p:nvPr/>
        </p:nvCxnSpPr>
        <p:spPr>
          <a:xfrm>
            <a:off x="4526845" y="3640285"/>
            <a:ext cx="992399" cy="11151"/>
          </a:xfrm>
          <a:prstGeom prst="line">
            <a:avLst/>
          </a:prstGeom>
          <a:noFill/>
          <a:ln w="25400" cap="flat" cmpd="sng" algn="ctr">
            <a:solidFill>
              <a:srgbClr val="1E1E1E"/>
            </a:solidFill>
            <a:prstDash val="solid"/>
          </a:ln>
          <a:effectLst/>
        </p:spPr>
      </p:cxnSp>
      <p:sp>
        <p:nvSpPr>
          <p:cNvPr id="121" name="Rectangle 120"/>
          <p:cNvSpPr/>
          <p:nvPr/>
        </p:nvSpPr>
        <p:spPr>
          <a:xfrm>
            <a:off x="7786425" y="3240486"/>
            <a:ext cx="180060" cy="161152"/>
          </a:xfrm>
          <a:prstGeom prst="rect">
            <a:avLst/>
          </a:prstGeom>
          <a:solidFill>
            <a:srgbClr val="69BE28"/>
          </a:solidFill>
          <a:ln w="9525" cap="flat" cmpd="sng" algn="ctr">
            <a:noFill/>
            <a:prstDash val="solid"/>
          </a:ln>
          <a:effectLst/>
        </p:spPr>
        <p:txBody>
          <a:bodyPr lIns="0" tIns="0" rIns="0" bIns="0" rtlCol="0" anchor="ctr">
            <a:normAutofit lnSpcReduction="10000"/>
          </a:bodyPr>
          <a:lstStyle/>
          <a:p>
            <a:pPr algn="ctr" defTabSz="896386">
              <a:defRPr/>
            </a:pPr>
            <a:r>
              <a:rPr lang="en-US" sz="1078" kern="0" dirty="0">
                <a:solidFill>
                  <a:srgbClr val="FFFFFF"/>
                </a:solidFill>
                <a:latin typeface="Arial"/>
              </a:rPr>
              <a:t>M</a:t>
            </a:r>
          </a:p>
        </p:txBody>
      </p:sp>
      <p:sp>
        <p:nvSpPr>
          <p:cNvPr id="122" name="Rectangle 121"/>
          <p:cNvSpPr/>
          <p:nvPr/>
        </p:nvSpPr>
        <p:spPr>
          <a:xfrm>
            <a:off x="8069376" y="3240486"/>
            <a:ext cx="180060" cy="161152"/>
          </a:xfrm>
          <a:prstGeom prst="rect">
            <a:avLst/>
          </a:prstGeom>
          <a:solidFill>
            <a:srgbClr val="69BE28"/>
          </a:solidFill>
          <a:ln w="9525" cap="flat" cmpd="sng" algn="ctr">
            <a:noFill/>
            <a:prstDash val="solid"/>
          </a:ln>
          <a:effectLst/>
        </p:spPr>
        <p:txBody>
          <a:bodyPr lIns="0" tIns="0" rIns="0" bIns="0" rtlCol="0" anchor="ctr">
            <a:normAutofit lnSpcReduction="10000"/>
          </a:bodyPr>
          <a:lstStyle/>
          <a:p>
            <a:pPr algn="ctr" defTabSz="896386">
              <a:defRPr/>
            </a:pPr>
            <a:r>
              <a:rPr lang="en-US" sz="1078" kern="0" dirty="0">
                <a:solidFill>
                  <a:srgbClr val="FFFFFF"/>
                </a:solidFill>
                <a:latin typeface="Arial"/>
              </a:rPr>
              <a:t>M</a:t>
            </a:r>
          </a:p>
        </p:txBody>
      </p:sp>
      <p:sp>
        <p:nvSpPr>
          <p:cNvPr id="123" name="Rectangle 122"/>
          <p:cNvSpPr/>
          <p:nvPr/>
        </p:nvSpPr>
        <p:spPr>
          <a:xfrm>
            <a:off x="8345632" y="3240486"/>
            <a:ext cx="180060" cy="161152"/>
          </a:xfrm>
          <a:prstGeom prst="rect">
            <a:avLst/>
          </a:prstGeom>
          <a:solidFill>
            <a:srgbClr val="69BE28"/>
          </a:solidFill>
          <a:ln w="9525" cap="flat" cmpd="sng" algn="ctr">
            <a:noFill/>
            <a:prstDash val="solid"/>
          </a:ln>
          <a:effectLst/>
        </p:spPr>
        <p:txBody>
          <a:bodyPr lIns="0" tIns="0" rIns="0" bIns="0" rtlCol="0" anchor="ctr">
            <a:normAutofit lnSpcReduction="10000"/>
          </a:bodyPr>
          <a:lstStyle/>
          <a:p>
            <a:pPr algn="ctr" defTabSz="896386">
              <a:defRPr/>
            </a:pPr>
            <a:r>
              <a:rPr lang="en-US" sz="1078" kern="0" dirty="0">
                <a:solidFill>
                  <a:srgbClr val="FFFFFF"/>
                </a:solidFill>
                <a:latin typeface="Arial"/>
              </a:rPr>
              <a:t>M</a:t>
            </a:r>
          </a:p>
        </p:txBody>
      </p:sp>
      <p:sp>
        <p:nvSpPr>
          <p:cNvPr id="124" name="Rectangle 123"/>
          <p:cNvSpPr/>
          <p:nvPr/>
        </p:nvSpPr>
        <p:spPr>
          <a:xfrm>
            <a:off x="7915043" y="3657416"/>
            <a:ext cx="180060" cy="161152"/>
          </a:xfrm>
          <a:prstGeom prst="rect">
            <a:avLst/>
          </a:prstGeom>
          <a:solidFill>
            <a:srgbClr val="44697D"/>
          </a:solidFill>
          <a:ln w="9525" cap="flat" cmpd="sng" algn="ctr">
            <a:noFill/>
            <a:prstDash val="solid"/>
          </a:ln>
          <a:effectLst/>
        </p:spPr>
        <p:txBody>
          <a:bodyPr lIns="0" tIns="0" rIns="0" bIns="0" rtlCol="0" anchor="ctr"/>
          <a:lstStyle/>
          <a:p>
            <a:pPr algn="ctr" defTabSz="896386">
              <a:defRPr/>
            </a:pPr>
            <a:r>
              <a:rPr lang="en-US" sz="1078" kern="0" dirty="0">
                <a:solidFill>
                  <a:srgbClr val="FFFFFF"/>
                </a:solidFill>
                <a:latin typeface="Arial"/>
              </a:rPr>
              <a:t>R</a:t>
            </a:r>
          </a:p>
        </p:txBody>
      </p:sp>
      <p:cxnSp>
        <p:nvCxnSpPr>
          <p:cNvPr id="125" name="Straight Connector 124"/>
          <p:cNvCxnSpPr>
            <a:stCxn id="121" idx="2"/>
            <a:endCxn id="124" idx="0"/>
          </p:cNvCxnSpPr>
          <p:nvPr/>
        </p:nvCxnSpPr>
        <p:spPr>
          <a:xfrm>
            <a:off x="7876456" y="3401638"/>
            <a:ext cx="128618" cy="255778"/>
          </a:xfrm>
          <a:prstGeom prst="line">
            <a:avLst/>
          </a:prstGeom>
          <a:noFill/>
          <a:ln w="3175" cap="flat" cmpd="sng" algn="ctr">
            <a:solidFill>
              <a:sysClr val="windowText" lastClr="000000"/>
            </a:solidFill>
            <a:prstDash val="solid"/>
          </a:ln>
          <a:effectLst/>
        </p:spPr>
      </p:cxnSp>
      <p:cxnSp>
        <p:nvCxnSpPr>
          <p:cNvPr id="126" name="Straight Connector 125"/>
          <p:cNvCxnSpPr>
            <a:stCxn id="122" idx="2"/>
            <a:endCxn id="124" idx="0"/>
          </p:cNvCxnSpPr>
          <p:nvPr/>
        </p:nvCxnSpPr>
        <p:spPr>
          <a:xfrm flipH="1">
            <a:off x="8005073" y="3401638"/>
            <a:ext cx="154333" cy="255778"/>
          </a:xfrm>
          <a:prstGeom prst="line">
            <a:avLst/>
          </a:prstGeom>
          <a:noFill/>
          <a:ln w="3175" cap="flat" cmpd="sng" algn="ctr">
            <a:solidFill>
              <a:sysClr val="windowText" lastClr="000000"/>
            </a:solidFill>
            <a:prstDash val="solid"/>
          </a:ln>
          <a:effectLst/>
        </p:spPr>
      </p:cxnSp>
      <p:cxnSp>
        <p:nvCxnSpPr>
          <p:cNvPr id="127" name="Straight Connector 126"/>
          <p:cNvCxnSpPr>
            <a:stCxn id="123" idx="2"/>
            <a:endCxn id="124" idx="0"/>
          </p:cNvCxnSpPr>
          <p:nvPr/>
        </p:nvCxnSpPr>
        <p:spPr>
          <a:xfrm flipH="1">
            <a:off x="8005073" y="3401638"/>
            <a:ext cx="430589" cy="255778"/>
          </a:xfrm>
          <a:prstGeom prst="line">
            <a:avLst/>
          </a:prstGeom>
          <a:noFill/>
          <a:ln w="3175" cap="flat" cmpd="sng" algn="ctr">
            <a:solidFill>
              <a:sysClr val="windowText" lastClr="000000"/>
            </a:solidFill>
            <a:prstDash val="solid"/>
          </a:ln>
          <a:effectLst/>
        </p:spPr>
      </p:cxnSp>
      <p:sp>
        <p:nvSpPr>
          <p:cNvPr id="128" name="Rectangle 127"/>
          <p:cNvSpPr/>
          <p:nvPr/>
        </p:nvSpPr>
        <p:spPr>
          <a:xfrm>
            <a:off x="8217016" y="3651438"/>
            <a:ext cx="180060" cy="161152"/>
          </a:xfrm>
          <a:prstGeom prst="rect">
            <a:avLst/>
          </a:prstGeom>
          <a:solidFill>
            <a:srgbClr val="44697D"/>
          </a:solidFill>
          <a:ln w="9525" cap="flat" cmpd="sng" algn="ctr">
            <a:noFill/>
            <a:prstDash val="solid"/>
          </a:ln>
          <a:effectLst/>
        </p:spPr>
        <p:txBody>
          <a:bodyPr lIns="0" tIns="0" rIns="0" bIns="0" rtlCol="0" anchor="ctr"/>
          <a:lstStyle/>
          <a:p>
            <a:pPr algn="ctr" defTabSz="896386">
              <a:defRPr/>
            </a:pPr>
            <a:r>
              <a:rPr lang="en-US" sz="1078" kern="0" dirty="0">
                <a:solidFill>
                  <a:srgbClr val="FFFFFF"/>
                </a:solidFill>
                <a:latin typeface="Arial"/>
              </a:rPr>
              <a:t>R</a:t>
            </a:r>
          </a:p>
        </p:txBody>
      </p:sp>
      <p:cxnSp>
        <p:nvCxnSpPr>
          <p:cNvPr id="129" name="Straight Connector 128"/>
          <p:cNvCxnSpPr>
            <a:stCxn id="121" idx="2"/>
            <a:endCxn id="128" idx="0"/>
          </p:cNvCxnSpPr>
          <p:nvPr/>
        </p:nvCxnSpPr>
        <p:spPr>
          <a:xfrm>
            <a:off x="7876456" y="3401638"/>
            <a:ext cx="430591" cy="249800"/>
          </a:xfrm>
          <a:prstGeom prst="line">
            <a:avLst/>
          </a:prstGeom>
          <a:noFill/>
          <a:ln w="3175" cap="flat" cmpd="sng" algn="ctr">
            <a:solidFill>
              <a:sysClr val="windowText" lastClr="000000"/>
            </a:solidFill>
            <a:prstDash val="solid"/>
          </a:ln>
          <a:effectLst/>
        </p:spPr>
      </p:cxnSp>
      <p:cxnSp>
        <p:nvCxnSpPr>
          <p:cNvPr id="130" name="Straight Connector 129"/>
          <p:cNvCxnSpPr>
            <a:stCxn id="122" idx="2"/>
            <a:endCxn id="128" idx="0"/>
          </p:cNvCxnSpPr>
          <p:nvPr/>
        </p:nvCxnSpPr>
        <p:spPr>
          <a:xfrm>
            <a:off x="8159406" y="3401638"/>
            <a:ext cx="147640" cy="249800"/>
          </a:xfrm>
          <a:prstGeom prst="line">
            <a:avLst/>
          </a:prstGeom>
          <a:noFill/>
          <a:ln w="3175" cap="flat" cmpd="sng" algn="ctr">
            <a:solidFill>
              <a:sysClr val="windowText" lastClr="000000"/>
            </a:solidFill>
            <a:prstDash val="solid"/>
          </a:ln>
          <a:effectLst/>
        </p:spPr>
      </p:cxnSp>
      <p:cxnSp>
        <p:nvCxnSpPr>
          <p:cNvPr id="131" name="Straight Connector 130"/>
          <p:cNvCxnSpPr>
            <a:stCxn id="123" idx="2"/>
            <a:endCxn id="124" idx="0"/>
          </p:cNvCxnSpPr>
          <p:nvPr/>
        </p:nvCxnSpPr>
        <p:spPr>
          <a:xfrm flipH="1">
            <a:off x="8005073" y="3401638"/>
            <a:ext cx="430589" cy="255778"/>
          </a:xfrm>
          <a:prstGeom prst="line">
            <a:avLst/>
          </a:prstGeom>
          <a:noFill/>
          <a:ln w="3175" cap="flat" cmpd="sng" algn="ctr">
            <a:solidFill>
              <a:sysClr val="windowText" lastClr="000000"/>
            </a:solidFill>
            <a:prstDash val="solid"/>
          </a:ln>
          <a:effectLst/>
        </p:spPr>
      </p:cxnSp>
      <p:cxnSp>
        <p:nvCxnSpPr>
          <p:cNvPr id="132" name="Straight Connector 131"/>
          <p:cNvCxnSpPr>
            <a:stCxn id="123" idx="2"/>
            <a:endCxn id="128" idx="0"/>
          </p:cNvCxnSpPr>
          <p:nvPr/>
        </p:nvCxnSpPr>
        <p:spPr>
          <a:xfrm flipH="1">
            <a:off x="8307046" y="3401638"/>
            <a:ext cx="128616" cy="249800"/>
          </a:xfrm>
          <a:prstGeom prst="line">
            <a:avLst/>
          </a:prstGeom>
          <a:noFill/>
          <a:ln w="3175" cap="flat" cmpd="sng" algn="ctr">
            <a:solidFill>
              <a:sysClr val="windowText" lastClr="000000"/>
            </a:solidFill>
            <a:prstDash val="solid"/>
          </a:ln>
          <a:effectLst/>
        </p:spPr>
      </p:cxnSp>
      <p:sp>
        <p:nvSpPr>
          <p:cNvPr id="133" name="Rectangle 132"/>
          <p:cNvSpPr/>
          <p:nvPr/>
        </p:nvSpPr>
        <p:spPr>
          <a:xfrm>
            <a:off x="8307960" y="4637267"/>
            <a:ext cx="180060" cy="161152"/>
          </a:xfrm>
          <a:prstGeom prst="rect">
            <a:avLst/>
          </a:prstGeom>
          <a:solidFill>
            <a:srgbClr val="44697D"/>
          </a:solidFill>
          <a:ln w="9525" cap="flat" cmpd="sng" algn="ctr">
            <a:noFill/>
            <a:prstDash val="solid"/>
          </a:ln>
          <a:effectLst/>
        </p:spPr>
        <p:txBody>
          <a:bodyPr lIns="0" tIns="0" rIns="0" bIns="0" rtlCol="0" anchor="ctr"/>
          <a:lstStyle/>
          <a:p>
            <a:pPr algn="ctr" defTabSz="896386">
              <a:defRPr/>
            </a:pPr>
            <a:r>
              <a:rPr lang="en-US" sz="1078" kern="0" dirty="0">
                <a:solidFill>
                  <a:srgbClr val="FFFFFF"/>
                </a:solidFill>
                <a:latin typeface="Arial"/>
              </a:rPr>
              <a:t>R</a:t>
            </a:r>
          </a:p>
        </p:txBody>
      </p:sp>
      <p:cxnSp>
        <p:nvCxnSpPr>
          <p:cNvPr id="134" name="Straight Connector 133"/>
          <p:cNvCxnSpPr>
            <a:stCxn id="124" idx="2"/>
            <a:endCxn id="133" idx="0"/>
          </p:cNvCxnSpPr>
          <p:nvPr/>
        </p:nvCxnSpPr>
        <p:spPr>
          <a:xfrm>
            <a:off x="8005073" y="3818568"/>
            <a:ext cx="392917" cy="818699"/>
          </a:xfrm>
          <a:prstGeom prst="line">
            <a:avLst/>
          </a:prstGeom>
          <a:noFill/>
          <a:ln w="3175" cap="flat" cmpd="sng" algn="ctr">
            <a:solidFill>
              <a:sysClr val="windowText" lastClr="000000"/>
            </a:solidFill>
            <a:prstDash val="solid"/>
          </a:ln>
          <a:effectLst/>
        </p:spPr>
      </p:cxnSp>
      <p:cxnSp>
        <p:nvCxnSpPr>
          <p:cNvPr id="135" name="Straight Connector 134"/>
          <p:cNvCxnSpPr>
            <a:stCxn id="128" idx="2"/>
            <a:endCxn id="133" idx="0"/>
          </p:cNvCxnSpPr>
          <p:nvPr/>
        </p:nvCxnSpPr>
        <p:spPr>
          <a:xfrm>
            <a:off x="8307046" y="3812589"/>
            <a:ext cx="90944" cy="824677"/>
          </a:xfrm>
          <a:prstGeom prst="line">
            <a:avLst/>
          </a:prstGeom>
          <a:noFill/>
          <a:ln w="3175" cap="flat" cmpd="sng" algn="ctr">
            <a:solidFill>
              <a:sysClr val="windowText" lastClr="000000"/>
            </a:solidFill>
            <a:prstDash val="solid"/>
          </a:ln>
          <a:effectLst/>
        </p:spPr>
      </p:cxnSp>
      <p:sp>
        <p:nvSpPr>
          <p:cNvPr id="136" name="Rectangle 135"/>
          <p:cNvSpPr/>
          <p:nvPr/>
        </p:nvSpPr>
        <p:spPr>
          <a:xfrm>
            <a:off x="9184233" y="3975000"/>
            <a:ext cx="180060" cy="161152"/>
          </a:xfrm>
          <a:prstGeom prst="rect">
            <a:avLst/>
          </a:prstGeom>
          <a:solidFill>
            <a:srgbClr val="69BE28"/>
          </a:solidFill>
          <a:ln w="9525" cap="flat" cmpd="sng" algn="ctr">
            <a:noFill/>
            <a:prstDash val="solid"/>
          </a:ln>
          <a:effectLst/>
        </p:spPr>
        <p:txBody>
          <a:bodyPr lIns="0" tIns="0" rIns="0" bIns="0" rtlCol="0" anchor="ctr">
            <a:normAutofit lnSpcReduction="10000"/>
          </a:bodyPr>
          <a:lstStyle/>
          <a:p>
            <a:pPr algn="ctr" defTabSz="896386">
              <a:defRPr/>
            </a:pPr>
            <a:r>
              <a:rPr lang="en-US" sz="1078" kern="0" dirty="0">
                <a:solidFill>
                  <a:srgbClr val="FFFFFF"/>
                </a:solidFill>
                <a:latin typeface="Arial"/>
              </a:rPr>
              <a:t>M</a:t>
            </a:r>
          </a:p>
        </p:txBody>
      </p:sp>
      <p:sp>
        <p:nvSpPr>
          <p:cNvPr id="137" name="Rectangle 136"/>
          <p:cNvSpPr/>
          <p:nvPr/>
        </p:nvSpPr>
        <p:spPr>
          <a:xfrm>
            <a:off x="9486206" y="3975000"/>
            <a:ext cx="180060" cy="161152"/>
          </a:xfrm>
          <a:prstGeom prst="rect">
            <a:avLst/>
          </a:prstGeom>
          <a:solidFill>
            <a:srgbClr val="69BE28"/>
          </a:solidFill>
          <a:ln w="9525" cap="flat" cmpd="sng" algn="ctr">
            <a:noFill/>
            <a:prstDash val="solid"/>
          </a:ln>
          <a:effectLst/>
        </p:spPr>
        <p:txBody>
          <a:bodyPr lIns="0" tIns="0" rIns="0" bIns="0" rtlCol="0" anchor="ctr">
            <a:normAutofit lnSpcReduction="10000"/>
          </a:bodyPr>
          <a:lstStyle/>
          <a:p>
            <a:pPr algn="ctr" defTabSz="896386">
              <a:defRPr/>
            </a:pPr>
            <a:r>
              <a:rPr lang="en-US" sz="1078" kern="0" dirty="0">
                <a:solidFill>
                  <a:srgbClr val="FFFFFF"/>
                </a:solidFill>
                <a:latin typeface="Arial"/>
              </a:rPr>
              <a:t>M</a:t>
            </a:r>
          </a:p>
        </p:txBody>
      </p:sp>
      <p:sp>
        <p:nvSpPr>
          <p:cNvPr id="138" name="Rectangle 137"/>
          <p:cNvSpPr/>
          <p:nvPr/>
        </p:nvSpPr>
        <p:spPr>
          <a:xfrm>
            <a:off x="9338566" y="4348429"/>
            <a:ext cx="180060" cy="161152"/>
          </a:xfrm>
          <a:prstGeom prst="rect">
            <a:avLst/>
          </a:prstGeom>
          <a:solidFill>
            <a:srgbClr val="44697D"/>
          </a:solidFill>
          <a:ln w="9525" cap="flat" cmpd="sng" algn="ctr">
            <a:noFill/>
            <a:prstDash val="solid"/>
          </a:ln>
          <a:effectLst/>
        </p:spPr>
        <p:txBody>
          <a:bodyPr lIns="0" tIns="0" rIns="0" bIns="0" rtlCol="0" anchor="ctr"/>
          <a:lstStyle/>
          <a:p>
            <a:pPr algn="ctr" defTabSz="896386">
              <a:defRPr/>
            </a:pPr>
            <a:r>
              <a:rPr lang="en-US" sz="1078" kern="0" dirty="0">
                <a:solidFill>
                  <a:srgbClr val="FFFFFF"/>
                </a:solidFill>
                <a:latin typeface="Arial"/>
              </a:rPr>
              <a:t>R</a:t>
            </a:r>
          </a:p>
        </p:txBody>
      </p:sp>
      <p:cxnSp>
        <p:nvCxnSpPr>
          <p:cNvPr id="139" name="Straight Connector 138"/>
          <p:cNvCxnSpPr>
            <a:stCxn id="136" idx="2"/>
            <a:endCxn id="138" idx="0"/>
          </p:cNvCxnSpPr>
          <p:nvPr/>
        </p:nvCxnSpPr>
        <p:spPr>
          <a:xfrm>
            <a:off x="9274263" y="4136152"/>
            <a:ext cx="154333" cy="212278"/>
          </a:xfrm>
          <a:prstGeom prst="line">
            <a:avLst/>
          </a:prstGeom>
          <a:noFill/>
          <a:ln w="3175" cap="flat" cmpd="sng" algn="ctr">
            <a:solidFill>
              <a:sysClr val="windowText" lastClr="000000"/>
            </a:solidFill>
            <a:prstDash val="solid"/>
          </a:ln>
          <a:effectLst/>
        </p:spPr>
      </p:cxnSp>
      <p:cxnSp>
        <p:nvCxnSpPr>
          <p:cNvPr id="140" name="Straight Connector 139"/>
          <p:cNvCxnSpPr>
            <a:stCxn id="137" idx="2"/>
            <a:endCxn id="138" idx="0"/>
          </p:cNvCxnSpPr>
          <p:nvPr/>
        </p:nvCxnSpPr>
        <p:spPr>
          <a:xfrm flipH="1">
            <a:off x="9428597" y="4136152"/>
            <a:ext cx="147639" cy="212278"/>
          </a:xfrm>
          <a:prstGeom prst="line">
            <a:avLst/>
          </a:prstGeom>
          <a:noFill/>
          <a:ln w="3175" cap="flat" cmpd="sng" algn="ctr">
            <a:solidFill>
              <a:sysClr val="windowText" lastClr="000000"/>
            </a:solidFill>
            <a:prstDash val="solid"/>
          </a:ln>
          <a:effectLst/>
        </p:spPr>
      </p:cxnSp>
      <p:sp>
        <p:nvSpPr>
          <p:cNvPr id="141" name="Rectangle 140"/>
          <p:cNvSpPr/>
          <p:nvPr/>
        </p:nvSpPr>
        <p:spPr>
          <a:xfrm>
            <a:off x="8760032" y="5993577"/>
            <a:ext cx="180060" cy="161152"/>
          </a:xfrm>
          <a:prstGeom prst="rect">
            <a:avLst/>
          </a:prstGeom>
          <a:solidFill>
            <a:srgbClr val="44697D"/>
          </a:solidFill>
          <a:ln w="9525" cap="flat" cmpd="sng" algn="ctr">
            <a:noFill/>
            <a:prstDash val="solid"/>
          </a:ln>
          <a:effectLst/>
        </p:spPr>
        <p:txBody>
          <a:bodyPr lIns="0" tIns="0" rIns="0" bIns="0" rtlCol="0" anchor="ctr"/>
          <a:lstStyle/>
          <a:p>
            <a:pPr algn="ctr" defTabSz="896386">
              <a:defRPr/>
            </a:pPr>
            <a:r>
              <a:rPr lang="en-US" sz="1078" kern="0" dirty="0">
                <a:solidFill>
                  <a:srgbClr val="FFFFFF"/>
                </a:solidFill>
                <a:latin typeface="Arial"/>
              </a:rPr>
              <a:t>R</a:t>
            </a:r>
          </a:p>
        </p:txBody>
      </p:sp>
      <p:cxnSp>
        <p:nvCxnSpPr>
          <p:cNvPr id="142" name="Straight Connector 141"/>
          <p:cNvCxnSpPr>
            <a:stCxn id="133" idx="2"/>
            <a:endCxn id="141" idx="0"/>
          </p:cNvCxnSpPr>
          <p:nvPr/>
        </p:nvCxnSpPr>
        <p:spPr>
          <a:xfrm>
            <a:off x="8397991" y="4798418"/>
            <a:ext cx="452072" cy="1195159"/>
          </a:xfrm>
          <a:prstGeom prst="line">
            <a:avLst/>
          </a:prstGeom>
          <a:noFill/>
          <a:ln w="3175" cap="flat" cmpd="sng" algn="ctr">
            <a:solidFill>
              <a:sysClr val="windowText" lastClr="000000"/>
            </a:solidFill>
            <a:prstDash val="solid"/>
          </a:ln>
          <a:effectLst/>
        </p:spPr>
      </p:cxnSp>
      <p:cxnSp>
        <p:nvCxnSpPr>
          <p:cNvPr id="143" name="Straight Connector 142"/>
          <p:cNvCxnSpPr>
            <a:stCxn id="138" idx="2"/>
            <a:endCxn id="141" idx="0"/>
          </p:cNvCxnSpPr>
          <p:nvPr/>
        </p:nvCxnSpPr>
        <p:spPr>
          <a:xfrm flipH="1">
            <a:off x="8850063" y="4509580"/>
            <a:ext cx="578534" cy="1483997"/>
          </a:xfrm>
          <a:prstGeom prst="line">
            <a:avLst/>
          </a:prstGeom>
          <a:noFill/>
          <a:ln w="3175" cap="flat" cmpd="sng" algn="ctr">
            <a:solidFill>
              <a:sysClr val="windowText" lastClr="000000"/>
            </a:solidFill>
            <a:prstDash val="solid"/>
          </a:ln>
          <a:effectLst/>
        </p:spPr>
      </p:cxnSp>
      <p:sp>
        <p:nvSpPr>
          <p:cNvPr id="144" name="TextBox 143"/>
          <p:cNvSpPr txBox="1"/>
          <p:nvPr/>
        </p:nvSpPr>
        <p:spPr>
          <a:xfrm>
            <a:off x="6360530" y="3302326"/>
            <a:ext cx="1165704" cy="454227"/>
          </a:xfrm>
          <a:prstGeom prst="rect">
            <a:avLst/>
          </a:prstGeom>
          <a:noFill/>
        </p:spPr>
        <p:txBody>
          <a:bodyPr wrap="none" rtlCol="0">
            <a:spAutoFit/>
          </a:bodyPr>
          <a:lstStyle/>
          <a:p>
            <a:pPr algn="ctr" defTabSz="896386">
              <a:defRPr/>
            </a:pPr>
            <a:r>
              <a:rPr lang="en-US" sz="1176" kern="0" dirty="0">
                <a:solidFill>
                  <a:sysClr val="windowText" lastClr="000000"/>
                </a:solidFill>
              </a:rPr>
              <a:t>SELECT </a:t>
            </a:r>
            <a:r>
              <a:rPr lang="en-US" sz="1176" kern="0" dirty="0" err="1">
                <a:solidFill>
                  <a:sysClr val="windowText" lastClr="000000"/>
                </a:solidFill>
              </a:rPr>
              <a:t>a.state</a:t>
            </a:r>
            <a:r>
              <a:rPr lang="en-US" sz="1176" kern="0" dirty="0">
                <a:solidFill>
                  <a:sysClr val="windowText" lastClr="000000"/>
                </a:solidFill>
              </a:rPr>
              <a:t>,</a:t>
            </a:r>
          </a:p>
          <a:p>
            <a:pPr algn="ctr" defTabSz="896386">
              <a:defRPr/>
            </a:pPr>
            <a:r>
              <a:rPr lang="en-US" sz="1176" kern="0" dirty="0" err="1">
                <a:solidFill>
                  <a:sysClr val="windowText" lastClr="000000"/>
                </a:solidFill>
              </a:rPr>
              <a:t>c.itemId</a:t>
            </a:r>
            <a:endParaRPr lang="en-US" sz="1176" kern="0" dirty="0">
              <a:solidFill>
                <a:sysClr val="windowText" lastClr="000000"/>
              </a:solidFill>
            </a:endParaRPr>
          </a:p>
        </p:txBody>
      </p:sp>
      <p:sp>
        <p:nvSpPr>
          <p:cNvPr id="145" name="TextBox 144"/>
          <p:cNvSpPr txBox="1"/>
          <p:nvPr/>
        </p:nvSpPr>
        <p:spPr>
          <a:xfrm>
            <a:off x="6717050" y="4586520"/>
            <a:ext cx="856325" cy="273280"/>
          </a:xfrm>
          <a:prstGeom prst="rect">
            <a:avLst/>
          </a:prstGeom>
          <a:noFill/>
        </p:spPr>
        <p:txBody>
          <a:bodyPr wrap="none" rtlCol="0">
            <a:spAutoFit/>
          </a:bodyPr>
          <a:lstStyle/>
          <a:p>
            <a:pPr algn="r" defTabSz="896386">
              <a:defRPr/>
            </a:pPr>
            <a:r>
              <a:rPr lang="en-US" sz="1176" kern="0" dirty="0">
                <a:solidFill>
                  <a:sysClr val="windowText" lastClr="000000"/>
                </a:solidFill>
              </a:rPr>
              <a:t>JOIN (a, c)</a:t>
            </a:r>
          </a:p>
        </p:txBody>
      </p:sp>
      <p:sp>
        <p:nvSpPr>
          <p:cNvPr id="146" name="TextBox 145"/>
          <p:cNvSpPr txBox="1"/>
          <p:nvPr/>
        </p:nvSpPr>
        <p:spPr>
          <a:xfrm>
            <a:off x="6207295" y="5280399"/>
            <a:ext cx="1366080" cy="816121"/>
          </a:xfrm>
          <a:prstGeom prst="rect">
            <a:avLst/>
          </a:prstGeom>
          <a:noFill/>
        </p:spPr>
        <p:txBody>
          <a:bodyPr wrap="none" rtlCol="0">
            <a:spAutoFit/>
          </a:bodyPr>
          <a:lstStyle/>
          <a:p>
            <a:pPr algn="r" defTabSz="896386">
              <a:defRPr/>
            </a:pPr>
            <a:r>
              <a:rPr lang="en-US" sz="1176" kern="0" dirty="0">
                <a:solidFill>
                  <a:sysClr val="windowText" lastClr="000000"/>
                </a:solidFill>
              </a:rPr>
              <a:t>JOIN(a, b)</a:t>
            </a:r>
          </a:p>
          <a:p>
            <a:pPr algn="r" defTabSz="896386">
              <a:defRPr/>
            </a:pPr>
            <a:r>
              <a:rPr lang="en-US" sz="1176" kern="0" dirty="0">
                <a:solidFill>
                  <a:sysClr val="windowText" lastClr="000000"/>
                </a:solidFill>
              </a:rPr>
              <a:t>GROUP BY </a:t>
            </a:r>
            <a:r>
              <a:rPr lang="en-US" sz="1176" kern="0" dirty="0" err="1">
                <a:solidFill>
                  <a:sysClr val="windowText" lastClr="000000"/>
                </a:solidFill>
              </a:rPr>
              <a:t>a.state</a:t>
            </a:r>
            <a:endParaRPr lang="en-US" sz="1176" kern="0" dirty="0">
              <a:solidFill>
                <a:sysClr val="windowText" lastClr="000000"/>
              </a:solidFill>
            </a:endParaRPr>
          </a:p>
          <a:p>
            <a:pPr algn="r" defTabSz="896386">
              <a:defRPr/>
            </a:pPr>
            <a:r>
              <a:rPr lang="en-US" sz="1176" kern="0" dirty="0">
                <a:solidFill>
                  <a:sysClr val="windowText" lastClr="000000"/>
                </a:solidFill>
              </a:rPr>
              <a:t>COUNT(*)</a:t>
            </a:r>
          </a:p>
          <a:p>
            <a:pPr algn="r" defTabSz="896386">
              <a:defRPr/>
            </a:pPr>
            <a:r>
              <a:rPr lang="en-US" sz="1176" kern="0" dirty="0">
                <a:solidFill>
                  <a:sysClr val="windowText" lastClr="000000"/>
                </a:solidFill>
              </a:rPr>
              <a:t>AVERAGE(</a:t>
            </a:r>
            <a:r>
              <a:rPr lang="en-US" sz="1176" kern="0" dirty="0" err="1">
                <a:solidFill>
                  <a:sysClr val="windowText" lastClr="000000"/>
                </a:solidFill>
              </a:rPr>
              <a:t>c.price</a:t>
            </a:r>
            <a:r>
              <a:rPr lang="en-US" sz="1176" kern="0" dirty="0">
                <a:solidFill>
                  <a:sysClr val="windowText" lastClr="000000"/>
                </a:solidFill>
              </a:rPr>
              <a:t>)</a:t>
            </a:r>
          </a:p>
        </p:txBody>
      </p:sp>
      <p:cxnSp>
        <p:nvCxnSpPr>
          <p:cNvPr id="147" name="Straight Connector 146"/>
          <p:cNvCxnSpPr/>
          <p:nvPr/>
        </p:nvCxnSpPr>
        <p:spPr>
          <a:xfrm>
            <a:off x="7613977" y="3193053"/>
            <a:ext cx="0" cy="653083"/>
          </a:xfrm>
          <a:prstGeom prst="line">
            <a:avLst/>
          </a:prstGeom>
          <a:noFill/>
          <a:ln w="25400" cap="flat" cmpd="sng" algn="ctr">
            <a:solidFill>
              <a:srgbClr val="1E1E1E"/>
            </a:solidFill>
            <a:prstDash val="solid"/>
          </a:ln>
          <a:effectLst/>
        </p:spPr>
      </p:cxnSp>
      <p:cxnSp>
        <p:nvCxnSpPr>
          <p:cNvPr id="148" name="Straight Connector 147"/>
          <p:cNvCxnSpPr/>
          <p:nvPr/>
        </p:nvCxnSpPr>
        <p:spPr>
          <a:xfrm>
            <a:off x="7627327" y="4443053"/>
            <a:ext cx="0" cy="584057"/>
          </a:xfrm>
          <a:prstGeom prst="line">
            <a:avLst/>
          </a:prstGeom>
          <a:noFill/>
          <a:ln w="25400" cap="flat" cmpd="sng" algn="ctr">
            <a:solidFill>
              <a:srgbClr val="1E1E1E"/>
            </a:solidFill>
            <a:prstDash val="solid"/>
          </a:ln>
          <a:effectLst/>
        </p:spPr>
      </p:cxnSp>
      <p:cxnSp>
        <p:nvCxnSpPr>
          <p:cNvPr id="149" name="Straight Connector 148"/>
          <p:cNvCxnSpPr/>
          <p:nvPr/>
        </p:nvCxnSpPr>
        <p:spPr>
          <a:xfrm flipH="1">
            <a:off x="7613978" y="5335226"/>
            <a:ext cx="13349" cy="825695"/>
          </a:xfrm>
          <a:prstGeom prst="line">
            <a:avLst/>
          </a:prstGeom>
          <a:noFill/>
          <a:ln w="25400" cap="flat" cmpd="sng" algn="ctr">
            <a:solidFill>
              <a:srgbClr val="1E1E1E"/>
            </a:solidFill>
            <a:prstDash val="solid"/>
          </a:ln>
          <a:effectLst/>
        </p:spPr>
      </p:cxnSp>
      <p:sp>
        <p:nvSpPr>
          <p:cNvPr id="150" name="TextBox 149"/>
          <p:cNvSpPr txBox="1"/>
          <p:nvPr/>
        </p:nvSpPr>
        <p:spPr>
          <a:xfrm>
            <a:off x="8961773" y="3544917"/>
            <a:ext cx="947696" cy="273280"/>
          </a:xfrm>
          <a:prstGeom prst="rect">
            <a:avLst/>
          </a:prstGeom>
          <a:noFill/>
        </p:spPr>
        <p:txBody>
          <a:bodyPr wrap="none" rtlCol="0">
            <a:spAutoFit/>
          </a:bodyPr>
          <a:lstStyle/>
          <a:p>
            <a:pPr algn="ctr" defTabSz="896386">
              <a:defRPr/>
            </a:pPr>
            <a:r>
              <a:rPr lang="en-US" sz="1176" kern="0" dirty="0">
                <a:solidFill>
                  <a:sysClr val="windowText" lastClr="000000"/>
                </a:solidFill>
              </a:rPr>
              <a:t>SELECT </a:t>
            </a:r>
            <a:r>
              <a:rPr lang="en-US" sz="1176" kern="0" dirty="0" err="1">
                <a:solidFill>
                  <a:sysClr val="windowText" lastClr="000000"/>
                </a:solidFill>
              </a:rPr>
              <a:t>b.id</a:t>
            </a:r>
            <a:endParaRPr lang="en-US" sz="1176" kern="0" dirty="0">
              <a:solidFill>
                <a:sysClr val="windowText" lastClr="000000"/>
              </a:solidFill>
            </a:endParaRPr>
          </a:p>
        </p:txBody>
      </p:sp>
      <p:cxnSp>
        <p:nvCxnSpPr>
          <p:cNvPr id="151" name="Straight Connector 150"/>
          <p:cNvCxnSpPr/>
          <p:nvPr/>
        </p:nvCxnSpPr>
        <p:spPr>
          <a:xfrm>
            <a:off x="8939422" y="3808445"/>
            <a:ext cx="992399" cy="11151"/>
          </a:xfrm>
          <a:prstGeom prst="line">
            <a:avLst/>
          </a:prstGeom>
          <a:noFill/>
          <a:ln w="25400" cap="flat" cmpd="sng" algn="ctr">
            <a:solidFill>
              <a:srgbClr val="1E1E1E"/>
            </a:solidFill>
            <a:prstDash val="solid"/>
          </a:ln>
          <a:effectLst/>
        </p:spPr>
      </p:cxnSp>
      <p:sp>
        <p:nvSpPr>
          <p:cNvPr id="156" name="TextBox 155"/>
          <p:cNvSpPr txBox="1"/>
          <p:nvPr/>
        </p:nvSpPr>
        <p:spPr>
          <a:xfrm>
            <a:off x="2552850" y="1348898"/>
            <a:ext cx="3858549" cy="1101327"/>
          </a:xfrm>
          <a:prstGeom prst="rect">
            <a:avLst/>
          </a:prstGeom>
          <a:ln w="3175" cmpd="sng">
            <a:solidFill>
              <a:sysClr val="windowText" lastClr="000000"/>
            </a:solidFill>
          </a:ln>
        </p:spPr>
        <p:txBody>
          <a:bodyPr vert="horz" wrap="square" lIns="89642" tIns="44821" rIns="89642" bIns="44821" rtlCol="0">
            <a:noAutofit/>
          </a:bodyPr>
          <a:lstStyle/>
          <a:p>
            <a:pPr algn="ctr" defTabSz="896386">
              <a:spcBef>
                <a:spcPct val="20000"/>
              </a:spcBef>
              <a:defRPr/>
            </a:pPr>
            <a:r>
              <a:rPr lang="en-US" sz="1176" kern="0" dirty="0">
                <a:solidFill>
                  <a:srgbClr val="000000"/>
                </a:solidFill>
                <a:latin typeface="Arial"/>
              </a:rPr>
              <a:t>SELECT </a:t>
            </a:r>
            <a:r>
              <a:rPr lang="en-US" sz="1176" kern="0" dirty="0" err="1">
                <a:solidFill>
                  <a:srgbClr val="000000"/>
                </a:solidFill>
                <a:latin typeface="Arial"/>
              </a:rPr>
              <a:t>a.state</a:t>
            </a:r>
            <a:r>
              <a:rPr lang="en-US" sz="1176" kern="0" dirty="0">
                <a:solidFill>
                  <a:srgbClr val="000000"/>
                </a:solidFill>
                <a:latin typeface="Arial"/>
              </a:rPr>
              <a:t>, COUNT(*), AVERAGE(</a:t>
            </a:r>
            <a:r>
              <a:rPr lang="en-US" sz="1176" kern="0" dirty="0" err="1">
                <a:solidFill>
                  <a:srgbClr val="000000"/>
                </a:solidFill>
                <a:latin typeface="Arial"/>
              </a:rPr>
              <a:t>c.price</a:t>
            </a:r>
            <a:r>
              <a:rPr lang="en-US" sz="1176" kern="0" dirty="0">
                <a:solidFill>
                  <a:srgbClr val="000000"/>
                </a:solidFill>
                <a:latin typeface="Arial"/>
              </a:rPr>
              <a:t>) </a:t>
            </a:r>
          </a:p>
          <a:p>
            <a:pPr algn="ctr" defTabSz="896386">
              <a:spcBef>
                <a:spcPct val="20000"/>
              </a:spcBef>
              <a:defRPr/>
            </a:pPr>
            <a:r>
              <a:rPr lang="en-US" sz="1176" kern="0" dirty="0">
                <a:solidFill>
                  <a:srgbClr val="000000"/>
                </a:solidFill>
                <a:latin typeface="Arial"/>
              </a:rPr>
              <a:t>FROM a</a:t>
            </a:r>
          </a:p>
          <a:p>
            <a:pPr algn="ctr" defTabSz="896386">
              <a:spcBef>
                <a:spcPct val="20000"/>
              </a:spcBef>
              <a:defRPr/>
            </a:pPr>
            <a:r>
              <a:rPr lang="en-US" sz="1176" kern="0" dirty="0">
                <a:solidFill>
                  <a:srgbClr val="000000"/>
                </a:solidFill>
                <a:latin typeface="Arial"/>
              </a:rPr>
              <a:t>JOIN b ON (</a:t>
            </a:r>
            <a:r>
              <a:rPr lang="en-US" sz="1176" kern="0" dirty="0" err="1">
                <a:solidFill>
                  <a:srgbClr val="000000"/>
                </a:solidFill>
                <a:latin typeface="Arial"/>
              </a:rPr>
              <a:t>a.id</a:t>
            </a:r>
            <a:r>
              <a:rPr lang="en-US" sz="1176" kern="0" dirty="0">
                <a:solidFill>
                  <a:srgbClr val="000000"/>
                </a:solidFill>
                <a:latin typeface="Arial"/>
              </a:rPr>
              <a:t> = </a:t>
            </a:r>
            <a:r>
              <a:rPr lang="en-US" sz="1176" kern="0" dirty="0" err="1">
                <a:solidFill>
                  <a:srgbClr val="000000"/>
                </a:solidFill>
                <a:latin typeface="Arial"/>
              </a:rPr>
              <a:t>b.id</a:t>
            </a:r>
            <a:r>
              <a:rPr lang="en-US" sz="1176" kern="0" dirty="0">
                <a:solidFill>
                  <a:srgbClr val="000000"/>
                </a:solidFill>
                <a:latin typeface="Arial"/>
              </a:rPr>
              <a:t>)</a:t>
            </a:r>
          </a:p>
          <a:p>
            <a:pPr algn="ctr" defTabSz="896386">
              <a:spcBef>
                <a:spcPct val="20000"/>
              </a:spcBef>
              <a:defRPr/>
            </a:pPr>
            <a:r>
              <a:rPr lang="en-US" sz="1176" kern="0" dirty="0">
                <a:solidFill>
                  <a:srgbClr val="000000"/>
                </a:solidFill>
                <a:latin typeface="Arial"/>
              </a:rPr>
              <a:t>JOIN c ON (</a:t>
            </a:r>
            <a:r>
              <a:rPr lang="en-US" sz="1176" kern="0" dirty="0" err="1">
                <a:solidFill>
                  <a:srgbClr val="000000"/>
                </a:solidFill>
                <a:latin typeface="Arial"/>
              </a:rPr>
              <a:t>a.itemId</a:t>
            </a:r>
            <a:r>
              <a:rPr lang="en-US" sz="1176" kern="0" dirty="0">
                <a:solidFill>
                  <a:srgbClr val="000000"/>
                </a:solidFill>
                <a:latin typeface="Arial"/>
              </a:rPr>
              <a:t> = </a:t>
            </a:r>
            <a:r>
              <a:rPr lang="en-US" sz="1176" kern="0" dirty="0" err="1">
                <a:solidFill>
                  <a:srgbClr val="000000"/>
                </a:solidFill>
                <a:latin typeface="Arial"/>
              </a:rPr>
              <a:t>c.itemId</a:t>
            </a:r>
            <a:r>
              <a:rPr lang="en-US" sz="1176" kern="0" dirty="0">
                <a:solidFill>
                  <a:srgbClr val="000000"/>
                </a:solidFill>
                <a:latin typeface="Arial"/>
              </a:rPr>
              <a:t>) </a:t>
            </a:r>
          </a:p>
          <a:p>
            <a:pPr algn="ctr" defTabSz="896386">
              <a:spcBef>
                <a:spcPct val="20000"/>
              </a:spcBef>
              <a:defRPr/>
            </a:pPr>
            <a:r>
              <a:rPr lang="en-US" sz="1176" kern="0" dirty="0">
                <a:solidFill>
                  <a:srgbClr val="000000"/>
                </a:solidFill>
                <a:latin typeface="Arial"/>
              </a:rPr>
              <a:t>GROUP BY </a:t>
            </a:r>
            <a:r>
              <a:rPr lang="en-US" sz="1176" kern="0" dirty="0" err="1">
                <a:solidFill>
                  <a:srgbClr val="000000"/>
                </a:solidFill>
                <a:latin typeface="Arial"/>
              </a:rPr>
              <a:t>a.state</a:t>
            </a:r>
            <a:endParaRPr lang="en-US" sz="1176" kern="0" dirty="0">
              <a:solidFill>
                <a:srgbClr val="000000"/>
              </a:solidFill>
              <a:latin typeface="Arial"/>
            </a:endParaRPr>
          </a:p>
        </p:txBody>
      </p:sp>
      <p:sp>
        <p:nvSpPr>
          <p:cNvPr id="157" name="Rectangular Callout 156"/>
          <p:cNvSpPr/>
          <p:nvPr/>
        </p:nvSpPr>
        <p:spPr>
          <a:xfrm>
            <a:off x="7087928" y="1363621"/>
            <a:ext cx="1730218" cy="674081"/>
          </a:xfrm>
          <a:prstGeom prst="wedgeRectCallout">
            <a:avLst>
              <a:gd name="adj1" fmla="val -43505"/>
              <a:gd name="adj2" fmla="val 116544"/>
            </a:avLst>
          </a:prstGeom>
          <a:solidFill>
            <a:srgbClr val="44697D"/>
          </a:solidFill>
          <a:ln w="25400" cap="flat" cmpd="sng" algn="ctr">
            <a:noFill/>
            <a:prstDash val="solid"/>
          </a:ln>
          <a:effectLst/>
        </p:spPr>
        <p:txBody>
          <a:bodyPr rtlCol="0" anchor="ctr"/>
          <a:lstStyle/>
          <a:p>
            <a:pPr algn="ctr" defTabSz="896386">
              <a:defRPr/>
            </a:pPr>
            <a:r>
              <a:rPr lang="en-US" sz="1372" kern="0" dirty="0" err="1">
                <a:solidFill>
                  <a:srgbClr val="FFFFFF"/>
                </a:solidFill>
                <a:latin typeface="Arial"/>
              </a:rPr>
              <a:t>Tez</a:t>
            </a:r>
            <a:r>
              <a:rPr lang="en-US" sz="1372" kern="0" dirty="0">
                <a:solidFill>
                  <a:srgbClr val="FFFFFF"/>
                </a:solidFill>
                <a:latin typeface="Arial"/>
              </a:rPr>
              <a:t> avoids unneeded writes to HDFS</a:t>
            </a:r>
          </a:p>
        </p:txBody>
      </p:sp>
    </p:spTree>
    <p:extLst>
      <p:ext uri="{BB962C8B-B14F-4D97-AF65-F5344CB8AC3E}">
        <p14:creationId xmlns:p14="http://schemas.microsoft.com/office/powerpoint/2010/main" val="306405344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常見的</a:t>
            </a:r>
            <a:r>
              <a:rPr lang="en-US" dirty="0" smtClean="0"/>
              <a:t> Hive </a:t>
            </a:r>
            <a:r>
              <a:rPr lang="zh-TW" altLang="en-US" dirty="0" smtClean="0"/>
              <a:t>敘述句</a:t>
            </a:r>
            <a:endParaRPr lang="en-US" dirty="0"/>
          </a:p>
        </p:txBody>
      </p:sp>
      <p:sp>
        <p:nvSpPr>
          <p:cNvPr id="3" name="Content Placeholder 2"/>
          <p:cNvSpPr>
            <a:spLocks noGrp="1"/>
          </p:cNvSpPr>
          <p:nvPr>
            <p:ph type="body" sz="quarter" idx="10"/>
          </p:nvPr>
        </p:nvSpPr>
        <p:spPr>
          <a:xfrm>
            <a:off x="269239" y="1189178"/>
            <a:ext cx="11653523" cy="5567744"/>
          </a:xfrm>
        </p:spPr>
        <p:txBody>
          <a:bodyPr/>
          <a:lstStyle/>
          <a:p>
            <a:pPr lvl="1"/>
            <a:r>
              <a:rPr lang="en-US" sz="2800" dirty="0">
                <a:solidFill>
                  <a:schemeClr val="accent5"/>
                </a:solidFill>
                <a:latin typeface="Courier New" panose="02070309020205020404" pitchFamily="49" charset="0"/>
                <a:cs typeface="Courier New" panose="02070309020205020404" pitchFamily="49" charset="0"/>
              </a:rPr>
              <a:t>SHOW TABLES; </a:t>
            </a:r>
            <a:br>
              <a:rPr lang="en-US" sz="2800" dirty="0">
                <a:solidFill>
                  <a:schemeClr val="accent5"/>
                </a:solidFill>
                <a:latin typeface="Courier New" panose="02070309020205020404" pitchFamily="49" charset="0"/>
                <a:cs typeface="Courier New" panose="02070309020205020404" pitchFamily="49" charset="0"/>
              </a:rPr>
            </a:br>
            <a:r>
              <a:rPr lang="zh-TW" altLang="en-US" dirty="0" smtClean="0"/>
              <a:t>顯示資料表名稱</a:t>
            </a:r>
            <a:endParaRPr lang="en-US" dirty="0" smtClean="0"/>
          </a:p>
          <a:p>
            <a:pPr lvl="1"/>
            <a:endParaRPr lang="en-US" dirty="0" smtClean="0"/>
          </a:p>
          <a:p>
            <a:pPr lvl="1"/>
            <a:r>
              <a:rPr lang="en-US" sz="2800" dirty="0">
                <a:solidFill>
                  <a:schemeClr val="accent5"/>
                </a:solidFill>
                <a:latin typeface="Courier New" panose="02070309020205020404" pitchFamily="49" charset="0"/>
                <a:cs typeface="Courier New" panose="02070309020205020404" pitchFamily="49" charset="0"/>
              </a:rPr>
              <a:t>DESCRIBE </a:t>
            </a:r>
            <a:r>
              <a:rPr lang="en-US" sz="2800" dirty="0" err="1">
                <a:solidFill>
                  <a:schemeClr val="accent5"/>
                </a:solidFill>
                <a:latin typeface="Courier New" panose="02070309020205020404" pitchFamily="49" charset="0"/>
                <a:cs typeface="Courier New" panose="02070309020205020404" pitchFamily="49" charset="0"/>
              </a:rPr>
              <a:t>hivesampletable</a:t>
            </a:r>
            <a:r>
              <a:rPr lang="en-US" sz="2800" dirty="0">
                <a:solidFill>
                  <a:schemeClr val="accent5"/>
                </a:solidFill>
                <a:latin typeface="Courier New" panose="02070309020205020404" pitchFamily="49" charset="0"/>
                <a:cs typeface="Courier New" panose="02070309020205020404" pitchFamily="49" charset="0"/>
              </a:rPr>
              <a:t>; </a:t>
            </a:r>
            <a:r>
              <a:rPr lang="en-US" dirty="0" smtClean="0"/>
              <a:t/>
            </a:r>
            <a:br>
              <a:rPr lang="en-US" dirty="0" smtClean="0"/>
            </a:br>
            <a:r>
              <a:rPr lang="zh-TW" altLang="en-US" dirty="0" smtClean="0"/>
              <a:t>取得資料表的結構</a:t>
            </a:r>
            <a:r>
              <a:rPr lang="en-US" dirty="0" smtClean="0"/>
              <a:t> </a:t>
            </a:r>
          </a:p>
          <a:p>
            <a:endParaRPr lang="en-US" sz="2800" dirty="0" smtClean="0">
              <a:solidFill>
                <a:schemeClr val="accent5"/>
              </a:solidFill>
              <a:latin typeface="Courier New" panose="02070309020205020404" pitchFamily="49" charset="0"/>
              <a:cs typeface="Courier New" panose="02070309020205020404" pitchFamily="49" charset="0"/>
            </a:endParaRPr>
          </a:p>
          <a:p>
            <a:r>
              <a:rPr lang="en-US" sz="2800" dirty="0" smtClean="0">
                <a:solidFill>
                  <a:schemeClr val="accent5"/>
                </a:solidFill>
                <a:latin typeface="Courier New" panose="02070309020205020404" pitchFamily="49" charset="0"/>
                <a:cs typeface="Courier New" panose="02070309020205020404" pitchFamily="49" charset="0"/>
              </a:rPr>
              <a:t>SELECT </a:t>
            </a:r>
            <a:r>
              <a:rPr lang="en-US" sz="2800" dirty="0" err="1">
                <a:solidFill>
                  <a:schemeClr val="accent5"/>
                </a:solidFill>
                <a:latin typeface="Courier New" panose="02070309020205020404" pitchFamily="49" charset="0"/>
                <a:cs typeface="Courier New" panose="02070309020205020404" pitchFamily="49" charset="0"/>
              </a:rPr>
              <a:t>devicemodel</a:t>
            </a:r>
            <a:r>
              <a:rPr lang="en-US" sz="2800" dirty="0">
                <a:solidFill>
                  <a:schemeClr val="accent5"/>
                </a:solidFill>
                <a:latin typeface="Courier New" panose="02070309020205020404" pitchFamily="49" charset="0"/>
                <a:cs typeface="Courier New" panose="02070309020205020404" pitchFamily="49" charset="0"/>
              </a:rPr>
              <a:t>, SUM(</a:t>
            </a:r>
            <a:r>
              <a:rPr lang="en-US" sz="2800" dirty="0" err="1">
                <a:solidFill>
                  <a:schemeClr val="accent5"/>
                </a:solidFill>
                <a:latin typeface="Courier New" panose="02070309020205020404" pitchFamily="49" charset="0"/>
                <a:cs typeface="Courier New" panose="02070309020205020404" pitchFamily="49" charset="0"/>
              </a:rPr>
              <a:t>querydwelltime</a:t>
            </a:r>
            <a:r>
              <a:rPr lang="en-US" sz="2800" dirty="0">
                <a:solidFill>
                  <a:schemeClr val="accent5"/>
                </a:solidFill>
                <a:latin typeface="Courier New" panose="02070309020205020404" pitchFamily="49" charset="0"/>
                <a:cs typeface="Courier New" panose="02070309020205020404" pitchFamily="49" charset="0"/>
              </a:rPr>
              <a:t>) as total </a:t>
            </a:r>
            <a:r>
              <a:rPr lang="en-US" sz="2800" dirty="0" err="1">
                <a:solidFill>
                  <a:schemeClr val="accent5"/>
                </a:solidFill>
                <a:latin typeface="Courier New" panose="02070309020205020404" pitchFamily="49" charset="0"/>
                <a:cs typeface="Courier New" panose="02070309020205020404" pitchFamily="49" charset="0"/>
              </a:rPr>
              <a:t>dwelltime</a:t>
            </a:r>
            <a:r>
              <a:rPr lang="en-US" sz="2800" dirty="0">
                <a:solidFill>
                  <a:schemeClr val="accent5"/>
                </a:solidFill>
                <a:latin typeface="Courier New" panose="02070309020205020404" pitchFamily="49" charset="0"/>
                <a:cs typeface="Courier New" panose="02070309020205020404" pitchFamily="49" charset="0"/>
              </a:rPr>
              <a:t> FROM </a:t>
            </a:r>
            <a:r>
              <a:rPr lang="en-US" sz="2800" dirty="0" err="1">
                <a:solidFill>
                  <a:schemeClr val="accent5"/>
                </a:solidFill>
                <a:latin typeface="Courier New" panose="02070309020205020404" pitchFamily="49" charset="0"/>
                <a:cs typeface="Courier New" panose="02070309020205020404" pitchFamily="49" charset="0"/>
              </a:rPr>
              <a:t>hivesampletable</a:t>
            </a:r>
            <a:r>
              <a:rPr lang="en-US" sz="2800" dirty="0">
                <a:solidFill>
                  <a:schemeClr val="accent5"/>
                </a:solidFill>
                <a:latin typeface="Courier New" panose="02070309020205020404" pitchFamily="49" charset="0"/>
                <a:cs typeface="Courier New" panose="02070309020205020404" pitchFamily="49" charset="0"/>
              </a:rPr>
              <a:t> GROUP BY </a:t>
            </a:r>
            <a:r>
              <a:rPr lang="en-US" sz="2800" dirty="0" err="1">
                <a:solidFill>
                  <a:schemeClr val="accent5"/>
                </a:solidFill>
                <a:latin typeface="Courier New" panose="02070309020205020404" pitchFamily="49" charset="0"/>
                <a:cs typeface="Courier New" panose="02070309020205020404" pitchFamily="49" charset="0"/>
              </a:rPr>
              <a:t>devicemodel</a:t>
            </a:r>
            <a:r>
              <a:rPr lang="en-US" sz="2800" dirty="0">
                <a:solidFill>
                  <a:schemeClr val="accent5"/>
                </a:solidFill>
                <a:latin typeface="Courier New" panose="02070309020205020404" pitchFamily="49" charset="0"/>
                <a:cs typeface="Courier New" panose="02070309020205020404" pitchFamily="49" charset="0"/>
              </a:rPr>
              <a:t> ORDER BY </a:t>
            </a:r>
            <a:r>
              <a:rPr lang="en-US" sz="2800" dirty="0" err="1">
                <a:solidFill>
                  <a:schemeClr val="accent5"/>
                </a:solidFill>
                <a:latin typeface="Courier New" panose="02070309020205020404" pitchFamily="49" charset="0"/>
                <a:cs typeface="Courier New" panose="02070309020205020404" pitchFamily="49" charset="0"/>
              </a:rPr>
              <a:t>totaldwelltime</a:t>
            </a:r>
            <a:r>
              <a:rPr lang="en-US" sz="2800" dirty="0">
                <a:solidFill>
                  <a:schemeClr val="accent5"/>
                </a:solidFill>
                <a:latin typeface="Courier New" panose="02070309020205020404" pitchFamily="49" charset="0"/>
                <a:cs typeface="Courier New" panose="02070309020205020404" pitchFamily="49" charset="0"/>
              </a:rPr>
              <a:t> DESC limit 10;</a:t>
            </a:r>
          </a:p>
          <a:p>
            <a:pPr lvl="1"/>
            <a:r>
              <a:rPr lang="en-US" dirty="0" smtClean="0"/>
              <a:t>Returns total </a:t>
            </a:r>
            <a:r>
              <a:rPr lang="en-US" dirty="0" err="1" smtClean="0"/>
              <a:t>dwelltime</a:t>
            </a:r>
            <a:r>
              <a:rPr lang="en-US" dirty="0" smtClean="0"/>
              <a:t> for each device model in descending order by </a:t>
            </a:r>
            <a:r>
              <a:rPr lang="en-US" dirty="0" err="1" smtClean="0"/>
              <a:t>totaldwelltime</a:t>
            </a:r>
            <a:r>
              <a:rPr lang="en-US" dirty="0" smtClean="0"/>
              <a:t> for the top 10 device models</a:t>
            </a:r>
          </a:p>
          <a:p>
            <a:endParaRPr lang="en-US" sz="2800" dirty="0" smtClean="0">
              <a:solidFill>
                <a:schemeClr val="accent5"/>
              </a:solidFill>
              <a:latin typeface="Courier New" panose="02070309020205020404" pitchFamily="49" charset="0"/>
              <a:cs typeface="Courier New" panose="02070309020205020404" pitchFamily="49" charset="0"/>
            </a:endParaRPr>
          </a:p>
          <a:p>
            <a:r>
              <a:rPr lang="en-US" sz="2800" dirty="0" smtClean="0">
                <a:solidFill>
                  <a:schemeClr val="accent5"/>
                </a:solidFill>
                <a:latin typeface="Courier New" panose="02070309020205020404" pitchFamily="49" charset="0"/>
                <a:cs typeface="Courier New" panose="02070309020205020404" pitchFamily="49" charset="0"/>
              </a:rPr>
              <a:t>Explain </a:t>
            </a:r>
            <a:r>
              <a:rPr lang="en-US" sz="2800" dirty="0">
                <a:solidFill>
                  <a:schemeClr val="accent5"/>
                </a:solidFill>
                <a:latin typeface="Courier New" panose="02070309020205020404" pitchFamily="49" charset="0"/>
                <a:cs typeface="Courier New" panose="02070309020205020404" pitchFamily="49" charset="0"/>
              </a:rPr>
              <a:t>query;</a:t>
            </a:r>
          </a:p>
          <a:p>
            <a:pPr lvl="1"/>
            <a:r>
              <a:rPr lang="zh-TW" altLang="en-US" dirty="0" smtClean="0"/>
              <a:t>同 </a:t>
            </a:r>
            <a:r>
              <a:rPr lang="en-US" dirty="0" smtClean="0"/>
              <a:t>“</a:t>
            </a:r>
            <a:r>
              <a:rPr lang="en-US" dirty="0" err="1" smtClean="0"/>
              <a:t>Showplan</a:t>
            </a:r>
            <a:r>
              <a:rPr lang="en-US" dirty="0" smtClean="0"/>
              <a:t>” </a:t>
            </a:r>
            <a:r>
              <a:rPr lang="zh-TW" altLang="en-US" dirty="0" smtClean="0"/>
              <a:t>敘述句</a:t>
            </a:r>
            <a:endParaRPr lang="en-US" dirty="0"/>
          </a:p>
        </p:txBody>
      </p:sp>
    </p:spTree>
    <p:extLst>
      <p:ext uri="{BB962C8B-B14F-4D97-AF65-F5344CB8AC3E}">
        <p14:creationId xmlns:p14="http://schemas.microsoft.com/office/powerpoint/2010/main" val="2121491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solidFill>
                  <a:schemeClr val="tx2"/>
                </a:solidFill>
              </a:rPr>
              <a:t>使用</a:t>
            </a:r>
            <a:r>
              <a:rPr lang="en-US" dirty="0" smtClean="0">
                <a:solidFill>
                  <a:schemeClr val="tx2"/>
                </a:solidFill>
              </a:rPr>
              <a:t> Hive </a:t>
            </a:r>
            <a:r>
              <a:rPr lang="zh-TW" altLang="en-US" dirty="0" smtClean="0">
                <a:solidFill>
                  <a:schemeClr val="tx2"/>
                </a:solidFill>
              </a:rPr>
              <a:t>準備資料</a:t>
            </a:r>
            <a:r>
              <a:rPr lang="en-US" dirty="0" smtClean="0">
                <a:solidFill>
                  <a:schemeClr val="tx2"/>
                </a:solidFill>
              </a:rPr>
              <a:t/>
            </a:r>
            <a:br>
              <a:rPr lang="en-US" dirty="0" smtClean="0">
                <a:solidFill>
                  <a:schemeClr val="tx2"/>
                </a:solidFill>
              </a:rPr>
            </a:br>
            <a:r>
              <a:rPr lang="en-US" sz="4400" dirty="0" smtClean="0">
                <a:solidFill>
                  <a:schemeClr val="accent6"/>
                </a:solidFill>
              </a:rPr>
              <a:t>External and Internal Tables</a:t>
            </a:r>
            <a:endParaRPr lang="en-US" dirty="0">
              <a:solidFill>
                <a:schemeClr val="accent6"/>
              </a:solidFill>
            </a:endParaRPr>
          </a:p>
        </p:txBody>
      </p:sp>
      <p:sp>
        <p:nvSpPr>
          <p:cNvPr id="8" name="Text Placeholder 7"/>
          <p:cNvSpPr>
            <a:spLocks noGrp="1"/>
          </p:cNvSpPr>
          <p:nvPr>
            <p:ph type="body" sz="quarter" idx="4294967295"/>
          </p:nvPr>
        </p:nvSpPr>
        <p:spPr>
          <a:xfrm>
            <a:off x="0" y="4150316"/>
            <a:ext cx="5378450" cy="2182201"/>
          </a:xfrm>
        </p:spPr>
        <p:txBody>
          <a:bodyPr/>
          <a:lstStyle/>
          <a:p>
            <a:r>
              <a:rPr lang="zh-TW" altLang="en-US" dirty="0" smtClean="0">
                <a:solidFill>
                  <a:schemeClr val="tx2"/>
                </a:solidFill>
              </a:rPr>
              <a:t>使用 </a:t>
            </a:r>
            <a:r>
              <a:rPr lang="en-US" dirty="0" smtClean="0">
                <a:solidFill>
                  <a:schemeClr val="tx2"/>
                </a:solidFill>
              </a:rPr>
              <a:t>EXTERNAL </a:t>
            </a:r>
            <a:r>
              <a:rPr lang="zh-TW" altLang="en-US" dirty="0" smtClean="0">
                <a:solidFill>
                  <a:schemeClr val="tx2"/>
                </a:solidFill>
              </a:rPr>
              <a:t>時機</a:t>
            </a:r>
            <a:r>
              <a:rPr lang="en-US" dirty="0" smtClean="0">
                <a:solidFill>
                  <a:schemeClr val="tx2"/>
                </a:solidFill>
              </a:rPr>
              <a:t> </a:t>
            </a:r>
          </a:p>
          <a:p>
            <a:pPr lvl="2"/>
            <a:r>
              <a:rPr lang="zh-TW" altLang="en-US" sz="1800" dirty="0" smtClean="0">
                <a:solidFill>
                  <a:schemeClr val="tx2"/>
                </a:solidFill>
              </a:rPr>
              <a:t>在 </a:t>
            </a:r>
            <a:r>
              <a:rPr lang="en-US" altLang="zh-TW" sz="1800" dirty="0" smtClean="0">
                <a:solidFill>
                  <a:schemeClr val="tx2"/>
                </a:solidFill>
              </a:rPr>
              <a:t>Hive </a:t>
            </a:r>
            <a:r>
              <a:rPr lang="zh-TW" altLang="en-US" sz="1800" dirty="0" smtClean="0">
                <a:solidFill>
                  <a:schemeClr val="tx2"/>
                </a:solidFill>
              </a:rPr>
              <a:t>以外用到此資料</a:t>
            </a:r>
            <a:endParaRPr lang="en-US" sz="1800" dirty="0" smtClean="0">
              <a:solidFill>
                <a:schemeClr val="tx2"/>
              </a:solidFill>
            </a:endParaRPr>
          </a:p>
          <a:p>
            <a:pPr lvl="2"/>
            <a:r>
              <a:rPr lang="zh-TW" altLang="en-US" sz="1800" dirty="0" smtClean="0">
                <a:solidFill>
                  <a:schemeClr val="tx2"/>
                </a:solidFill>
              </a:rPr>
              <a:t>希望資料能被即時更新</a:t>
            </a:r>
            <a:endParaRPr lang="en-US" sz="1800" dirty="0" smtClean="0">
              <a:solidFill>
                <a:schemeClr val="tx2"/>
              </a:solidFill>
            </a:endParaRPr>
          </a:p>
          <a:p>
            <a:pPr lvl="2"/>
            <a:r>
              <a:rPr lang="zh-TW" altLang="en-US" sz="1800" dirty="0" smtClean="0">
                <a:solidFill>
                  <a:schemeClr val="tx2"/>
                </a:solidFill>
              </a:rPr>
              <a:t>當刪除 </a:t>
            </a:r>
            <a:r>
              <a:rPr lang="en-US" altLang="zh-TW" sz="1800" dirty="0" smtClean="0">
                <a:solidFill>
                  <a:schemeClr val="tx2"/>
                </a:solidFill>
              </a:rPr>
              <a:t>Hadoop </a:t>
            </a:r>
            <a:r>
              <a:rPr lang="zh-TW" altLang="en-US" sz="1800" dirty="0" smtClean="0">
                <a:solidFill>
                  <a:schemeClr val="tx2"/>
                </a:solidFill>
              </a:rPr>
              <a:t>叢集或 </a:t>
            </a:r>
            <a:r>
              <a:rPr lang="en-US" altLang="zh-TW" sz="1800" dirty="0" smtClean="0">
                <a:solidFill>
                  <a:schemeClr val="tx2"/>
                </a:solidFill>
              </a:rPr>
              <a:t>Hive </a:t>
            </a:r>
            <a:r>
              <a:rPr lang="zh-TW" altLang="en-US" sz="1800" dirty="0" smtClean="0">
                <a:solidFill>
                  <a:schemeClr val="tx2"/>
                </a:solidFill>
              </a:rPr>
              <a:t>資料表時仍需要保存這些資料</a:t>
            </a:r>
            <a:endParaRPr lang="en-US" sz="1800" dirty="0" smtClean="0">
              <a:solidFill>
                <a:schemeClr val="tx2"/>
              </a:solidFill>
            </a:endParaRPr>
          </a:p>
          <a:p>
            <a:pPr lvl="2"/>
            <a:r>
              <a:rPr lang="en-US" sz="1800" dirty="0" smtClean="0">
                <a:solidFill>
                  <a:schemeClr val="tx2"/>
                </a:solidFill>
              </a:rPr>
              <a:t>Hive </a:t>
            </a:r>
            <a:r>
              <a:rPr lang="zh-TW" altLang="en-US" sz="1800" dirty="0" smtClean="0">
                <a:solidFill>
                  <a:schemeClr val="tx2"/>
                </a:solidFill>
              </a:rPr>
              <a:t>並不處理這些資料的保存</a:t>
            </a:r>
            <a:endParaRPr lang="en-US" sz="1800" dirty="0">
              <a:solidFill>
                <a:schemeClr val="tx2"/>
              </a:solidFill>
            </a:endParaRPr>
          </a:p>
        </p:txBody>
      </p:sp>
      <p:sp>
        <p:nvSpPr>
          <p:cNvPr id="3" name="Text Placeholder 2"/>
          <p:cNvSpPr>
            <a:spLocks noGrp="1"/>
          </p:cNvSpPr>
          <p:nvPr>
            <p:ph type="body" sz="quarter" idx="4294967295"/>
          </p:nvPr>
        </p:nvSpPr>
        <p:spPr>
          <a:xfrm>
            <a:off x="6813550" y="4150316"/>
            <a:ext cx="5378450" cy="1877503"/>
          </a:xfrm>
        </p:spPr>
        <p:txBody>
          <a:bodyPr/>
          <a:lstStyle/>
          <a:p>
            <a:r>
              <a:rPr lang="zh-TW" altLang="en-US" dirty="0" smtClean="0">
                <a:solidFill>
                  <a:schemeClr val="tx2"/>
                </a:solidFill>
              </a:rPr>
              <a:t>使用</a:t>
            </a:r>
            <a:r>
              <a:rPr lang="en-US" dirty="0" smtClean="0">
                <a:solidFill>
                  <a:schemeClr val="tx2"/>
                </a:solidFill>
              </a:rPr>
              <a:t> INTERNAL </a:t>
            </a:r>
            <a:r>
              <a:rPr lang="zh-TW" altLang="en-US" dirty="0" smtClean="0">
                <a:solidFill>
                  <a:schemeClr val="tx2"/>
                </a:solidFill>
              </a:rPr>
              <a:t>時機</a:t>
            </a:r>
            <a:r>
              <a:rPr lang="en-US" dirty="0" smtClean="0">
                <a:solidFill>
                  <a:schemeClr val="tx2"/>
                </a:solidFill>
              </a:rPr>
              <a:t> </a:t>
            </a:r>
          </a:p>
          <a:p>
            <a:pPr lvl="1"/>
            <a:r>
              <a:rPr lang="zh-TW" altLang="en-US" sz="1800" dirty="0" smtClean="0">
                <a:solidFill>
                  <a:schemeClr val="tx2"/>
                </a:solidFill>
              </a:rPr>
              <a:t>希望使用 </a:t>
            </a:r>
            <a:r>
              <a:rPr lang="en-US" altLang="zh-TW" sz="1800" dirty="0" smtClean="0">
                <a:solidFill>
                  <a:schemeClr val="tx2"/>
                </a:solidFill>
              </a:rPr>
              <a:t>Hive </a:t>
            </a:r>
            <a:r>
              <a:rPr lang="zh-TW" altLang="en-US" sz="1800" dirty="0" smtClean="0">
                <a:solidFill>
                  <a:schemeClr val="tx2"/>
                </a:solidFill>
              </a:rPr>
              <a:t>來管理資料</a:t>
            </a:r>
            <a:endParaRPr lang="en-US" sz="1800" dirty="0" smtClean="0">
              <a:solidFill>
                <a:schemeClr val="tx2"/>
              </a:solidFill>
            </a:endParaRPr>
          </a:p>
          <a:p>
            <a:pPr lvl="1"/>
            <a:r>
              <a:rPr lang="zh-TW" altLang="en-US" sz="1800" dirty="0" smtClean="0">
                <a:solidFill>
                  <a:schemeClr val="tx2"/>
                </a:solidFill>
              </a:rPr>
              <a:t>短期</a:t>
            </a:r>
            <a:r>
              <a:rPr lang="zh-TW" altLang="en-US" sz="1800" dirty="0" smtClean="0">
                <a:solidFill>
                  <a:schemeClr val="tx2"/>
                </a:solidFill>
              </a:rPr>
              <a:t>使用</a:t>
            </a:r>
            <a:endParaRPr lang="en-US" sz="1800" dirty="0" smtClean="0">
              <a:solidFill>
                <a:schemeClr val="tx2"/>
              </a:solidFill>
            </a:endParaRPr>
          </a:p>
          <a:p>
            <a:pPr lvl="1"/>
            <a:r>
              <a:rPr lang="zh-TW" altLang="en-US" sz="1800" dirty="0" smtClean="0">
                <a:solidFill>
                  <a:schemeClr val="tx2"/>
                </a:solidFill>
              </a:rPr>
              <a:t>在既有的資料表上建立新的資料表</a:t>
            </a:r>
            <a:r>
              <a:rPr lang="en-US" sz="1800" dirty="0" smtClean="0">
                <a:solidFill>
                  <a:schemeClr val="tx2"/>
                </a:solidFill>
              </a:rPr>
              <a:t> </a:t>
            </a:r>
            <a:r>
              <a:rPr lang="en-US" sz="1800" dirty="0">
                <a:solidFill>
                  <a:schemeClr val="tx2"/>
                </a:solidFill>
              </a:rPr>
              <a:t>(AS SELECT</a:t>
            </a:r>
            <a:r>
              <a:rPr lang="en-US" sz="1800" dirty="0" smtClean="0">
                <a:solidFill>
                  <a:schemeClr val="tx2"/>
                </a:solidFill>
              </a:rPr>
              <a:t>)</a:t>
            </a:r>
            <a:endParaRPr lang="en-US" sz="1800" dirty="0">
              <a:solidFill>
                <a:schemeClr val="tx2"/>
              </a:solidFill>
            </a:endParaRPr>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66522" y="1047321"/>
            <a:ext cx="2125478" cy="2153818"/>
          </a:xfrm>
          <a:prstGeom prst="rect">
            <a:avLst/>
          </a:prstGeom>
        </p:spPr>
      </p:pic>
      <p:sp>
        <p:nvSpPr>
          <p:cNvPr id="7" name="Rectangle 6"/>
          <p:cNvSpPr/>
          <p:nvPr/>
        </p:nvSpPr>
        <p:spPr>
          <a:xfrm>
            <a:off x="420914" y="1961763"/>
            <a:ext cx="11350171" cy="1631216"/>
          </a:xfrm>
          <a:prstGeom prst="rect">
            <a:avLst/>
          </a:prstGeom>
        </p:spPr>
        <p:txBody>
          <a:bodyPr wrap="square">
            <a:spAutoFit/>
          </a:bodyPr>
          <a:lstStyle/>
          <a:p>
            <a:r>
              <a:rPr lang="en-US" sz="2000" dirty="0">
                <a:solidFill>
                  <a:schemeClr val="tx2"/>
                </a:solidFill>
                <a:latin typeface="Courier New" panose="02070309020205020404" pitchFamily="49" charset="0"/>
                <a:cs typeface="Courier New" panose="02070309020205020404" pitchFamily="49" charset="0"/>
              </a:rPr>
              <a:t>CREATE EXTERNAL TABLE flights(…column definitions…)</a:t>
            </a:r>
          </a:p>
          <a:p>
            <a:r>
              <a:rPr lang="en-US" sz="2000" dirty="0">
                <a:solidFill>
                  <a:schemeClr val="tx2"/>
                </a:solidFill>
                <a:latin typeface="Courier New" panose="02070309020205020404" pitchFamily="49" charset="0"/>
                <a:cs typeface="Courier New" panose="02070309020205020404" pitchFamily="49" charset="0"/>
              </a:rPr>
              <a:t>	fields terminated by ',' </a:t>
            </a:r>
          </a:p>
          <a:p>
            <a:r>
              <a:rPr lang="en-US" sz="2000" dirty="0">
                <a:solidFill>
                  <a:schemeClr val="tx2"/>
                </a:solidFill>
                <a:latin typeface="Courier New" panose="02070309020205020404" pitchFamily="49" charset="0"/>
                <a:cs typeface="Courier New" panose="02070309020205020404" pitchFamily="49" charset="0"/>
              </a:rPr>
              <a:t>	lines terminated by '\n' </a:t>
            </a:r>
          </a:p>
          <a:p>
            <a:r>
              <a:rPr lang="en-US" sz="2000" dirty="0">
                <a:solidFill>
                  <a:schemeClr val="tx2"/>
                </a:solidFill>
                <a:latin typeface="Courier New" panose="02070309020205020404" pitchFamily="49" charset="0"/>
                <a:cs typeface="Courier New" panose="02070309020205020404" pitchFamily="49" charset="0"/>
              </a:rPr>
              <a:t>	stored as </a:t>
            </a:r>
            <a:r>
              <a:rPr lang="en-US" sz="2000" dirty="0" err="1">
                <a:solidFill>
                  <a:schemeClr val="tx2"/>
                </a:solidFill>
                <a:latin typeface="Courier New" panose="02070309020205020404" pitchFamily="49" charset="0"/>
                <a:cs typeface="Courier New" panose="02070309020205020404" pitchFamily="49" charset="0"/>
              </a:rPr>
              <a:t>textfile</a:t>
            </a:r>
            <a:r>
              <a:rPr lang="en-US" sz="2000" dirty="0">
                <a:solidFill>
                  <a:schemeClr val="tx2"/>
                </a:solidFill>
                <a:latin typeface="Courier New" panose="02070309020205020404" pitchFamily="49" charset="0"/>
                <a:cs typeface="Courier New" panose="02070309020205020404" pitchFamily="49" charset="0"/>
              </a:rPr>
              <a:t> </a:t>
            </a:r>
          </a:p>
          <a:p>
            <a:r>
              <a:rPr lang="en-US" sz="2000" dirty="0">
                <a:solidFill>
                  <a:schemeClr val="tx2"/>
                </a:solidFill>
                <a:latin typeface="Courier New" panose="02070309020205020404" pitchFamily="49" charset="0"/>
                <a:cs typeface="Courier New" panose="02070309020205020404" pitchFamily="49" charset="0"/>
              </a:rPr>
              <a:t>	location </a:t>
            </a:r>
            <a:r>
              <a:rPr lang="en-US" sz="2000" dirty="0" smtClean="0">
                <a:solidFill>
                  <a:schemeClr val="tx2"/>
                </a:solidFill>
                <a:latin typeface="Courier New" panose="02070309020205020404" pitchFamily="49" charset="0"/>
                <a:cs typeface="Courier New" panose="02070309020205020404" pitchFamily="49" charset="0"/>
              </a:rPr>
              <a:t>‘</a:t>
            </a:r>
            <a:r>
              <a:rPr lang="en-US" sz="2000" dirty="0" err="1" smtClean="0">
                <a:solidFill>
                  <a:schemeClr val="tx2"/>
                </a:solidFill>
                <a:latin typeface="Courier New" panose="02070309020205020404" pitchFamily="49" charset="0"/>
                <a:cs typeface="Courier New" panose="02070309020205020404" pitchFamily="49" charset="0"/>
              </a:rPr>
              <a:t>wasb</a:t>
            </a:r>
            <a:r>
              <a:rPr lang="en-US" sz="2000" dirty="0" smtClean="0">
                <a:solidFill>
                  <a:schemeClr val="tx2"/>
                </a:solidFill>
                <a:latin typeface="Courier New" panose="02070309020205020404" pitchFamily="49" charset="0"/>
                <a:cs typeface="Courier New" panose="02070309020205020404" pitchFamily="49" charset="0"/>
              </a:rPr>
              <a:t>://</a:t>
            </a:r>
            <a:r>
              <a:rPr lang="en-US" sz="2000" dirty="0">
                <a:solidFill>
                  <a:schemeClr val="tx2"/>
                </a:solidFill>
                <a:latin typeface="Courier New" panose="02070309020205020404" pitchFamily="49" charset="0"/>
                <a:cs typeface="Courier New" panose="02070309020205020404" pitchFamily="49" charset="0"/>
              </a:rPr>
              <a:t>cluster.blob.core.windows.net/</a:t>
            </a:r>
            <a:r>
              <a:rPr lang="en-US" sz="2000" dirty="0" err="1">
                <a:solidFill>
                  <a:schemeClr val="tx2"/>
                </a:solidFill>
                <a:latin typeface="Courier New" panose="02070309020205020404" pitchFamily="49" charset="0"/>
                <a:cs typeface="Courier New" panose="02070309020205020404" pitchFamily="49" charset="0"/>
              </a:rPr>
              <a:t>flights_raw</a:t>
            </a:r>
            <a:r>
              <a:rPr lang="en-US" sz="2000" dirty="0" smtClean="0">
                <a:solidFill>
                  <a:schemeClr val="tx2"/>
                </a:solidFill>
                <a:latin typeface="Courier New" panose="02070309020205020404" pitchFamily="49" charset="0"/>
                <a:cs typeface="Courier New" panose="02070309020205020404" pitchFamily="49" charset="0"/>
              </a:rPr>
              <a:t>';</a:t>
            </a:r>
            <a:endParaRPr lang="en-US" sz="2000" dirty="0">
              <a:solidFill>
                <a:schemeClr val="tx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0635006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solidFill>
                  <a:schemeClr val="tx2"/>
                </a:solidFill>
              </a:rPr>
              <a:t>使用</a:t>
            </a:r>
            <a:r>
              <a:rPr lang="en-US" altLang="zh-TW" dirty="0">
                <a:solidFill>
                  <a:schemeClr val="tx2"/>
                </a:solidFill>
              </a:rPr>
              <a:t> Hive </a:t>
            </a:r>
            <a:r>
              <a:rPr lang="zh-TW" altLang="en-US" dirty="0">
                <a:solidFill>
                  <a:schemeClr val="tx2"/>
                </a:solidFill>
              </a:rPr>
              <a:t>準備資料</a:t>
            </a:r>
            <a:endParaRPr lang="en-US" dirty="0"/>
          </a:p>
        </p:txBody>
      </p:sp>
      <p:sp>
        <p:nvSpPr>
          <p:cNvPr id="9" name="Text Placeholder 8"/>
          <p:cNvSpPr>
            <a:spLocks noGrp="1"/>
          </p:cNvSpPr>
          <p:nvPr>
            <p:ph type="body" sz="quarter" idx="4294967295"/>
          </p:nvPr>
        </p:nvSpPr>
        <p:spPr>
          <a:xfrm>
            <a:off x="248197" y="1806938"/>
            <a:ext cx="10660063" cy="4862513"/>
          </a:xfrm>
        </p:spPr>
        <p:txBody>
          <a:bodyPr>
            <a:normAutofit fontScale="92500" lnSpcReduction="20000"/>
          </a:bodyPr>
          <a:lstStyle/>
          <a:p>
            <a:pPr marL="0" indent="0">
              <a:buNone/>
            </a:pPr>
            <a:r>
              <a:rPr lang="en-US" sz="2000" dirty="0">
                <a:solidFill>
                  <a:srgbClr val="0070C0"/>
                </a:solidFill>
                <a:latin typeface="Courier New" panose="02070309020205020404" pitchFamily="49" charset="0"/>
                <a:cs typeface="Courier New" panose="02070309020205020404" pitchFamily="49" charset="0"/>
              </a:rPr>
              <a:t>set </a:t>
            </a:r>
            <a:r>
              <a:rPr lang="en-US" sz="2000" dirty="0" err="1">
                <a:solidFill>
                  <a:srgbClr val="0070C0"/>
                </a:solidFill>
                <a:latin typeface="Courier New" panose="02070309020205020404" pitchFamily="49" charset="0"/>
                <a:cs typeface="Courier New" panose="02070309020205020404" pitchFamily="49" charset="0"/>
              </a:rPr>
              <a:t>mapred.output.compress</a:t>
            </a:r>
            <a:r>
              <a:rPr lang="en-US" sz="2000" dirty="0">
                <a:solidFill>
                  <a:srgbClr val="0070C0"/>
                </a:solidFill>
                <a:latin typeface="Courier New" panose="02070309020205020404" pitchFamily="49" charset="0"/>
                <a:cs typeface="Courier New" panose="02070309020205020404" pitchFamily="49" charset="0"/>
              </a:rPr>
              <a:t>=true;</a:t>
            </a:r>
          </a:p>
          <a:p>
            <a:pPr marL="0" indent="0">
              <a:buNone/>
            </a:pPr>
            <a:r>
              <a:rPr lang="en-US" sz="2000" dirty="0">
                <a:solidFill>
                  <a:srgbClr val="0070C0"/>
                </a:solidFill>
                <a:latin typeface="Courier New" panose="02070309020205020404" pitchFamily="49" charset="0"/>
                <a:cs typeface="Courier New" panose="02070309020205020404" pitchFamily="49" charset="0"/>
              </a:rPr>
              <a:t>set </a:t>
            </a:r>
            <a:r>
              <a:rPr lang="en-US" sz="2000" dirty="0" err="1">
                <a:solidFill>
                  <a:srgbClr val="0070C0"/>
                </a:solidFill>
                <a:latin typeface="Courier New" panose="02070309020205020404" pitchFamily="49" charset="0"/>
                <a:cs typeface="Courier New" panose="02070309020205020404" pitchFamily="49" charset="0"/>
              </a:rPr>
              <a:t>hive.exec.compress.output</a:t>
            </a:r>
            <a:r>
              <a:rPr lang="en-US" sz="2000" dirty="0">
                <a:solidFill>
                  <a:srgbClr val="0070C0"/>
                </a:solidFill>
                <a:latin typeface="Courier New" panose="02070309020205020404" pitchFamily="49" charset="0"/>
                <a:cs typeface="Courier New" panose="02070309020205020404" pitchFamily="49" charset="0"/>
              </a:rPr>
              <a:t>=true;</a:t>
            </a:r>
          </a:p>
          <a:p>
            <a:pPr marL="0" indent="0">
              <a:buNone/>
            </a:pPr>
            <a:r>
              <a:rPr lang="en-US" sz="2000" dirty="0">
                <a:solidFill>
                  <a:srgbClr val="0070C0"/>
                </a:solidFill>
                <a:latin typeface="Courier New" panose="02070309020205020404" pitchFamily="49" charset="0"/>
                <a:cs typeface="Courier New" panose="02070309020205020404" pitchFamily="49" charset="0"/>
              </a:rPr>
              <a:t>set </a:t>
            </a:r>
            <a:r>
              <a:rPr lang="en-US" sz="2000" dirty="0" err="1">
                <a:solidFill>
                  <a:srgbClr val="0070C0"/>
                </a:solidFill>
                <a:latin typeface="Courier New" panose="02070309020205020404" pitchFamily="49" charset="0"/>
                <a:cs typeface="Courier New" panose="02070309020205020404" pitchFamily="49" charset="0"/>
              </a:rPr>
              <a:t>mapred.output.compression.codec</a:t>
            </a:r>
            <a:r>
              <a:rPr lang="en-US" sz="2000" dirty="0">
                <a:solidFill>
                  <a:srgbClr val="0070C0"/>
                </a:solidFill>
                <a:latin typeface="Courier New" panose="02070309020205020404" pitchFamily="49" charset="0"/>
                <a:cs typeface="Courier New" panose="02070309020205020404" pitchFamily="49" charset="0"/>
              </a:rPr>
              <a:t>=</a:t>
            </a:r>
            <a:r>
              <a:rPr lang="en-US" sz="2000" dirty="0" err="1">
                <a:solidFill>
                  <a:srgbClr val="0070C0"/>
                </a:solidFill>
                <a:latin typeface="Courier New" panose="02070309020205020404" pitchFamily="49" charset="0"/>
                <a:cs typeface="Courier New" panose="02070309020205020404" pitchFamily="49" charset="0"/>
              </a:rPr>
              <a:t>org.apache.hadoop.io.compress.GzipCodec</a:t>
            </a:r>
            <a:r>
              <a:rPr lang="en-US" sz="2000" dirty="0" smtClean="0">
                <a:solidFill>
                  <a:srgbClr val="0070C0"/>
                </a:solidFill>
                <a:latin typeface="Courier New" panose="02070309020205020404" pitchFamily="49" charset="0"/>
                <a:cs typeface="Courier New" panose="02070309020205020404" pitchFamily="49" charset="0"/>
              </a:rPr>
              <a:t>;</a:t>
            </a:r>
          </a:p>
          <a:p>
            <a:pPr marL="0" indent="0">
              <a:buNone/>
            </a:pPr>
            <a:r>
              <a:rPr lang="en-US" sz="2000" dirty="0" smtClean="0">
                <a:solidFill>
                  <a:schemeClr val="tx2"/>
                </a:solidFill>
                <a:latin typeface="Courier New" panose="02070309020205020404" pitchFamily="49" charset="0"/>
                <a:cs typeface="Courier New" panose="02070309020205020404" pitchFamily="49" charset="0"/>
              </a:rPr>
              <a:t>CREATE EXTERNAL TABLE flights(…</a:t>
            </a:r>
            <a:r>
              <a:rPr lang="en-US" sz="2000" dirty="0">
                <a:solidFill>
                  <a:schemeClr val="tx2"/>
                </a:solidFill>
                <a:latin typeface="Courier New" panose="02070309020205020404" pitchFamily="49" charset="0"/>
                <a:cs typeface="Courier New" panose="02070309020205020404" pitchFamily="49" charset="0"/>
              </a:rPr>
              <a:t>column definitions…)</a:t>
            </a:r>
          </a:p>
          <a:p>
            <a:pPr marL="0" indent="0">
              <a:buNone/>
            </a:pPr>
            <a:r>
              <a:rPr lang="en-US" sz="2000" dirty="0">
                <a:solidFill>
                  <a:schemeClr val="tx2"/>
                </a:solidFill>
                <a:latin typeface="Courier New" panose="02070309020205020404" pitchFamily="49" charset="0"/>
                <a:cs typeface="Courier New" panose="02070309020205020404" pitchFamily="49" charset="0"/>
              </a:rPr>
              <a:t>	</a:t>
            </a:r>
            <a:r>
              <a:rPr lang="en-US" sz="2000" dirty="0">
                <a:solidFill>
                  <a:srgbClr val="FF0000"/>
                </a:solidFill>
                <a:latin typeface="Courier New" panose="02070309020205020404" pitchFamily="49" charset="0"/>
                <a:cs typeface="Courier New" panose="02070309020205020404" pitchFamily="49" charset="0"/>
              </a:rPr>
              <a:t>partitioned by (Year string)</a:t>
            </a:r>
          </a:p>
          <a:p>
            <a:pPr marL="0" indent="0">
              <a:buNone/>
            </a:pPr>
            <a:r>
              <a:rPr lang="en-US" sz="2000" dirty="0">
                <a:solidFill>
                  <a:schemeClr val="tx2"/>
                </a:solidFill>
                <a:latin typeface="Courier New" panose="02070309020205020404" pitchFamily="49" charset="0"/>
                <a:cs typeface="Courier New" panose="02070309020205020404" pitchFamily="49" charset="0"/>
              </a:rPr>
              <a:t>	fields terminated by ',' </a:t>
            </a:r>
          </a:p>
          <a:p>
            <a:pPr marL="0" indent="0">
              <a:buNone/>
            </a:pPr>
            <a:r>
              <a:rPr lang="en-US" sz="2000" dirty="0">
                <a:solidFill>
                  <a:schemeClr val="tx2"/>
                </a:solidFill>
                <a:latin typeface="Courier New" panose="02070309020205020404" pitchFamily="49" charset="0"/>
                <a:cs typeface="Courier New" panose="02070309020205020404" pitchFamily="49" charset="0"/>
              </a:rPr>
              <a:t>	lines terminated by '\n' </a:t>
            </a:r>
          </a:p>
          <a:p>
            <a:pPr marL="0" indent="0">
              <a:buNone/>
            </a:pPr>
            <a:r>
              <a:rPr lang="en-US" sz="2000" dirty="0">
                <a:solidFill>
                  <a:schemeClr val="tx2"/>
                </a:solidFill>
                <a:latin typeface="Courier New" panose="02070309020205020404" pitchFamily="49" charset="0"/>
                <a:cs typeface="Courier New" panose="02070309020205020404" pitchFamily="49" charset="0"/>
              </a:rPr>
              <a:t>	stored as </a:t>
            </a:r>
            <a:r>
              <a:rPr lang="en-US" sz="2000" dirty="0" err="1">
                <a:solidFill>
                  <a:schemeClr val="tx2"/>
                </a:solidFill>
                <a:latin typeface="Courier New" panose="02070309020205020404" pitchFamily="49" charset="0"/>
                <a:cs typeface="Courier New" panose="02070309020205020404" pitchFamily="49" charset="0"/>
              </a:rPr>
              <a:t>textfile</a:t>
            </a:r>
            <a:r>
              <a:rPr lang="en-US" sz="2000" dirty="0">
                <a:solidFill>
                  <a:schemeClr val="tx2"/>
                </a:solidFill>
                <a:latin typeface="Courier New" panose="02070309020205020404" pitchFamily="49" charset="0"/>
                <a:cs typeface="Courier New" panose="02070309020205020404" pitchFamily="49" charset="0"/>
              </a:rPr>
              <a:t> </a:t>
            </a:r>
          </a:p>
          <a:p>
            <a:pPr marL="0" indent="0">
              <a:buNone/>
            </a:pPr>
            <a:r>
              <a:rPr lang="en-US" sz="2000" dirty="0">
                <a:solidFill>
                  <a:schemeClr val="tx2"/>
                </a:solidFill>
                <a:latin typeface="Courier New" panose="02070309020205020404" pitchFamily="49" charset="0"/>
                <a:cs typeface="Courier New" panose="02070309020205020404" pitchFamily="49" charset="0"/>
              </a:rPr>
              <a:t>	</a:t>
            </a:r>
            <a:r>
              <a:rPr lang="en-US" sz="2000" dirty="0">
                <a:solidFill>
                  <a:srgbClr val="FF0000"/>
                </a:solidFill>
                <a:latin typeface="Courier New" panose="02070309020205020404" pitchFamily="49" charset="0"/>
                <a:cs typeface="Courier New" panose="02070309020205020404" pitchFamily="49" charset="0"/>
              </a:rPr>
              <a:t>LOCATION </a:t>
            </a:r>
            <a:r>
              <a:rPr lang="en-US" sz="2000" dirty="0" smtClean="0">
                <a:solidFill>
                  <a:srgbClr val="FF0000"/>
                </a:solidFill>
                <a:latin typeface="Courier New" panose="02070309020205020404" pitchFamily="49" charset="0"/>
                <a:cs typeface="Courier New" panose="02070309020205020404" pitchFamily="49" charset="0"/>
              </a:rPr>
              <a:t>‘</a:t>
            </a:r>
            <a:r>
              <a:rPr lang="en-US" sz="2000" dirty="0" err="1" smtClean="0">
                <a:solidFill>
                  <a:srgbClr val="FF0000"/>
                </a:solidFill>
                <a:latin typeface="Courier New" panose="02070309020205020404" pitchFamily="49" charset="0"/>
                <a:cs typeface="Courier New" panose="02070309020205020404" pitchFamily="49" charset="0"/>
              </a:rPr>
              <a:t>wasb</a:t>
            </a:r>
            <a:r>
              <a:rPr lang="en-US" sz="2000" dirty="0" smtClean="0">
                <a:solidFill>
                  <a:srgbClr val="FF0000"/>
                </a:solidFill>
                <a:latin typeface="Courier New" panose="02070309020205020404" pitchFamily="49" charset="0"/>
                <a:cs typeface="Courier New" panose="02070309020205020404" pitchFamily="49" charset="0"/>
              </a:rPr>
              <a:t>://</a:t>
            </a:r>
            <a:r>
              <a:rPr lang="en-US" sz="2000" dirty="0">
                <a:solidFill>
                  <a:srgbClr val="FF0000"/>
                </a:solidFill>
                <a:latin typeface="Courier New" panose="02070309020205020404" pitchFamily="49" charset="0"/>
                <a:cs typeface="Courier New" panose="02070309020205020404" pitchFamily="49" charset="0"/>
              </a:rPr>
              <a:t>storage.blob.core.windows.net/flights</a:t>
            </a:r>
          </a:p>
          <a:p>
            <a:pPr marL="0" indent="0">
              <a:buNone/>
            </a:pPr>
            <a:r>
              <a:rPr lang="en-US" sz="2000" dirty="0">
                <a:solidFill>
                  <a:srgbClr val="FF0000"/>
                </a:solidFill>
                <a:latin typeface="Courier New" panose="02070309020205020404" pitchFamily="49" charset="0"/>
                <a:cs typeface="Courier New" panose="02070309020205020404" pitchFamily="49" charset="0"/>
              </a:rPr>
              <a:t>ALTER TABLE flights ADD PARTITION (Month= ‘10’)</a:t>
            </a:r>
          </a:p>
          <a:p>
            <a:pPr marL="0" indent="0">
              <a:buNone/>
            </a:pPr>
            <a:r>
              <a:rPr lang="en-US" sz="2000" dirty="0">
                <a:solidFill>
                  <a:srgbClr val="FF0000"/>
                </a:solidFill>
                <a:latin typeface="Courier New" panose="02070309020205020404" pitchFamily="49" charset="0"/>
                <a:cs typeface="Courier New" panose="02070309020205020404" pitchFamily="49" charset="0"/>
              </a:rPr>
              <a:t>  LOCATION </a:t>
            </a:r>
            <a:r>
              <a:rPr lang="en-US" sz="2000" dirty="0" smtClean="0">
                <a:solidFill>
                  <a:srgbClr val="FF0000"/>
                </a:solidFill>
                <a:latin typeface="Courier New" panose="02070309020205020404" pitchFamily="49" charset="0"/>
                <a:cs typeface="Courier New" panose="02070309020205020404" pitchFamily="49" charset="0"/>
              </a:rPr>
              <a:t>‘</a:t>
            </a:r>
            <a:r>
              <a:rPr lang="en-US" sz="2000" dirty="0" err="1" smtClean="0">
                <a:solidFill>
                  <a:srgbClr val="FF0000"/>
                </a:solidFill>
                <a:latin typeface="Courier New" panose="02070309020205020404" pitchFamily="49" charset="0"/>
                <a:cs typeface="Courier New" panose="02070309020205020404" pitchFamily="49" charset="0"/>
              </a:rPr>
              <a:t>wasb</a:t>
            </a:r>
            <a:r>
              <a:rPr lang="en-US" sz="2000" dirty="0" smtClean="0">
                <a:solidFill>
                  <a:srgbClr val="FF0000"/>
                </a:solidFill>
                <a:latin typeface="Courier New" panose="02070309020205020404" pitchFamily="49" charset="0"/>
                <a:cs typeface="Courier New" panose="02070309020205020404" pitchFamily="49" charset="0"/>
              </a:rPr>
              <a:t>://</a:t>
            </a:r>
            <a:r>
              <a:rPr lang="en-US" sz="2000" dirty="0">
                <a:solidFill>
                  <a:srgbClr val="FF0000"/>
                </a:solidFill>
                <a:latin typeface="Courier New" panose="02070309020205020404" pitchFamily="49" charset="0"/>
                <a:cs typeface="Courier New" panose="02070309020205020404" pitchFamily="49" charset="0"/>
              </a:rPr>
              <a:t>storage.blob.core.windows.net/flights/flights_raw_10';</a:t>
            </a:r>
          </a:p>
          <a:p>
            <a:pPr marL="0" indent="0">
              <a:buNone/>
            </a:pPr>
            <a:r>
              <a:rPr lang="en-US" sz="2000" dirty="0">
                <a:solidFill>
                  <a:srgbClr val="FF0000"/>
                </a:solidFill>
                <a:latin typeface="Courier New" panose="02070309020205020404" pitchFamily="49" charset="0"/>
                <a:cs typeface="Courier New" panose="02070309020205020404" pitchFamily="49" charset="0"/>
              </a:rPr>
              <a:t>ALTER TABLE flights ADD PARTITION (Year = ‘11’)</a:t>
            </a:r>
          </a:p>
          <a:p>
            <a:pPr marL="0" indent="0">
              <a:buNone/>
            </a:pPr>
            <a:r>
              <a:rPr lang="en-US" sz="2000" dirty="0">
                <a:solidFill>
                  <a:srgbClr val="FF0000"/>
                </a:solidFill>
                <a:latin typeface="Courier New" panose="02070309020205020404" pitchFamily="49" charset="0"/>
                <a:cs typeface="Courier New" panose="02070309020205020404" pitchFamily="49" charset="0"/>
              </a:rPr>
              <a:t>  LOCATION </a:t>
            </a:r>
            <a:r>
              <a:rPr lang="en-US" sz="2000" dirty="0" smtClean="0">
                <a:solidFill>
                  <a:srgbClr val="FF0000"/>
                </a:solidFill>
                <a:latin typeface="Courier New" panose="02070309020205020404" pitchFamily="49" charset="0"/>
                <a:cs typeface="Courier New" panose="02070309020205020404" pitchFamily="49" charset="0"/>
              </a:rPr>
              <a:t>‘</a:t>
            </a:r>
            <a:r>
              <a:rPr lang="en-US" sz="2000" dirty="0" err="1" smtClean="0">
                <a:solidFill>
                  <a:srgbClr val="FF0000"/>
                </a:solidFill>
                <a:latin typeface="Courier New" panose="02070309020205020404" pitchFamily="49" charset="0"/>
                <a:cs typeface="Courier New" panose="02070309020205020404" pitchFamily="49" charset="0"/>
              </a:rPr>
              <a:t>wasb</a:t>
            </a:r>
            <a:r>
              <a:rPr lang="en-US" sz="2000" dirty="0" smtClean="0">
                <a:solidFill>
                  <a:srgbClr val="FF0000"/>
                </a:solidFill>
                <a:latin typeface="Courier New" panose="02070309020205020404" pitchFamily="49" charset="0"/>
                <a:cs typeface="Courier New" panose="02070309020205020404" pitchFamily="49" charset="0"/>
              </a:rPr>
              <a:t>://</a:t>
            </a:r>
            <a:r>
              <a:rPr lang="en-US" sz="2000" dirty="0">
                <a:solidFill>
                  <a:srgbClr val="FF0000"/>
                </a:solidFill>
                <a:latin typeface="Courier New" panose="02070309020205020404" pitchFamily="49" charset="0"/>
                <a:cs typeface="Courier New" panose="02070309020205020404" pitchFamily="49" charset="0"/>
              </a:rPr>
              <a:t>storage.blob.core.windows.net/flights/flights_raw_11</a:t>
            </a:r>
            <a:r>
              <a:rPr lang="en-US" sz="2000" dirty="0" smtClean="0">
                <a:solidFill>
                  <a:srgbClr val="FF0000"/>
                </a:solidFill>
                <a:latin typeface="Courier New" panose="02070309020205020404" pitchFamily="49" charset="0"/>
                <a:cs typeface="Courier New" panose="02070309020205020404" pitchFamily="49" charset="0"/>
              </a:rPr>
              <a:t>';</a:t>
            </a:r>
          </a:p>
          <a:p>
            <a:r>
              <a:rPr lang="en-US" sz="2000" dirty="0" smtClean="0">
                <a:solidFill>
                  <a:schemeClr val="tx2"/>
                </a:solidFill>
                <a:latin typeface="Courier New" panose="02070309020205020404" pitchFamily="49" charset="0"/>
                <a:cs typeface="Courier New" panose="02070309020205020404" pitchFamily="49" charset="0"/>
              </a:rPr>
              <a:t>…</a:t>
            </a:r>
            <a:endParaRPr lang="en-US" sz="2000" dirty="0">
              <a:solidFill>
                <a:schemeClr val="tx2"/>
              </a:solidFill>
              <a:latin typeface="Courier New" panose="02070309020205020404" pitchFamily="49" charset="0"/>
              <a:cs typeface="Courier New" panose="02070309020205020404" pitchFamily="49" charset="0"/>
            </a:endParaRPr>
          </a:p>
        </p:txBody>
      </p:sp>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39429" y="0"/>
            <a:ext cx="2125478" cy="2153818"/>
          </a:xfrm>
          <a:prstGeom prst="rect">
            <a:avLst/>
          </a:prstGeom>
        </p:spPr>
      </p:pic>
      <p:sp>
        <p:nvSpPr>
          <p:cNvPr id="3" name="Left Arrow 2"/>
          <p:cNvSpPr/>
          <p:nvPr/>
        </p:nvSpPr>
        <p:spPr bwMode="auto">
          <a:xfrm rot="19969474">
            <a:off x="6587046" y="1000285"/>
            <a:ext cx="2676621" cy="1089853"/>
          </a:xfrm>
          <a:prstGeom prst="lef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solidFill>
                  <a:schemeClr val="bg1"/>
                </a:solidFill>
                <a:ea typeface="Segoe UI" pitchFamily="34" charset="0"/>
                <a:cs typeface="Segoe UI" pitchFamily="34" charset="0"/>
              </a:rPr>
              <a:t>Statement Level Compression</a:t>
            </a:r>
          </a:p>
        </p:txBody>
      </p:sp>
      <p:cxnSp>
        <p:nvCxnSpPr>
          <p:cNvPr id="12" name="Straight Arrow Connector 11"/>
          <p:cNvCxnSpPr/>
          <p:nvPr/>
        </p:nvCxnSpPr>
        <p:spPr>
          <a:xfrm flipH="1" flipV="1">
            <a:off x="5603966" y="3396343"/>
            <a:ext cx="2675062" cy="534716"/>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100354" y="3931058"/>
            <a:ext cx="2178674" cy="405811"/>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189916" y="3585066"/>
            <a:ext cx="152080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rPr>
              <a:t>Partition</a:t>
            </a:r>
          </a:p>
        </p:txBody>
      </p:sp>
    </p:spTree>
    <p:extLst>
      <p:ext uri="{BB962C8B-B14F-4D97-AF65-F5344CB8AC3E}">
        <p14:creationId xmlns:p14="http://schemas.microsoft.com/office/powerpoint/2010/main" val="134402524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Pig</a:t>
            </a:r>
            <a:br>
              <a:rPr lang="en-US" dirty="0" smtClean="0"/>
            </a:br>
            <a:endParaRPr lang="en-US" dirty="0"/>
          </a:p>
        </p:txBody>
      </p:sp>
      <p:sp>
        <p:nvSpPr>
          <p:cNvPr id="3" name="Content Placeholder 2"/>
          <p:cNvSpPr>
            <a:spLocks noGrp="1"/>
          </p:cNvSpPr>
          <p:nvPr>
            <p:ph type="body" sz="quarter" idx="10"/>
          </p:nvPr>
        </p:nvSpPr>
        <p:spPr>
          <a:xfrm>
            <a:off x="269239" y="1476564"/>
            <a:ext cx="11653523" cy="4222632"/>
          </a:xfrm>
        </p:spPr>
        <p:txBody>
          <a:bodyPr/>
          <a:lstStyle/>
          <a:p>
            <a:r>
              <a:rPr lang="en-US" sz="3200" dirty="0" smtClean="0"/>
              <a:t>Apache Pig </a:t>
            </a:r>
            <a:r>
              <a:rPr lang="zh-TW" altLang="en-US" sz="3200" dirty="0" smtClean="0"/>
              <a:t>是一個簡單的資料流程式語言</a:t>
            </a:r>
            <a:r>
              <a:rPr lang="en-US" altLang="zh-TW" sz="3200" dirty="0" smtClean="0"/>
              <a:t/>
            </a:r>
            <a:br>
              <a:rPr lang="en-US" altLang="zh-TW" sz="3200" dirty="0" smtClean="0"/>
            </a:br>
            <a:r>
              <a:rPr lang="zh-TW" altLang="en-US" sz="3200" dirty="0" smtClean="0"/>
              <a:t>可以用來分析大量資料</a:t>
            </a:r>
            <a:r>
              <a:rPr lang="en-US" sz="3200" dirty="0" smtClean="0"/>
              <a:t> </a:t>
            </a:r>
          </a:p>
          <a:p>
            <a:pPr lvl="1"/>
            <a:r>
              <a:rPr lang="en-US" sz="1600" dirty="0" smtClean="0"/>
              <a:t>Load: Read data to be manipulated from the file system</a:t>
            </a:r>
          </a:p>
          <a:p>
            <a:pPr lvl="1"/>
            <a:r>
              <a:rPr lang="en-US" sz="1600" dirty="0" smtClean="0"/>
              <a:t>Transform: Manipulate the data</a:t>
            </a:r>
          </a:p>
          <a:p>
            <a:pPr lvl="1"/>
            <a:r>
              <a:rPr lang="en-US" sz="1600" dirty="0" smtClean="0"/>
              <a:t>Dump or store: Output data to the screen or store for processing</a:t>
            </a:r>
          </a:p>
          <a:p>
            <a:pPr lvl="1"/>
            <a:endParaRPr lang="en-US" sz="1600" dirty="0" smtClean="0"/>
          </a:p>
          <a:p>
            <a:r>
              <a:rPr lang="en-US" sz="3200" dirty="0" smtClean="0"/>
              <a:t>Scripting – </a:t>
            </a:r>
            <a:r>
              <a:rPr lang="zh-TW" altLang="en-US" sz="3200" dirty="0" smtClean="0"/>
              <a:t>不必使用 </a:t>
            </a:r>
            <a:r>
              <a:rPr lang="en-US" altLang="zh-TW" sz="3200" dirty="0" smtClean="0"/>
              <a:t>Java</a:t>
            </a:r>
            <a:r>
              <a:rPr lang="en-US" sz="3200" dirty="0" smtClean="0"/>
              <a:t>!</a:t>
            </a:r>
          </a:p>
          <a:p>
            <a:r>
              <a:rPr lang="en-US" sz="3200" dirty="0" smtClean="0"/>
              <a:t>Pig </a:t>
            </a:r>
            <a:r>
              <a:rPr lang="zh-TW" altLang="en-US" sz="3200" dirty="0" smtClean="0"/>
              <a:t>指令碼可以自動轉成</a:t>
            </a:r>
            <a:r>
              <a:rPr lang="en-US" sz="3200" dirty="0" smtClean="0"/>
              <a:t> </a:t>
            </a:r>
            <a:r>
              <a:rPr lang="en-US" sz="3200" dirty="0" err="1" smtClean="0"/>
              <a:t>MapReduce</a:t>
            </a:r>
            <a:r>
              <a:rPr lang="en-US" sz="3200" dirty="0" smtClean="0"/>
              <a:t> </a:t>
            </a:r>
            <a:r>
              <a:rPr lang="zh-TW" altLang="en-US" sz="3200" dirty="0" smtClean="0"/>
              <a:t>工作</a:t>
            </a:r>
            <a:r>
              <a:rPr lang="en-US" sz="3200" dirty="0" smtClean="0"/>
              <a:t> </a:t>
            </a:r>
          </a:p>
          <a:p>
            <a:r>
              <a:rPr lang="en-US" sz="3200" dirty="0" smtClean="0"/>
              <a:t>Pig's language layer consists of a textual language called Pig Latin and a command shell Grunt</a:t>
            </a:r>
            <a:endParaRPr lang="en-US" sz="3200" dirty="0"/>
          </a:p>
        </p:txBody>
      </p:sp>
      <p:pic>
        <p:nvPicPr>
          <p:cNvPr id="7" name="Content Placeholder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73175" y="170904"/>
            <a:ext cx="3049588" cy="3040063"/>
          </a:xfrm>
          <a:prstGeom prst="rect">
            <a:avLst/>
          </a:prstGeom>
        </p:spPr>
      </p:pic>
    </p:spTree>
    <p:extLst>
      <p:ext uri="{BB962C8B-B14F-4D97-AF65-F5344CB8AC3E}">
        <p14:creationId xmlns:p14="http://schemas.microsoft.com/office/powerpoint/2010/main" val="206562481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248" y="1447799"/>
            <a:ext cx="11151917" cy="4678141"/>
          </a:xfrm>
        </p:spPr>
        <p:txBody>
          <a:bodyPr/>
          <a:lstStyle/>
          <a:p>
            <a:r>
              <a:rPr lang="en-US" b="1" dirty="0" smtClean="0">
                <a:solidFill>
                  <a:schemeClr val="accent5">
                    <a:lumMod val="60000"/>
                    <a:lumOff val="40000"/>
                  </a:schemeClr>
                </a:solidFill>
              </a:rPr>
              <a:t>Pigs Eat Anything</a:t>
            </a:r>
          </a:p>
          <a:p>
            <a:pPr lvl="1"/>
            <a:r>
              <a:rPr lang="en-US" dirty="0" smtClean="0"/>
              <a:t>Pig can operate on data whether it has metadata or not. </a:t>
            </a:r>
          </a:p>
          <a:p>
            <a:r>
              <a:rPr lang="en-US" b="1" dirty="0">
                <a:solidFill>
                  <a:schemeClr val="accent5">
                    <a:lumMod val="60000"/>
                    <a:lumOff val="40000"/>
                  </a:schemeClr>
                </a:solidFill>
              </a:rPr>
              <a:t>Pigs Live Anywhere</a:t>
            </a:r>
          </a:p>
          <a:p>
            <a:pPr lvl="1"/>
            <a:r>
              <a:rPr lang="en-US" dirty="0" smtClean="0"/>
              <a:t>Pig is not tied to one particular parallel framework. </a:t>
            </a:r>
          </a:p>
          <a:p>
            <a:r>
              <a:rPr lang="en-US" b="1" dirty="0">
                <a:solidFill>
                  <a:schemeClr val="accent5">
                    <a:lumMod val="60000"/>
                    <a:lumOff val="40000"/>
                  </a:schemeClr>
                </a:solidFill>
              </a:rPr>
              <a:t>Pigs Are Domestic Animals</a:t>
            </a:r>
          </a:p>
          <a:p>
            <a:pPr lvl="1"/>
            <a:r>
              <a:rPr lang="en-US" dirty="0" smtClean="0"/>
              <a:t>Pig is designed to be easily controlled and modified by its users. </a:t>
            </a:r>
          </a:p>
          <a:p>
            <a:r>
              <a:rPr lang="en-US" b="1" dirty="0">
                <a:solidFill>
                  <a:schemeClr val="accent5">
                    <a:lumMod val="60000"/>
                    <a:lumOff val="40000"/>
                  </a:schemeClr>
                </a:solidFill>
              </a:rPr>
              <a:t>Pigs Fly</a:t>
            </a:r>
          </a:p>
          <a:p>
            <a:pPr lvl="1"/>
            <a:r>
              <a:rPr lang="en-US" dirty="0" smtClean="0"/>
              <a:t>Pig processes data quickly. </a:t>
            </a:r>
            <a:endParaRPr lang="en-US" dirty="0"/>
          </a:p>
        </p:txBody>
      </p:sp>
      <p:sp>
        <p:nvSpPr>
          <p:cNvPr id="2" name="Title 1"/>
          <p:cNvSpPr>
            <a:spLocks noGrp="1"/>
          </p:cNvSpPr>
          <p:nvPr>
            <p:ph type="title"/>
          </p:nvPr>
        </p:nvSpPr>
        <p:spPr/>
        <p:txBody>
          <a:bodyPr/>
          <a:lstStyle/>
          <a:p>
            <a:r>
              <a:rPr lang="en-US" dirty="0" smtClean="0"/>
              <a:t>What Makes Pig So Special?</a:t>
            </a:r>
            <a:endParaRPr lang="en-US" dirty="0"/>
          </a:p>
        </p:txBody>
      </p:sp>
      <p:sp>
        <p:nvSpPr>
          <p:cNvPr id="4" name="Rectangle 3"/>
          <p:cNvSpPr/>
          <p:nvPr/>
        </p:nvSpPr>
        <p:spPr>
          <a:xfrm>
            <a:off x="4103381" y="6096000"/>
            <a:ext cx="4596130" cy="369332"/>
          </a:xfrm>
          <a:prstGeom prst="rect">
            <a:avLst/>
          </a:prstGeom>
        </p:spPr>
        <p:txBody>
          <a:bodyPr wrap="none">
            <a:spAutoFit/>
          </a:bodyPr>
          <a:lstStyle/>
          <a:p>
            <a:r>
              <a:rPr lang="en-US" dirty="0">
                <a:hlinkClick r:id="rId2"/>
              </a:rPr>
              <a:t>http://</a:t>
            </a:r>
            <a:r>
              <a:rPr lang="en-US" dirty="0" smtClean="0">
                <a:hlinkClick r:id="rId2"/>
              </a:rPr>
              <a:t>pig.apache.org/philosophy.html</a:t>
            </a:r>
            <a:r>
              <a:rPr lang="en-US" dirty="0" smtClean="0"/>
              <a:t> </a:t>
            </a:r>
            <a:endParaRPr lang="en-US" dirty="0"/>
          </a:p>
        </p:txBody>
      </p:sp>
      <p:pic>
        <p:nvPicPr>
          <p:cNvPr id="7" name="Content Placeholder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26040" y="2978605"/>
            <a:ext cx="3049588" cy="3040063"/>
          </a:xfrm>
          <a:prstGeom prst="rect">
            <a:avLst/>
          </a:prstGeom>
        </p:spPr>
      </p:pic>
    </p:spTree>
    <p:extLst>
      <p:ext uri="{BB962C8B-B14F-4D97-AF65-F5344CB8AC3E}">
        <p14:creationId xmlns:p14="http://schemas.microsoft.com/office/powerpoint/2010/main" val="365608936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Script </a:t>
            </a:r>
            <a:r>
              <a:rPr lang="zh-TW" altLang="en-US" dirty="0" smtClean="0"/>
              <a:t>範例</a:t>
            </a:r>
            <a:endParaRPr lang="en-US" dirty="0"/>
          </a:p>
        </p:txBody>
      </p:sp>
      <p:graphicFrame>
        <p:nvGraphicFramePr>
          <p:cNvPr id="13" name="Content Placeholder 10"/>
          <p:cNvGraphicFramePr>
            <a:graphicFrameLocks/>
          </p:cNvGraphicFramePr>
          <p:nvPr>
            <p:extLst>
              <p:ext uri="{D42A27DB-BD31-4B8C-83A1-F6EECF244321}">
                <p14:modId xmlns:p14="http://schemas.microsoft.com/office/powerpoint/2010/main" val="264701470"/>
              </p:ext>
            </p:extLst>
          </p:nvPr>
        </p:nvGraphicFramePr>
        <p:xfrm>
          <a:off x="470263" y="1426120"/>
          <a:ext cx="11038112" cy="5212080"/>
        </p:xfrm>
        <a:graphic>
          <a:graphicData uri="http://schemas.openxmlformats.org/drawingml/2006/table">
            <a:tbl>
              <a:tblPr bandRow="1">
                <a:tableStyleId>{F5AB1C69-6EDB-4FF4-983F-18BD219EF322}</a:tableStyleId>
              </a:tblPr>
              <a:tblGrid>
                <a:gridCol w="4480560">
                  <a:extLst>
                    <a:ext uri="{9D8B030D-6E8A-4147-A177-3AD203B41FA5}">
                      <a16:colId xmlns:a16="http://schemas.microsoft.com/office/drawing/2014/main" val="20000"/>
                    </a:ext>
                  </a:extLst>
                </a:gridCol>
                <a:gridCol w="6557552">
                  <a:extLst>
                    <a:ext uri="{9D8B030D-6E8A-4147-A177-3AD203B41FA5}">
                      <a16:colId xmlns:a16="http://schemas.microsoft.com/office/drawing/2014/main" val="20001"/>
                    </a:ext>
                  </a:extLst>
                </a:gridCol>
              </a:tblGrid>
              <a:tr h="370840">
                <a:tc>
                  <a:txBody>
                    <a:bodyPr/>
                    <a:lstStyle/>
                    <a:p>
                      <a:r>
                        <a:rPr lang="zh-TW" altLang="en-US" sz="2000" dirty="0" smtClean="0"/>
                        <a:t>讀取記錄檔</a:t>
                      </a:r>
                      <a:r>
                        <a:rPr lang="en-US" sz="2000" dirty="0" smtClean="0"/>
                        <a:t> </a:t>
                      </a:r>
                      <a:endParaRPr lang="en-US" sz="2000" dirty="0" smtClean="0"/>
                    </a:p>
                  </a:txBody>
                  <a:tcPr/>
                </a:tc>
                <a:tc>
                  <a:txBody>
                    <a:bodyPr/>
                    <a:lstStyle/>
                    <a:p>
                      <a:r>
                        <a:rPr lang="en-US" sz="2000" dirty="0" smtClean="0"/>
                        <a:t>LOGS = LOAD ‘</a:t>
                      </a:r>
                      <a:r>
                        <a:rPr lang="en-US" sz="2000" dirty="0" err="1" smtClean="0"/>
                        <a:t>wasb</a:t>
                      </a:r>
                      <a:r>
                        <a:rPr lang="en-US" sz="2000" dirty="0" smtClean="0"/>
                        <a:t>:///sample.log';</a:t>
                      </a:r>
                    </a:p>
                  </a:txBody>
                  <a:tcPr/>
                </a:tc>
                <a:extLst>
                  <a:ext uri="{0D108BD9-81ED-4DB2-BD59-A6C34878D82A}">
                    <a16:rowId xmlns:a16="http://schemas.microsoft.com/office/drawing/2014/main" val="10000"/>
                  </a:ext>
                </a:extLst>
              </a:tr>
              <a:tr h="370840">
                <a:tc>
                  <a:txBody>
                    <a:bodyPr/>
                    <a:lstStyle/>
                    <a:p>
                      <a:r>
                        <a:rPr lang="en-US" sz="2000" dirty="0" smtClean="0"/>
                        <a:t>Iterate through each line and match on the 6 log levels </a:t>
                      </a:r>
                    </a:p>
                  </a:txBody>
                  <a:tcPr/>
                </a:tc>
                <a:tc>
                  <a:txBody>
                    <a:bodyPr/>
                    <a:lstStyle/>
                    <a:p>
                      <a:r>
                        <a:rPr lang="en-US" sz="2000" dirty="0" smtClean="0"/>
                        <a:t>LEVELS = </a:t>
                      </a:r>
                      <a:r>
                        <a:rPr lang="en-US" sz="2000" dirty="0" err="1" smtClean="0"/>
                        <a:t>foreach</a:t>
                      </a:r>
                      <a:r>
                        <a:rPr lang="en-US" sz="2000" dirty="0" smtClean="0"/>
                        <a:t> LOGS generate REGEX_EXTRACT($0, '(TRACE|DEBUG|INFO|WARN|ERROR|FATAL)', 1) as LOGLEVEL; </a:t>
                      </a:r>
                    </a:p>
                  </a:txBody>
                  <a:tcPr/>
                </a:tc>
                <a:extLst>
                  <a:ext uri="{0D108BD9-81ED-4DB2-BD59-A6C34878D82A}">
                    <a16:rowId xmlns:a16="http://schemas.microsoft.com/office/drawing/2014/main" val="10001"/>
                  </a:ext>
                </a:extLst>
              </a:tr>
              <a:tr h="370840">
                <a:tc>
                  <a:txBody>
                    <a:bodyPr/>
                    <a:lstStyle/>
                    <a:p>
                      <a:r>
                        <a:rPr lang="en-US" sz="2000" dirty="0" smtClean="0"/>
                        <a:t>Filter out non-match rows, i.e. empty rows </a:t>
                      </a:r>
                    </a:p>
                  </a:txBody>
                  <a:tcPr/>
                </a:tc>
                <a:tc>
                  <a:txBody>
                    <a:bodyPr/>
                    <a:lstStyle/>
                    <a:p>
                      <a:r>
                        <a:rPr lang="en-US" sz="2000" dirty="0" smtClean="0"/>
                        <a:t>FILTEREDLEVELS = FILTER LEVELS by LOGLEVEL is not null; </a:t>
                      </a:r>
                    </a:p>
                  </a:txBody>
                  <a:tcPr/>
                </a:tc>
                <a:extLst>
                  <a:ext uri="{0D108BD9-81ED-4DB2-BD59-A6C34878D82A}">
                    <a16:rowId xmlns:a16="http://schemas.microsoft.com/office/drawing/2014/main" val="10002"/>
                  </a:ext>
                </a:extLst>
              </a:tr>
              <a:tr h="370840">
                <a:tc>
                  <a:txBody>
                    <a:bodyPr/>
                    <a:lstStyle/>
                    <a:p>
                      <a:r>
                        <a:rPr lang="en-US" sz="2000" smtClean="0"/>
                        <a:t>Group/consolidate </a:t>
                      </a:r>
                      <a:r>
                        <a:rPr lang="en-US" sz="2000" dirty="0" smtClean="0"/>
                        <a:t>all of the log levels into their own row, counting is not done yet </a:t>
                      </a:r>
                    </a:p>
                  </a:txBody>
                  <a:tcPr/>
                </a:tc>
                <a:tc>
                  <a:txBody>
                    <a:bodyPr/>
                    <a:lstStyle/>
                    <a:p>
                      <a:r>
                        <a:rPr lang="en-US" sz="2000" smtClean="0"/>
                        <a:t>GROUPEDLEVELS </a:t>
                      </a:r>
                      <a:r>
                        <a:rPr lang="en-US" sz="2000" dirty="0" smtClean="0"/>
                        <a:t>= GROUP FILTEREDLEVELS by LOGLEVEL</a:t>
                      </a:r>
                      <a:r>
                        <a:rPr lang="en-US" sz="2000" smtClean="0"/>
                        <a:t>; </a:t>
                      </a:r>
                      <a:endParaRPr lang="en-US" sz="2000" dirty="0" smtClean="0"/>
                    </a:p>
                  </a:txBody>
                  <a:tcPr/>
                </a:tc>
                <a:extLst>
                  <a:ext uri="{0D108BD9-81ED-4DB2-BD59-A6C34878D82A}">
                    <a16:rowId xmlns:a16="http://schemas.microsoft.com/office/drawing/2014/main" val="10003"/>
                  </a:ext>
                </a:extLst>
              </a:tr>
              <a:tr h="370840">
                <a:tc>
                  <a:txBody>
                    <a:bodyPr/>
                    <a:lstStyle/>
                    <a:p>
                      <a:r>
                        <a:rPr lang="en-US" sz="2000" dirty="0" smtClean="0"/>
                        <a:t>For each group, count the occurrences/frequencies of each log level</a:t>
                      </a:r>
                    </a:p>
                  </a:txBody>
                  <a:tcPr/>
                </a:tc>
                <a:tc>
                  <a:txBody>
                    <a:bodyPr/>
                    <a:lstStyle/>
                    <a:p>
                      <a:r>
                        <a:rPr lang="en-US" sz="2000" dirty="0" smtClean="0"/>
                        <a:t>FREQUENCIES = </a:t>
                      </a:r>
                      <a:r>
                        <a:rPr lang="en-US" sz="2000" dirty="0" err="1" smtClean="0"/>
                        <a:t>foreach</a:t>
                      </a:r>
                      <a:r>
                        <a:rPr lang="en-US" sz="2000" dirty="0" smtClean="0"/>
                        <a:t> GROUPEDLEVELS generate group as LOGLEVEL,  COUNT(FILTEREDLEVELS.LOGLEVEL) as COUNT; </a:t>
                      </a:r>
                    </a:p>
                  </a:txBody>
                  <a:tcPr/>
                </a:tc>
                <a:extLst>
                  <a:ext uri="{0D108BD9-81ED-4DB2-BD59-A6C34878D82A}">
                    <a16:rowId xmlns:a16="http://schemas.microsoft.com/office/drawing/2014/main" val="10004"/>
                  </a:ext>
                </a:extLst>
              </a:tr>
              <a:tr h="370840">
                <a:tc>
                  <a:txBody>
                    <a:bodyPr/>
                    <a:lstStyle/>
                    <a:p>
                      <a:r>
                        <a:rPr lang="en-US" sz="2000" dirty="0" smtClean="0"/>
                        <a:t>Sort the frequencies in descending order </a:t>
                      </a:r>
                    </a:p>
                  </a:txBody>
                  <a:tcPr/>
                </a:tc>
                <a:tc>
                  <a:txBody>
                    <a:bodyPr/>
                    <a:lstStyle/>
                    <a:p>
                      <a:r>
                        <a:rPr lang="en-US" sz="2000" dirty="0" smtClean="0"/>
                        <a:t>RESULT = order FREQUENCIES by COUNT </a:t>
                      </a:r>
                      <a:r>
                        <a:rPr lang="en-US" sz="2000" dirty="0" err="1" smtClean="0"/>
                        <a:t>desc</a:t>
                      </a:r>
                      <a:r>
                        <a:rPr lang="en-US" sz="2000" dirty="0" smtClean="0"/>
                        <a:t>; </a:t>
                      </a:r>
                    </a:p>
                  </a:txBody>
                  <a:tcPr/>
                </a:tc>
                <a:extLst>
                  <a:ext uri="{0D108BD9-81ED-4DB2-BD59-A6C34878D82A}">
                    <a16:rowId xmlns:a16="http://schemas.microsoft.com/office/drawing/2014/main" val="10005"/>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sz="2000" smtClean="0"/>
                        <a:t>將結果寫回檔案</a:t>
                      </a:r>
                      <a:r>
                        <a:rPr lang="en-US" sz="2000" smtClean="0"/>
                        <a:t> </a:t>
                      </a:r>
                      <a:endParaRPr lang="en-US" sz="2000" dirty="0" smtClean="0"/>
                    </a:p>
                  </a:txBody>
                  <a:tcPr/>
                </a:tc>
                <a:tc>
                  <a:txBody>
                    <a:bodyPr/>
                    <a:lstStyle/>
                    <a:p>
                      <a:r>
                        <a:rPr lang="en-US" sz="2000" dirty="0" smtClean="0"/>
                        <a:t>RESULT into '</a:t>
                      </a:r>
                      <a:r>
                        <a:rPr lang="en-US" sz="2000" dirty="0" err="1" smtClean="0"/>
                        <a:t>sampleout</a:t>
                      </a:r>
                      <a:r>
                        <a:rPr lang="en-US" sz="2000" dirty="0" smtClean="0"/>
                        <a: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8221611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5" dirty="0"/>
              <a:t>Powerful Self-Service BI with Excel 2013</a:t>
            </a:r>
          </a:p>
        </p:txBody>
      </p:sp>
      <p:sp>
        <p:nvSpPr>
          <p:cNvPr id="8" name="Rectangle 7"/>
          <p:cNvSpPr/>
          <p:nvPr/>
        </p:nvSpPr>
        <p:spPr bwMode="auto">
          <a:xfrm>
            <a:off x="448215" y="1310886"/>
            <a:ext cx="1792850" cy="16314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defTabSz="913770" fontAlgn="base">
              <a:spcBef>
                <a:spcPct val="0"/>
              </a:spcBef>
              <a:spcAft>
                <a:spcPct val="0"/>
              </a:spcAft>
            </a:pPr>
            <a:r>
              <a:rPr lang="en-US" sz="1961" dirty="0">
                <a:ln>
                  <a:solidFill>
                    <a:srgbClr val="FFFFFF">
                      <a:alpha val="0"/>
                    </a:srgbClr>
                  </a:solidFill>
                </a:ln>
                <a:solidFill>
                  <a:srgbClr val="FFFFFF"/>
                </a:solidFill>
                <a:ea typeface="Segoe UI" pitchFamily="34" charset="0"/>
                <a:cs typeface="Segoe UI" pitchFamily="34" charset="0"/>
              </a:rPr>
              <a:t>Discover &amp; Combine</a:t>
            </a:r>
          </a:p>
        </p:txBody>
      </p:sp>
      <p:sp>
        <p:nvSpPr>
          <p:cNvPr id="9" name="Rectangle 8"/>
          <p:cNvSpPr/>
          <p:nvPr/>
        </p:nvSpPr>
        <p:spPr bwMode="auto">
          <a:xfrm>
            <a:off x="448215" y="3028971"/>
            <a:ext cx="1792850" cy="16314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defTabSz="913770" fontAlgn="base">
              <a:spcBef>
                <a:spcPct val="0"/>
              </a:spcBef>
              <a:spcAft>
                <a:spcPct val="0"/>
              </a:spcAft>
            </a:pPr>
            <a:r>
              <a:rPr lang="en-US" sz="1961" dirty="0">
                <a:ln>
                  <a:solidFill>
                    <a:srgbClr val="FFFFFF">
                      <a:alpha val="0"/>
                    </a:srgbClr>
                  </a:solidFill>
                </a:ln>
                <a:solidFill>
                  <a:srgbClr val="FFFFFF"/>
                </a:solidFill>
                <a:ea typeface="Segoe UI" pitchFamily="34" charset="0"/>
                <a:cs typeface="Segoe UI" pitchFamily="34" charset="0"/>
              </a:rPr>
              <a:t>Analyze &amp; Model</a:t>
            </a:r>
          </a:p>
        </p:txBody>
      </p:sp>
      <p:sp>
        <p:nvSpPr>
          <p:cNvPr id="10" name="Rectangle 9"/>
          <p:cNvSpPr/>
          <p:nvPr/>
        </p:nvSpPr>
        <p:spPr bwMode="auto">
          <a:xfrm>
            <a:off x="448215" y="4747057"/>
            <a:ext cx="1792850" cy="16314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44821" bIns="44821" numCol="1" spcCol="0" rtlCol="0" fromWordArt="0" anchor="t" anchorCtr="0" forceAA="0" compatLnSpc="1">
            <a:prstTxWarp prst="textNoShape">
              <a:avLst/>
            </a:prstTxWarp>
            <a:noAutofit/>
          </a:bodyPr>
          <a:lstStyle/>
          <a:p>
            <a:pPr defTabSz="913770" fontAlgn="base">
              <a:spcBef>
                <a:spcPct val="0"/>
              </a:spcBef>
              <a:spcAft>
                <a:spcPct val="0"/>
              </a:spcAft>
            </a:pPr>
            <a:r>
              <a:rPr lang="en-US" sz="1961" dirty="0">
                <a:ln>
                  <a:solidFill>
                    <a:srgbClr val="FFFFFF">
                      <a:alpha val="0"/>
                    </a:srgbClr>
                  </a:solidFill>
                </a:ln>
                <a:solidFill>
                  <a:srgbClr val="FFFFFF"/>
                </a:solidFill>
                <a:ea typeface="Segoe UI" pitchFamily="34" charset="0"/>
                <a:cs typeface="Segoe UI" pitchFamily="34" charset="0"/>
              </a:rPr>
              <a:t>Visualize &amp; Explore</a:t>
            </a:r>
          </a:p>
        </p:txBody>
      </p:sp>
      <p:sp>
        <p:nvSpPr>
          <p:cNvPr id="35" name="Circular Arrow 43"/>
          <p:cNvSpPr/>
          <p:nvPr/>
        </p:nvSpPr>
        <p:spPr>
          <a:xfrm rot="10800000" flipH="1">
            <a:off x="1575162" y="2232211"/>
            <a:ext cx="560074" cy="550771"/>
          </a:xfrm>
          <a:custGeom>
            <a:avLst/>
            <a:gdLst/>
            <a:ahLst/>
            <a:cxnLst/>
            <a:rect l="l" t="t" r="r" b="b"/>
            <a:pathLst>
              <a:path w="2925258" h="2876660">
                <a:moveTo>
                  <a:pt x="1048071" y="2020221"/>
                </a:moveTo>
                <a:cubicBezTo>
                  <a:pt x="1008200" y="2017016"/>
                  <a:pt x="968481" y="2009426"/>
                  <a:pt x="928989" y="1998895"/>
                </a:cubicBezTo>
                <a:cubicBezTo>
                  <a:pt x="556359" y="1899528"/>
                  <a:pt x="296622" y="1563035"/>
                  <a:pt x="294882" y="1177780"/>
                </a:cubicBezTo>
                <a:cubicBezTo>
                  <a:pt x="295835" y="966763"/>
                  <a:pt x="374191" y="770375"/>
                  <a:pt x="508057" y="621278"/>
                </a:cubicBezTo>
                <a:lnTo>
                  <a:pt x="962192" y="1075412"/>
                </a:lnTo>
                <a:cubicBezTo>
                  <a:pt x="946033" y="1105981"/>
                  <a:pt x="937417" y="1140874"/>
                  <a:pt x="937417" y="1177779"/>
                </a:cubicBezTo>
                <a:cubicBezTo>
                  <a:pt x="937417" y="1261270"/>
                  <a:pt x="981514" y="1334462"/>
                  <a:pt x="1048071" y="1374716"/>
                </a:cubicBezTo>
                <a:close/>
                <a:moveTo>
                  <a:pt x="1169228" y="2876660"/>
                </a:moveTo>
                <a:lnTo>
                  <a:pt x="1411544" y="2634344"/>
                </a:lnTo>
                <a:lnTo>
                  <a:pt x="1290386" y="2634343"/>
                </a:lnTo>
                <a:lnTo>
                  <a:pt x="1290386" y="2311091"/>
                </a:lnTo>
                <a:cubicBezTo>
                  <a:pt x="1673917" y="2266001"/>
                  <a:pt x="2018405" y="2026393"/>
                  <a:pt x="2189782" y="1660806"/>
                </a:cubicBezTo>
                <a:lnTo>
                  <a:pt x="2338895" y="1691791"/>
                </a:lnTo>
                <a:lnTo>
                  <a:pt x="2130243" y="1376872"/>
                </a:lnTo>
                <a:lnTo>
                  <a:pt x="1743063" y="1567979"/>
                </a:lnTo>
                <a:lnTo>
                  <a:pt x="1890468" y="1598609"/>
                </a:lnTo>
                <a:cubicBezTo>
                  <a:pt x="1760003" y="1825838"/>
                  <a:pt x="1537201" y="1974510"/>
                  <a:pt x="1290386" y="2013306"/>
                </a:cubicBezTo>
                <a:lnTo>
                  <a:pt x="1290386" y="1374954"/>
                </a:lnTo>
                <a:cubicBezTo>
                  <a:pt x="1321818" y="1356518"/>
                  <a:pt x="1348022" y="1330341"/>
                  <a:pt x="1366503" y="1298938"/>
                </a:cubicBezTo>
                <a:lnTo>
                  <a:pt x="2682941" y="1298938"/>
                </a:lnTo>
                <a:lnTo>
                  <a:pt x="2682942" y="1420096"/>
                </a:lnTo>
                <a:lnTo>
                  <a:pt x="2925258" y="1177780"/>
                </a:lnTo>
                <a:lnTo>
                  <a:pt x="2682941" y="935464"/>
                </a:lnTo>
                <a:lnTo>
                  <a:pt x="2682942" y="1056622"/>
                </a:lnTo>
                <a:lnTo>
                  <a:pt x="1366504" y="1056622"/>
                </a:lnTo>
                <a:cubicBezTo>
                  <a:pt x="1327338" y="991646"/>
                  <a:pt x="1256776" y="948037"/>
                  <a:pt x="1175861" y="946395"/>
                </a:cubicBezTo>
                <a:lnTo>
                  <a:pt x="691705" y="462239"/>
                </a:lnTo>
                <a:cubicBezTo>
                  <a:pt x="763071" y="415131"/>
                  <a:pt x="843026" y="379588"/>
                  <a:pt x="928989" y="356665"/>
                </a:cubicBezTo>
                <a:cubicBezTo>
                  <a:pt x="1303154" y="256889"/>
                  <a:pt x="1697653" y="421128"/>
                  <a:pt x="1890468" y="756951"/>
                </a:cubicBezTo>
                <a:lnTo>
                  <a:pt x="1743063" y="787581"/>
                </a:lnTo>
                <a:lnTo>
                  <a:pt x="2130243" y="978688"/>
                </a:lnTo>
                <a:lnTo>
                  <a:pt x="2338895" y="663769"/>
                </a:lnTo>
                <a:lnTo>
                  <a:pt x="2189782" y="694754"/>
                </a:lnTo>
                <a:cubicBezTo>
                  <a:pt x="1961249" y="207243"/>
                  <a:pt x="1424886" y="-56251"/>
                  <a:pt x="899348" y="60816"/>
                </a:cubicBezTo>
                <a:cubicBezTo>
                  <a:pt x="744124" y="95393"/>
                  <a:pt x="602136" y="160432"/>
                  <a:pt x="481297" y="251831"/>
                </a:cubicBezTo>
                <a:lnTo>
                  <a:pt x="315137" y="85671"/>
                </a:lnTo>
                <a:lnTo>
                  <a:pt x="400809" y="0"/>
                </a:lnTo>
                <a:lnTo>
                  <a:pt x="58122" y="0"/>
                </a:lnTo>
                <a:lnTo>
                  <a:pt x="58122" y="342686"/>
                </a:lnTo>
                <a:lnTo>
                  <a:pt x="143794" y="257015"/>
                </a:lnTo>
                <a:lnTo>
                  <a:pt x="300135" y="413355"/>
                </a:lnTo>
                <a:cubicBezTo>
                  <a:pt x="113266" y="614536"/>
                  <a:pt x="2586" y="883037"/>
                  <a:pt x="412" y="1173017"/>
                </a:cubicBezTo>
                <a:lnTo>
                  <a:pt x="0" y="1173017"/>
                </a:lnTo>
                <a:lnTo>
                  <a:pt x="206" y="1177780"/>
                </a:lnTo>
                <a:lnTo>
                  <a:pt x="0" y="1182543"/>
                </a:lnTo>
                <a:lnTo>
                  <a:pt x="412" y="1182543"/>
                </a:lnTo>
                <a:cubicBezTo>
                  <a:pt x="4419" y="1716929"/>
                  <a:pt x="376913" y="2178368"/>
                  <a:pt x="899348" y="2294744"/>
                </a:cubicBezTo>
                <a:cubicBezTo>
                  <a:pt x="948914" y="2305785"/>
                  <a:pt x="998575" y="2313441"/>
                  <a:pt x="1048070" y="2317787"/>
                </a:cubicBezTo>
                <a:lnTo>
                  <a:pt x="1048070" y="2634344"/>
                </a:lnTo>
                <a:lnTo>
                  <a:pt x="926913" y="2634344"/>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505050"/>
              </a:solidFill>
            </a:endParaRPr>
          </a:p>
        </p:txBody>
      </p:sp>
      <p:sp>
        <p:nvSpPr>
          <p:cNvPr id="36" name="Freeform 35"/>
          <p:cNvSpPr/>
          <p:nvPr>
            <p:custDataLst>
              <p:tags r:id="rId1"/>
            </p:custDataLst>
          </p:nvPr>
        </p:nvSpPr>
        <p:spPr>
          <a:xfrm>
            <a:off x="1552560" y="5637200"/>
            <a:ext cx="582676" cy="58728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bg1"/>
          </a:solidFill>
          <a:ln w="19050" cap="flat" cmpd="sng" algn="ctr">
            <a:noFill/>
            <a:prstDash val="solid"/>
          </a:ln>
          <a:effectLst/>
        </p:spPr>
        <p:txBody>
          <a:bodyPr rtlCol="0" anchor="ctr"/>
          <a:lstStyle/>
          <a:p>
            <a:pPr algn="ctr" defTabSz="896386">
              <a:defRPr/>
            </a:pPr>
            <a:endParaRPr lang="en-US" sz="1765" kern="0">
              <a:solidFill>
                <a:sysClr val="window" lastClr="FFFFFF"/>
              </a:solidFill>
              <a:latin typeface="Arial"/>
            </a:endParaRPr>
          </a:p>
        </p:txBody>
      </p:sp>
      <p:sp>
        <p:nvSpPr>
          <p:cNvPr id="29" name="Rectangle 28"/>
          <p:cNvSpPr/>
          <p:nvPr/>
        </p:nvSpPr>
        <p:spPr bwMode="auto">
          <a:xfrm>
            <a:off x="2241064" y="1310886"/>
            <a:ext cx="3137487" cy="16314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defTabSz="913770" fontAlgn="base">
              <a:spcAft>
                <a:spcPts val="1176"/>
              </a:spcAft>
            </a:pPr>
            <a:r>
              <a:rPr lang="en-US" sz="1400" dirty="0">
                <a:ln>
                  <a:solidFill>
                    <a:srgbClr val="FFFFFF">
                      <a:alpha val="0"/>
                    </a:srgbClr>
                  </a:solidFill>
                </a:ln>
                <a:solidFill>
                  <a:schemeClr val="bg1"/>
                </a:solidFill>
                <a:ea typeface="Segoe UI" pitchFamily="34" charset="0"/>
                <a:cs typeface="Segoe UI" pitchFamily="34" charset="0"/>
              </a:rPr>
              <a:t>Search and find internal &amp; external data</a:t>
            </a:r>
          </a:p>
          <a:p>
            <a:pPr defTabSz="913770" fontAlgn="base">
              <a:spcAft>
                <a:spcPts val="1176"/>
              </a:spcAft>
            </a:pPr>
            <a:r>
              <a:rPr lang="en-US" sz="1400" dirty="0">
                <a:ln>
                  <a:solidFill>
                    <a:srgbClr val="FFFFFF">
                      <a:alpha val="0"/>
                    </a:srgbClr>
                  </a:solidFill>
                </a:ln>
                <a:solidFill>
                  <a:schemeClr val="bg1"/>
                </a:solidFill>
                <a:ea typeface="Segoe UI" pitchFamily="34" charset="0"/>
                <a:cs typeface="Segoe UI" pitchFamily="34" charset="0"/>
              </a:rPr>
              <a:t>Clean, transform, and shape data</a:t>
            </a:r>
          </a:p>
          <a:p>
            <a:pPr defTabSz="913770" fontAlgn="base">
              <a:spcAft>
                <a:spcPts val="1176"/>
              </a:spcAft>
            </a:pPr>
            <a:r>
              <a:rPr lang="en-US" sz="1400" dirty="0">
                <a:ln>
                  <a:solidFill>
                    <a:srgbClr val="FFFFFF">
                      <a:alpha val="0"/>
                    </a:srgbClr>
                  </a:solidFill>
                </a:ln>
                <a:solidFill>
                  <a:schemeClr val="bg1"/>
                </a:solidFill>
                <a:ea typeface="Segoe UI" pitchFamily="34" charset="0"/>
                <a:cs typeface="Segoe UI" pitchFamily="34" charset="0"/>
              </a:rPr>
              <a:t>Merge and combine data from multiple sources</a:t>
            </a:r>
          </a:p>
        </p:txBody>
      </p:sp>
      <p:sp>
        <p:nvSpPr>
          <p:cNvPr id="37" name="Rectangle 36"/>
          <p:cNvSpPr/>
          <p:nvPr/>
        </p:nvSpPr>
        <p:spPr bwMode="auto">
          <a:xfrm>
            <a:off x="2241064" y="3028971"/>
            <a:ext cx="3137487" cy="16314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defTabSz="913770" fontAlgn="base">
              <a:spcAft>
                <a:spcPts val="1176"/>
              </a:spcAft>
            </a:pPr>
            <a:r>
              <a:rPr lang="en-US" sz="1400" dirty="0">
                <a:ln>
                  <a:solidFill>
                    <a:srgbClr val="FFFFFF">
                      <a:alpha val="0"/>
                    </a:srgbClr>
                  </a:solidFill>
                </a:ln>
                <a:solidFill>
                  <a:schemeClr val="bg1"/>
                </a:solidFill>
                <a:ea typeface="Segoe UI" pitchFamily="34" charset="0"/>
                <a:cs typeface="Segoe UI" pitchFamily="34" charset="0"/>
              </a:rPr>
              <a:t>Lightning fast analytics with xVelocity in-memory technology </a:t>
            </a:r>
          </a:p>
          <a:p>
            <a:pPr defTabSz="913770" fontAlgn="base">
              <a:spcAft>
                <a:spcPts val="1176"/>
              </a:spcAft>
            </a:pPr>
            <a:r>
              <a:rPr lang="en-US" sz="1400" dirty="0">
                <a:ln>
                  <a:solidFill>
                    <a:srgbClr val="FFFFFF">
                      <a:alpha val="0"/>
                    </a:srgbClr>
                  </a:solidFill>
                </a:ln>
                <a:solidFill>
                  <a:schemeClr val="bg1"/>
                </a:solidFill>
                <a:ea typeface="Segoe UI" pitchFamily="34" charset="0"/>
                <a:cs typeface="Segoe UI" pitchFamily="34" charset="0"/>
              </a:rPr>
              <a:t>Model relationships, custom measures, hierarchies, and KPI’s</a:t>
            </a:r>
          </a:p>
          <a:p>
            <a:pPr defTabSz="913770" fontAlgn="base">
              <a:spcAft>
                <a:spcPts val="1176"/>
              </a:spcAft>
            </a:pPr>
            <a:endParaRPr lang="en-US" sz="1400" dirty="0">
              <a:ln>
                <a:solidFill>
                  <a:srgbClr val="FFFFFF">
                    <a:alpha val="0"/>
                  </a:srgbClr>
                </a:solidFill>
              </a:ln>
              <a:solidFill>
                <a:schemeClr val="bg1"/>
              </a:solidFill>
              <a:ea typeface="Segoe UI" pitchFamily="34" charset="0"/>
              <a:cs typeface="Segoe UI" pitchFamily="34" charset="0"/>
            </a:endParaRPr>
          </a:p>
          <a:p>
            <a:pPr defTabSz="913770" fontAlgn="base">
              <a:spcAft>
                <a:spcPts val="1176"/>
              </a:spcAft>
            </a:pPr>
            <a:endParaRPr lang="en-US" sz="1400" dirty="0">
              <a:ln>
                <a:solidFill>
                  <a:srgbClr val="FFFFFF">
                    <a:alpha val="0"/>
                  </a:srgbClr>
                </a:solidFill>
              </a:ln>
              <a:solidFill>
                <a:schemeClr val="bg1"/>
              </a:solidFill>
              <a:ea typeface="Segoe UI" pitchFamily="34" charset="0"/>
              <a:cs typeface="Segoe UI" pitchFamily="34" charset="0"/>
            </a:endParaRPr>
          </a:p>
        </p:txBody>
      </p:sp>
      <p:sp>
        <p:nvSpPr>
          <p:cNvPr id="38" name="Rectangle 37"/>
          <p:cNvSpPr/>
          <p:nvPr/>
        </p:nvSpPr>
        <p:spPr bwMode="auto">
          <a:xfrm>
            <a:off x="2241064" y="4747057"/>
            <a:ext cx="3137487" cy="16314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defTabSz="913770" fontAlgn="base">
              <a:spcAft>
                <a:spcPts val="1176"/>
              </a:spcAft>
            </a:pPr>
            <a:r>
              <a:rPr lang="en-US" sz="1400" dirty="0">
                <a:ln>
                  <a:solidFill>
                    <a:srgbClr val="FFFFFF">
                      <a:alpha val="0"/>
                    </a:srgbClr>
                  </a:solidFill>
                </a:ln>
                <a:solidFill>
                  <a:schemeClr val="bg1"/>
                </a:solidFill>
                <a:ea typeface="Segoe UI" pitchFamily="34" charset="0"/>
                <a:cs typeface="Segoe UI" pitchFamily="34" charset="0"/>
              </a:rPr>
              <a:t>Bring your data to life with interactive visualization</a:t>
            </a:r>
          </a:p>
          <a:p>
            <a:pPr defTabSz="913770" fontAlgn="base">
              <a:spcAft>
                <a:spcPts val="1176"/>
              </a:spcAft>
            </a:pPr>
            <a:r>
              <a:rPr lang="en-US" sz="1400" dirty="0">
                <a:ln>
                  <a:solidFill>
                    <a:srgbClr val="FFFFFF">
                      <a:alpha val="0"/>
                    </a:srgbClr>
                  </a:solidFill>
                </a:ln>
                <a:solidFill>
                  <a:schemeClr val="bg1"/>
                </a:solidFill>
                <a:ea typeface="Segoe UI" pitchFamily="34" charset="0"/>
                <a:cs typeface="Segoe UI" pitchFamily="34" charset="0"/>
              </a:rPr>
              <a:t>Explore data in new ways to uncover hidden insights </a:t>
            </a:r>
          </a:p>
        </p:txBody>
      </p:sp>
      <p:grpSp>
        <p:nvGrpSpPr>
          <p:cNvPr id="39" name="Group 38"/>
          <p:cNvGrpSpPr/>
          <p:nvPr/>
        </p:nvGrpSpPr>
        <p:grpSpPr>
          <a:xfrm flipH="1">
            <a:off x="1633773" y="4005707"/>
            <a:ext cx="420365" cy="582202"/>
            <a:chOff x="1519068" y="3645051"/>
            <a:chExt cx="800271" cy="1108369"/>
          </a:xfrm>
          <a:solidFill>
            <a:schemeClr val="bg1"/>
          </a:solidFill>
        </p:grpSpPr>
        <p:sp>
          <p:nvSpPr>
            <p:cNvPr id="40" name="Rectangle 24"/>
            <p:cNvSpPr/>
            <p:nvPr/>
          </p:nvSpPr>
          <p:spPr>
            <a:xfrm>
              <a:off x="1519068" y="3645051"/>
              <a:ext cx="800271" cy="1108369"/>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dirty="0"/>
            </a:p>
          </p:txBody>
        </p:sp>
        <p:sp>
          <p:nvSpPr>
            <p:cNvPr id="41" name="Freeform 40"/>
            <p:cNvSpPr>
              <a:spLocks noEditPoints="1"/>
            </p:cNvSpPr>
            <p:nvPr/>
          </p:nvSpPr>
          <p:spPr bwMode="black">
            <a:xfrm rot="17995606">
              <a:off x="1632468" y="3750465"/>
              <a:ext cx="368553" cy="289400"/>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568" dirty="0">
                <a:ln>
                  <a:solidFill>
                    <a:schemeClr val="tx1">
                      <a:alpha val="0"/>
                    </a:schemeClr>
                  </a:solidFill>
                </a:ln>
              </a:endParaRPr>
            </a:p>
          </p:txBody>
        </p:sp>
      </p:grpSp>
      <p:sp>
        <p:nvSpPr>
          <p:cNvPr id="52" name="Rectangle 51"/>
          <p:cNvSpPr/>
          <p:nvPr/>
        </p:nvSpPr>
        <p:spPr bwMode="auto">
          <a:xfrm>
            <a:off x="5482347" y="1306787"/>
            <a:ext cx="6253563" cy="50719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3770" fontAlgn="base">
              <a:spcBef>
                <a:spcPct val="0"/>
              </a:spcBef>
              <a:spcAft>
                <a:spcPct val="0"/>
              </a:spcAft>
            </a:pPr>
            <a:endParaRPr lang="en-US" sz="3137" dirty="0">
              <a:ln>
                <a:solidFill>
                  <a:srgbClr val="FFFFFF">
                    <a:alpha val="0"/>
                  </a:srgbClr>
                </a:solidFill>
              </a:ln>
              <a:solidFill>
                <a:srgbClr val="FFFFFF"/>
              </a:solidFill>
              <a:latin typeface="Segoe UI Light"/>
              <a:ea typeface="Segoe UI" pitchFamily="34" charset="0"/>
              <a:cs typeface="Segoe UI" pitchFamily="34" charset="0"/>
            </a:endParaRPr>
          </a:p>
        </p:txBody>
      </p:sp>
      <p:sp>
        <p:nvSpPr>
          <p:cNvPr id="53" name="Rectangle 52"/>
          <p:cNvSpPr/>
          <p:nvPr/>
        </p:nvSpPr>
        <p:spPr bwMode="auto">
          <a:xfrm>
            <a:off x="5482347" y="1306787"/>
            <a:ext cx="6253563" cy="45056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defTabSz="913770" fontAlgn="base">
              <a:lnSpc>
                <a:spcPct val="115000"/>
              </a:lnSpc>
              <a:spcBef>
                <a:spcPct val="0"/>
              </a:spcBef>
              <a:spcAft>
                <a:spcPts val="196"/>
              </a:spcAft>
            </a:pPr>
            <a:r>
              <a:rPr lang="en-US" sz="2157" dirty="0">
                <a:ln>
                  <a:solidFill>
                    <a:srgbClr val="FFFFFF">
                      <a:alpha val="0"/>
                    </a:srgbClr>
                  </a:solidFill>
                </a:ln>
                <a:solidFill>
                  <a:srgbClr val="FFFFFF"/>
                </a:solidFill>
              </a:rPr>
              <a:t>Power View</a:t>
            </a:r>
          </a:p>
        </p:txBody>
      </p:sp>
      <p:pic>
        <p:nvPicPr>
          <p:cNvPr id="21" name="Picture 20"/>
          <p:cNvPicPr>
            <a:picLocks noChangeAspect="1"/>
          </p:cNvPicPr>
          <p:nvPr/>
        </p:nvPicPr>
        <p:blipFill>
          <a:blip r:embed="rId4"/>
          <a:stretch>
            <a:fillRect/>
          </a:stretch>
        </p:blipFill>
        <p:spPr>
          <a:xfrm>
            <a:off x="5581205" y="1856006"/>
            <a:ext cx="6088343" cy="4415657"/>
          </a:xfrm>
          <a:prstGeom prst="rect">
            <a:avLst/>
          </a:prstGeom>
        </p:spPr>
      </p:pic>
    </p:spTree>
    <p:extLst>
      <p:ext uri="{BB962C8B-B14F-4D97-AF65-F5344CB8AC3E}">
        <p14:creationId xmlns:p14="http://schemas.microsoft.com/office/powerpoint/2010/main" val="390479075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p:nvPr/>
        </p:nvSpPr>
        <p:spPr bwMode="auto">
          <a:xfrm>
            <a:off x="1" y="-488608"/>
            <a:ext cx="12192991" cy="406838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4" name="Rectangle 3"/>
          <p:cNvSpPr/>
          <p:nvPr/>
        </p:nvSpPr>
        <p:spPr bwMode="auto">
          <a:xfrm>
            <a:off x="471803" y="1189495"/>
            <a:ext cx="11217106" cy="22395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a:xfrm>
            <a:off x="269240" y="289514"/>
            <a:ext cx="11655840" cy="899665"/>
          </a:xfrm>
        </p:spPr>
        <p:txBody>
          <a:bodyPr/>
          <a:lstStyle/>
          <a:p>
            <a:r>
              <a:rPr lang="en-US" dirty="0" smtClean="0"/>
              <a:t>Apache Hadoop Portfolio of Projects</a:t>
            </a:r>
            <a:endParaRPr lang="en-US" dirty="0"/>
          </a:p>
        </p:txBody>
      </p:sp>
      <p:grpSp>
        <p:nvGrpSpPr>
          <p:cNvPr id="3" name="Group 2"/>
          <p:cNvGrpSpPr/>
          <p:nvPr/>
        </p:nvGrpSpPr>
        <p:grpSpPr>
          <a:xfrm>
            <a:off x="1087913" y="1400918"/>
            <a:ext cx="10344088" cy="1824684"/>
            <a:chOff x="1109727" y="1428511"/>
            <a:chExt cx="10551509" cy="1861273"/>
          </a:xfrm>
        </p:grpSpPr>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27" y="1597819"/>
              <a:ext cx="2571750" cy="1514475"/>
            </a:xfrm>
            <a:prstGeom prst="rect">
              <a:avLst/>
            </a:prstGeom>
          </p:spPr>
        </p:pic>
        <p:grpSp>
          <p:nvGrpSpPr>
            <p:cNvPr id="5" name="Group 4"/>
            <p:cNvGrpSpPr/>
            <p:nvPr/>
          </p:nvGrpSpPr>
          <p:grpSpPr>
            <a:xfrm>
              <a:off x="4309941" y="1428511"/>
              <a:ext cx="7351295" cy="1861273"/>
              <a:chOff x="4133589" y="1508124"/>
              <a:chExt cx="7351295" cy="1861273"/>
            </a:xfrm>
          </p:grpSpPr>
          <p:sp>
            <p:nvSpPr>
              <p:cNvPr id="72" name="TextBox 71"/>
              <p:cNvSpPr txBox="1"/>
              <p:nvPr/>
            </p:nvSpPr>
            <p:spPr>
              <a:xfrm>
                <a:off x="4133589" y="1508124"/>
                <a:ext cx="7351295" cy="683258"/>
              </a:xfrm>
              <a:prstGeom prst="rect">
                <a:avLst/>
              </a:prstGeom>
              <a:noFill/>
            </p:spPr>
            <p:txBody>
              <a:bodyPr wrap="square" lIns="179285" tIns="143428" rIns="179285" bIns="143428" rtlCol="0" anchor="ctr">
                <a:spAutoFit/>
              </a:bodyPr>
              <a:lstStyle/>
              <a:p>
                <a:pPr>
                  <a:lnSpc>
                    <a:spcPct val="90000"/>
                  </a:lnSpc>
                </a:pPr>
                <a:r>
                  <a:rPr lang="en-US" altLang="zh-TW" sz="2745" dirty="0">
                    <a:gradFill>
                      <a:gsLst>
                        <a:gs pos="0">
                          <a:schemeClr val="tx1">
                            <a:lumMod val="95000"/>
                            <a:lumOff val="5000"/>
                          </a:schemeClr>
                        </a:gs>
                        <a:gs pos="100000">
                          <a:schemeClr val="tx1">
                            <a:lumMod val="95000"/>
                            <a:lumOff val="5000"/>
                          </a:schemeClr>
                        </a:gs>
                      </a:gsLst>
                      <a:lin ang="5400000" scaled="0"/>
                    </a:gradFill>
                  </a:rPr>
                  <a:t>Apache </a:t>
                </a:r>
                <a:r>
                  <a:rPr lang="zh-TW" altLang="en-US" sz="2745" dirty="0">
                    <a:gradFill>
                      <a:gsLst>
                        <a:gs pos="0">
                          <a:schemeClr val="tx1">
                            <a:lumMod val="95000"/>
                            <a:lumOff val="5000"/>
                          </a:schemeClr>
                        </a:gs>
                        <a:gs pos="100000">
                          <a:schemeClr val="tx1">
                            <a:lumMod val="95000"/>
                            <a:lumOff val="5000"/>
                          </a:schemeClr>
                        </a:gs>
                      </a:gsLst>
                      <a:lin ang="5400000" scaled="0"/>
                    </a:gradFill>
                  </a:rPr>
                  <a:t>基金會下的開源</a:t>
                </a:r>
                <a:r>
                  <a:rPr lang="zh-TW" altLang="en-US" sz="2745" dirty="0" smtClean="0">
                    <a:gradFill>
                      <a:gsLst>
                        <a:gs pos="0">
                          <a:schemeClr val="tx1">
                            <a:lumMod val="95000"/>
                            <a:lumOff val="5000"/>
                          </a:schemeClr>
                        </a:gs>
                        <a:gs pos="100000">
                          <a:schemeClr val="tx1">
                            <a:lumMod val="95000"/>
                            <a:lumOff val="5000"/>
                          </a:schemeClr>
                        </a:gs>
                      </a:gsLst>
                      <a:lin ang="5400000" scaled="0"/>
                    </a:gradFill>
                  </a:rPr>
                  <a:t>專案</a:t>
                </a:r>
                <a:endParaRPr lang="zh-TW" altLang="en-US" sz="2745" dirty="0">
                  <a:gradFill>
                    <a:gsLst>
                      <a:gs pos="0">
                        <a:schemeClr val="tx1">
                          <a:lumMod val="95000"/>
                          <a:lumOff val="5000"/>
                        </a:schemeClr>
                      </a:gs>
                      <a:gs pos="100000">
                        <a:schemeClr val="tx1">
                          <a:lumMod val="95000"/>
                          <a:lumOff val="5000"/>
                        </a:schemeClr>
                      </a:gs>
                    </a:gsLst>
                    <a:lin ang="5400000" scaled="0"/>
                  </a:gradFill>
                </a:endParaRPr>
              </a:p>
            </p:txBody>
          </p:sp>
          <p:sp>
            <p:nvSpPr>
              <p:cNvPr id="73" name="TextBox 72"/>
              <p:cNvSpPr txBox="1"/>
              <p:nvPr/>
            </p:nvSpPr>
            <p:spPr>
              <a:xfrm>
                <a:off x="4133589" y="2093041"/>
                <a:ext cx="7351295" cy="683258"/>
              </a:xfrm>
              <a:prstGeom prst="rect">
                <a:avLst/>
              </a:prstGeom>
              <a:noFill/>
            </p:spPr>
            <p:txBody>
              <a:bodyPr wrap="square" lIns="179285" tIns="143428" rIns="179285" bIns="143428" rtlCol="0" anchor="ctr">
                <a:spAutoFit/>
              </a:bodyPr>
              <a:lstStyle/>
              <a:p>
                <a:pPr>
                  <a:lnSpc>
                    <a:spcPct val="90000"/>
                  </a:lnSpc>
                </a:pPr>
                <a:r>
                  <a:rPr lang="zh-TW" altLang="en-US" sz="2745" dirty="0">
                    <a:gradFill>
                      <a:gsLst>
                        <a:gs pos="0">
                          <a:schemeClr val="tx1">
                            <a:lumMod val="95000"/>
                            <a:lumOff val="5000"/>
                          </a:schemeClr>
                        </a:gs>
                        <a:gs pos="100000">
                          <a:schemeClr val="tx1">
                            <a:lumMod val="95000"/>
                            <a:lumOff val="5000"/>
                          </a:schemeClr>
                        </a:gs>
                      </a:gsLst>
                      <a:lin ang="5400000" scaled="0"/>
                    </a:gradFill>
                  </a:rPr>
                  <a:t>可高度延展的分散式檔案系統</a:t>
                </a:r>
                <a:r>
                  <a:rPr lang="en-US" altLang="zh-TW" sz="2745" dirty="0">
                    <a:gradFill>
                      <a:gsLst>
                        <a:gs pos="0">
                          <a:schemeClr val="tx1">
                            <a:lumMod val="95000"/>
                            <a:lumOff val="5000"/>
                          </a:schemeClr>
                        </a:gs>
                        <a:gs pos="100000">
                          <a:schemeClr val="tx1">
                            <a:lumMod val="95000"/>
                            <a:lumOff val="5000"/>
                          </a:schemeClr>
                        </a:gs>
                      </a:gsLst>
                      <a:lin ang="5400000" scaled="0"/>
                    </a:gradFill>
                  </a:rPr>
                  <a:t> </a:t>
                </a:r>
                <a:r>
                  <a:rPr lang="en-US" sz="2745" dirty="0" smtClean="0">
                    <a:gradFill>
                      <a:gsLst>
                        <a:gs pos="0">
                          <a:schemeClr val="tx1">
                            <a:lumMod val="95000"/>
                            <a:lumOff val="5000"/>
                          </a:schemeClr>
                        </a:gs>
                        <a:gs pos="100000">
                          <a:schemeClr val="tx1">
                            <a:lumMod val="95000"/>
                            <a:lumOff val="5000"/>
                          </a:schemeClr>
                        </a:gs>
                      </a:gsLst>
                      <a:lin ang="5400000" scaled="0"/>
                    </a:gradFill>
                  </a:rPr>
                  <a:t>(HDFS)</a:t>
                </a:r>
                <a:endParaRPr lang="en-US" sz="2745" dirty="0">
                  <a:gradFill>
                    <a:gsLst>
                      <a:gs pos="0">
                        <a:schemeClr val="tx1">
                          <a:lumMod val="95000"/>
                          <a:lumOff val="5000"/>
                        </a:schemeClr>
                      </a:gs>
                      <a:gs pos="100000">
                        <a:schemeClr val="tx1">
                          <a:lumMod val="95000"/>
                          <a:lumOff val="5000"/>
                        </a:schemeClr>
                      </a:gs>
                    </a:gsLst>
                    <a:lin ang="5400000" scaled="0"/>
                  </a:gradFill>
                </a:endParaRPr>
              </a:p>
            </p:txBody>
          </p:sp>
          <p:sp>
            <p:nvSpPr>
              <p:cNvPr id="74" name="TextBox 73"/>
              <p:cNvSpPr txBox="1"/>
              <p:nvPr/>
            </p:nvSpPr>
            <p:spPr>
              <a:xfrm>
                <a:off x="4133589" y="2669776"/>
                <a:ext cx="7351295" cy="699621"/>
              </a:xfrm>
              <a:prstGeom prst="rect">
                <a:avLst/>
              </a:prstGeom>
              <a:noFill/>
            </p:spPr>
            <p:txBody>
              <a:bodyPr wrap="square" lIns="179285" tIns="143428" rIns="179285" bIns="143428" rtlCol="0" anchor="ctr">
                <a:spAutoFit/>
              </a:bodyPr>
              <a:lstStyle/>
              <a:p>
                <a:pPr>
                  <a:lnSpc>
                    <a:spcPct val="90000"/>
                  </a:lnSpc>
                </a:pPr>
                <a:r>
                  <a:rPr lang="zh-TW" altLang="en-US" sz="2745" dirty="0">
                    <a:gradFill>
                      <a:gsLst>
                        <a:gs pos="0">
                          <a:schemeClr val="tx1">
                            <a:lumMod val="95000"/>
                            <a:lumOff val="5000"/>
                          </a:schemeClr>
                        </a:gs>
                        <a:gs pos="100000">
                          <a:schemeClr val="tx1">
                            <a:lumMod val="95000"/>
                            <a:lumOff val="5000"/>
                          </a:schemeClr>
                        </a:gs>
                      </a:gsLst>
                      <a:lin ang="5400000" scaled="0"/>
                    </a:gradFill>
                  </a:rPr>
                  <a:t>運算及資料處理皆是以分散式完成</a:t>
                </a:r>
                <a:endParaRPr lang="en-US" altLang="zh-TW" sz="2745" dirty="0">
                  <a:gradFill>
                    <a:gsLst>
                      <a:gs pos="0">
                        <a:schemeClr val="tx1">
                          <a:lumMod val="95000"/>
                          <a:lumOff val="5000"/>
                        </a:schemeClr>
                      </a:gs>
                      <a:gs pos="100000">
                        <a:schemeClr val="tx1">
                          <a:lumMod val="95000"/>
                          <a:lumOff val="5000"/>
                        </a:schemeClr>
                      </a:gs>
                    </a:gsLst>
                    <a:lin ang="5400000" scaled="0"/>
                  </a:gradFill>
                </a:endParaRPr>
              </a:p>
            </p:txBody>
          </p:sp>
        </p:grpSp>
      </p:grpSp>
      <p:grpSp>
        <p:nvGrpSpPr>
          <p:cNvPr id="33" name="Group 32"/>
          <p:cNvGrpSpPr/>
          <p:nvPr/>
        </p:nvGrpSpPr>
        <p:grpSpPr>
          <a:xfrm>
            <a:off x="275999" y="3728228"/>
            <a:ext cx="11549588" cy="2838260"/>
            <a:chOff x="281532" y="3802490"/>
            <a:chExt cx="11781181" cy="2895173"/>
          </a:xfrm>
        </p:grpSpPr>
        <p:sp>
          <p:nvSpPr>
            <p:cNvPr id="34" name="Rectangle 33"/>
            <p:cNvSpPr/>
            <p:nvPr/>
          </p:nvSpPr>
          <p:spPr>
            <a:xfrm>
              <a:off x="281532" y="3802490"/>
              <a:ext cx="11781181" cy="2895173"/>
            </a:xfrm>
            <a:prstGeom prst="rect">
              <a:avLst/>
            </a:prstGeom>
            <a:solidFill>
              <a:schemeClr val="bg2"/>
            </a:solidFill>
            <a:ln w="38100" cmpd="sng">
              <a:noFill/>
            </a:ln>
            <a:effectLst/>
          </p:spPr>
          <p:style>
            <a:lnRef idx="2">
              <a:schemeClr val="accent1"/>
            </a:lnRef>
            <a:fillRef idx="0">
              <a:schemeClr val="accent1"/>
            </a:fillRef>
            <a:effectRef idx="1">
              <a:schemeClr val="accent1"/>
            </a:effectRef>
            <a:fontRef idx="minor">
              <a:schemeClr val="tx1"/>
            </a:fontRef>
          </p:style>
          <p:txBody>
            <a:bodyPr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456628"/>
              <a:r>
                <a:rPr lang="en-US" sz="3137" b="1" dirty="0">
                  <a:solidFill>
                    <a:srgbClr val="FFFFFF"/>
                  </a:solidFill>
                  <a:latin typeface="Arial"/>
                  <a:cs typeface="Arial"/>
                </a:rPr>
                <a:t>    </a:t>
              </a:r>
            </a:p>
          </p:txBody>
        </p:sp>
        <p:grpSp>
          <p:nvGrpSpPr>
            <p:cNvPr id="35" name="Group 34"/>
            <p:cNvGrpSpPr/>
            <p:nvPr/>
          </p:nvGrpSpPr>
          <p:grpSpPr>
            <a:xfrm>
              <a:off x="392052" y="3914096"/>
              <a:ext cx="2336858" cy="2671960"/>
              <a:chOff x="417452" y="3963789"/>
              <a:chExt cx="2336858" cy="2671960"/>
            </a:xfrm>
          </p:grpSpPr>
          <p:sp>
            <p:nvSpPr>
              <p:cNvPr id="113" name="Rectangle 112"/>
              <p:cNvSpPr/>
              <p:nvPr/>
            </p:nvSpPr>
            <p:spPr>
              <a:xfrm>
                <a:off x="417452" y="3963789"/>
                <a:ext cx="2336858" cy="369827"/>
              </a:xfrm>
              <a:prstGeom prst="rect">
                <a:avLst/>
              </a:prstGeom>
              <a:solidFill>
                <a:schemeClr val="accent4">
                  <a:lumMod val="50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274" b="1" dirty="0" smtClean="0">
                    <a:gradFill>
                      <a:gsLst>
                        <a:gs pos="1250">
                          <a:schemeClr val="bg1"/>
                        </a:gs>
                        <a:gs pos="100000">
                          <a:schemeClr val="bg1"/>
                        </a:gs>
                      </a:gsLst>
                      <a:lin ang="5400000" scaled="0"/>
                    </a:gradFill>
                    <a:cs typeface="Arial"/>
                  </a:rPr>
                  <a:t>管理及監控</a:t>
                </a:r>
                <a:endParaRPr lang="en-US" sz="1274" b="1" dirty="0">
                  <a:gradFill>
                    <a:gsLst>
                      <a:gs pos="1250">
                        <a:schemeClr val="bg1"/>
                      </a:gs>
                      <a:gs pos="100000">
                        <a:schemeClr val="bg1"/>
                      </a:gs>
                    </a:gsLst>
                    <a:lin ang="5400000" scaled="0"/>
                  </a:gradFill>
                  <a:cs typeface="Arial"/>
                </a:endParaRPr>
              </a:p>
            </p:txBody>
          </p:sp>
          <p:sp>
            <p:nvSpPr>
              <p:cNvPr id="114" name="Rectangle 113"/>
              <p:cNvSpPr/>
              <p:nvPr/>
            </p:nvSpPr>
            <p:spPr>
              <a:xfrm>
                <a:off x="417452" y="4366378"/>
                <a:ext cx="2336858" cy="2269371"/>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zh-TW" altLang="en-US" sz="1600" b="1" dirty="0" smtClean="0">
                    <a:gradFill>
                      <a:gsLst>
                        <a:gs pos="2917">
                          <a:schemeClr val="tx1"/>
                        </a:gs>
                        <a:gs pos="100000">
                          <a:schemeClr val="tx1"/>
                        </a:gs>
                      </a:gsLst>
                      <a:lin ang="5400000" scaled="0"/>
                    </a:gradFill>
                    <a:cs typeface="Arial"/>
                  </a:rPr>
                  <a:t>資料操作流程、生命週期以及管理</a:t>
                </a:r>
                <a:endParaRPr lang="en-US" sz="1600" b="1" dirty="0">
                  <a:gradFill>
                    <a:gsLst>
                      <a:gs pos="2917">
                        <a:schemeClr val="tx1"/>
                      </a:gs>
                      <a:gs pos="100000">
                        <a:schemeClr val="tx1"/>
                      </a:gs>
                    </a:gsLst>
                    <a:lin ang="5400000" scaled="0"/>
                  </a:gradFill>
                  <a:cs typeface="Arial"/>
                </a:endParaRPr>
              </a:p>
              <a:p>
                <a:pPr>
                  <a:lnSpc>
                    <a:spcPct val="90000"/>
                  </a:lnSpc>
                </a:pPr>
                <a:endParaRPr lang="en-US" sz="980" b="1" dirty="0">
                  <a:gradFill>
                    <a:gsLst>
                      <a:gs pos="2917">
                        <a:schemeClr val="tx1"/>
                      </a:gs>
                      <a:gs pos="100000">
                        <a:schemeClr val="tx1"/>
                      </a:gs>
                    </a:gsLst>
                    <a:lin ang="5400000" scaled="0"/>
                  </a:gradFill>
                  <a:cs typeface="Arial"/>
                </a:endParaRPr>
              </a:p>
              <a:p>
                <a:pPr>
                  <a:lnSpc>
                    <a:spcPct val="90000"/>
                  </a:lnSpc>
                </a:pPr>
                <a:r>
                  <a:rPr lang="en-US" sz="1400" b="1" dirty="0">
                    <a:solidFill>
                      <a:schemeClr val="accent1"/>
                    </a:solidFill>
                    <a:cs typeface="Arial"/>
                  </a:rPr>
                  <a:t>Falcon</a:t>
                </a:r>
              </a:p>
              <a:p>
                <a:pPr>
                  <a:lnSpc>
                    <a:spcPct val="90000"/>
                  </a:lnSpc>
                </a:pPr>
                <a:r>
                  <a:rPr lang="en-US" sz="1400" b="1" dirty="0" err="1">
                    <a:solidFill>
                      <a:schemeClr val="accent1"/>
                    </a:solidFill>
                    <a:cs typeface="Arial"/>
                  </a:rPr>
                  <a:t>Sqoop</a:t>
                </a:r>
                <a:endParaRPr lang="en-US" sz="1400" b="1" dirty="0">
                  <a:solidFill>
                    <a:schemeClr val="accent1"/>
                  </a:solidFill>
                  <a:cs typeface="Arial"/>
                </a:endParaRPr>
              </a:p>
              <a:p>
                <a:pPr>
                  <a:lnSpc>
                    <a:spcPct val="90000"/>
                  </a:lnSpc>
                </a:pPr>
                <a:r>
                  <a:rPr lang="en-US" sz="1400" b="1" dirty="0">
                    <a:solidFill>
                      <a:schemeClr val="accent1"/>
                    </a:solidFill>
                    <a:cs typeface="Arial"/>
                  </a:rPr>
                  <a:t>Flume</a:t>
                </a:r>
              </a:p>
              <a:p>
                <a:pPr>
                  <a:lnSpc>
                    <a:spcPct val="90000"/>
                  </a:lnSpc>
                </a:pPr>
                <a:r>
                  <a:rPr lang="en-US" sz="1400" b="1" dirty="0">
                    <a:solidFill>
                      <a:schemeClr val="accent1"/>
                    </a:solidFill>
                    <a:cs typeface="Arial"/>
                  </a:rPr>
                  <a:t>NFS</a:t>
                </a:r>
              </a:p>
              <a:p>
                <a:pPr>
                  <a:lnSpc>
                    <a:spcPct val="90000"/>
                  </a:lnSpc>
                </a:pPr>
                <a:r>
                  <a:rPr lang="en-US" sz="1400" b="1" dirty="0" err="1">
                    <a:solidFill>
                      <a:schemeClr val="accent1"/>
                    </a:solidFill>
                    <a:cs typeface="Arial"/>
                  </a:rPr>
                  <a:t>WebHDFS</a:t>
                </a:r>
                <a:endParaRPr lang="en-US" sz="1400" b="1" dirty="0">
                  <a:solidFill>
                    <a:schemeClr val="accent1"/>
                  </a:solidFill>
                  <a:cs typeface="Arial"/>
                </a:endParaRPr>
              </a:p>
            </p:txBody>
          </p:sp>
        </p:grpSp>
        <p:grpSp>
          <p:nvGrpSpPr>
            <p:cNvPr id="36" name="Group 35"/>
            <p:cNvGrpSpPr/>
            <p:nvPr/>
          </p:nvGrpSpPr>
          <p:grpSpPr>
            <a:xfrm>
              <a:off x="2786946" y="3914097"/>
              <a:ext cx="4346142" cy="2671959"/>
              <a:chOff x="2804592" y="3963789"/>
              <a:chExt cx="4346142" cy="2671959"/>
            </a:xfrm>
          </p:grpSpPr>
          <p:sp>
            <p:nvSpPr>
              <p:cNvPr id="44" name="Rectangle 43"/>
              <p:cNvSpPr/>
              <p:nvPr/>
            </p:nvSpPr>
            <p:spPr>
              <a:xfrm>
                <a:off x="2804592" y="5441881"/>
                <a:ext cx="4346141" cy="1193867"/>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lIns="89642"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078" b="1" dirty="0">
                    <a:solidFill>
                      <a:prstClr val="black">
                        <a:lumMod val="65000"/>
                        <a:lumOff val="35000"/>
                      </a:prstClr>
                    </a:solidFill>
                    <a:latin typeface="Arial"/>
                    <a:cs typeface="Arial"/>
                  </a:rPr>
                  <a:t> </a:t>
                </a:r>
              </a:p>
            </p:txBody>
          </p:sp>
          <p:sp>
            <p:nvSpPr>
              <p:cNvPr id="45" name="Rectangle 44"/>
              <p:cNvSpPr/>
              <p:nvPr/>
            </p:nvSpPr>
            <p:spPr>
              <a:xfrm>
                <a:off x="2804594" y="4366380"/>
                <a:ext cx="4346140" cy="1035884"/>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lIns="89642"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sz="1078" b="1" dirty="0">
                  <a:solidFill>
                    <a:prstClr val="black">
                      <a:lumMod val="65000"/>
                      <a:lumOff val="35000"/>
                    </a:prstClr>
                  </a:solidFill>
                  <a:latin typeface="Arial"/>
                  <a:cs typeface="Arial"/>
                </a:endParaRPr>
              </a:p>
            </p:txBody>
          </p:sp>
          <p:sp>
            <p:nvSpPr>
              <p:cNvPr id="46" name="Rectangle 45"/>
              <p:cNvSpPr>
                <a:spLocks/>
              </p:cNvSpPr>
              <p:nvPr/>
            </p:nvSpPr>
            <p:spPr>
              <a:xfrm>
                <a:off x="2893160" y="5169183"/>
                <a:ext cx="4149460" cy="461997"/>
              </a:xfrm>
              <a:prstGeom prst="rect">
                <a:avLst/>
              </a:prstGeom>
              <a:solidFill>
                <a:schemeClr val="accent2">
                  <a:lumMod val="7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79285" tIns="134464" rIns="179285"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1568" b="1" dirty="0">
                    <a:gradFill>
                      <a:gsLst>
                        <a:gs pos="2917">
                          <a:schemeClr val="bg1"/>
                        </a:gs>
                        <a:gs pos="100000">
                          <a:schemeClr val="bg1"/>
                        </a:gs>
                      </a:gsLst>
                      <a:lin ang="5400000" scaled="0"/>
                    </a:gradFill>
                    <a:cs typeface="Arial"/>
                  </a:rPr>
                  <a:t>YARN: data operating system</a:t>
                </a:r>
              </a:p>
            </p:txBody>
          </p:sp>
          <p:sp>
            <p:nvSpPr>
              <p:cNvPr id="47" name="Rounded Rectangle 37"/>
              <p:cNvSpPr>
                <a:spLocks/>
              </p:cNvSpPr>
              <p:nvPr/>
            </p:nvSpPr>
            <p:spPr>
              <a:xfrm>
                <a:off x="3472791" y="4443822"/>
                <a:ext cx="531659"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4">
                  <a:lumMod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078" b="1"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Script</a:t>
                </a:r>
              </a:p>
              <a:p>
                <a:pPr>
                  <a:lnSpc>
                    <a:spcPct val="90000"/>
                  </a:lnSpc>
                </a:pPr>
                <a:r>
                  <a:rPr lang="en-US" sz="882" b="1" kern="0" dirty="0">
                    <a:gradFill>
                      <a:gsLst>
                        <a:gs pos="2917">
                          <a:schemeClr val="bg1"/>
                        </a:gs>
                        <a:gs pos="100000">
                          <a:schemeClr val="bg1"/>
                        </a:gs>
                      </a:gsLst>
                      <a:lin ang="5400000" scaled="0"/>
                    </a:gradFill>
                    <a:cs typeface="Arial"/>
                  </a:rPr>
                  <a:t/>
                </a:r>
                <a:br>
                  <a:rPr lang="en-US" sz="882" b="1" kern="0" dirty="0">
                    <a:gradFill>
                      <a:gsLst>
                        <a:gs pos="2917">
                          <a:schemeClr val="bg1"/>
                        </a:gs>
                        <a:gs pos="100000">
                          <a:schemeClr val="bg1"/>
                        </a:gs>
                      </a:gsLst>
                      <a:lin ang="5400000" scaled="0"/>
                    </a:gradFill>
                    <a:cs typeface="Arial"/>
                  </a:rPr>
                </a:br>
                <a:r>
                  <a:rPr lang="en-US" sz="882" b="1" kern="0" dirty="0">
                    <a:gradFill>
                      <a:gsLst>
                        <a:gs pos="2917">
                          <a:schemeClr val="bg1"/>
                        </a:gs>
                        <a:gs pos="100000">
                          <a:schemeClr val="bg1"/>
                        </a:gs>
                      </a:gsLst>
                      <a:lin ang="5400000" scaled="0"/>
                    </a:gradFill>
                    <a:cs typeface="Arial"/>
                  </a:rPr>
                  <a:t>Pig</a:t>
                </a: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endParaRPr lang="en-US" sz="980" b="1" kern="0" dirty="0">
                  <a:gradFill>
                    <a:gsLst>
                      <a:gs pos="2917">
                        <a:schemeClr val="bg1"/>
                      </a:gs>
                      <a:gs pos="100000">
                        <a:schemeClr val="bg1"/>
                      </a:gs>
                    </a:gsLst>
                    <a:lin ang="5400000" scaled="0"/>
                  </a:gradFill>
                  <a:cs typeface="Arial"/>
                </a:endParaRPr>
              </a:p>
            </p:txBody>
          </p:sp>
          <p:sp>
            <p:nvSpPr>
              <p:cNvPr id="48" name="Rounded Rectangle 37"/>
              <p:cNvSpPr>
                <a:spLocks/>
              </p:cNvSpPr>
              <p:nvPr/>
            </p:nvSpPr>
            <p:spPr>
              <a:xfrm>
                <a:off x="5785341"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4">
                  <a:lumMod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zh-TW" altLang="en-US" sz="1078" b="1" kern="0" dirty="0" smtClea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搜尋</a:t>
                </a:r>
                <a:endParaRPr lang="en-US" sz="1078" b="1"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endParaRP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r>
                  <a:rPr lang="en-US" sz="882" b="1" kern="0" dirty="0">
                    <a:gradFill>
                      <a:gsLst>
                        <a:gs pos="2917">
                          <a:schemeClr val="bg1"/>
                        </a:gs>
                        <a:gs pos="100000">
                          <a:schemeClr val="bg1"/>
                        </a:gs>
                      </a:gsLst>
                      <a:lin ang="5400000" scaled="0"/>
                    </a:gradFill>
                    <a:cs typeface="Arial"/>
                  </a:rPr>
                  <a:t>Solr</a:t>
                </a: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endParaRPr lang="en-US" sz="980" b="1" kern="0" dirty="0">
                  <a:gradFill>
                    <a:gsLst>
                      <a:gs pos="2917">
                        <a:schemeClr val="bg1"/>
                      </a:gs>
                      <a:gs pos="100000">
                        <a:schemeClr val="bg1"/>
                      </a:gs>
                    </a:gsLst>
                    <a:lin ang="5400000" scaled="0"/>
                  </a:gradFill>
                  <a:cs typeface="Arial"/>
                </a:endParaRPr>
              </a:p>
            </p:txBody>
          </p:sp>
          <p:sp>
            <p:nvSpPr>
              <p:cNvPr id="49" name="Rounded Rectangle 37"/>
              <p:cNvSpPr>
                <a:spLocks/>
              </p:cNvSpPr>
              <p:nvPr/>
            </p:nvSpPr>
            <p:spPr>
              <a:xfrm>
                <a:off x="4035443"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4">
                  <a:lumMod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078" b="1"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SQL</a:t>
                </a: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r>
                  <a:rPr lang="en-US" sz="882" b="1" kern="0" dirty="0">
                    <a:gradFill>
                      <a:gsLst>
                        <a:gs pos="2917">
                          <a:schemeClr val="bg1"/>
                        </a:gs>
                        <a:gs pos="100000">
                          <a:schemeClr val="bg1"/>
                        </a:gs>
                      </a:gsLst>
                      <a:lin ang="5400000" scaled="0"/>
                    </a:gradFill>
                    <a:cs typeface="Arial"/>
                  </a:rPr>
                  <a:t>Hive/Tez, HCatalog</a:t>
                </a: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endParaRPr lang="en-US" sz="980" b="1" kern="0" dirty="0">
                  <a:gradFill>
                    <a:gsLst>
                      <a:gs pos="2917">
                        <a:schemeClr val="bg1"/>
                      </a:gs>
                      <a:gs pos="100000">
                        <a:schemeClr val="bg1"/>
                      </a:gs>
                    </a:gsLst>
                    <a:lin ang="5400000" scaled="0"/>
                  </a:gradFill>
                  <a:cs typeface="Arial"/>
                </a:endParaRPr>
              </a:p>
            </p:txBody>
          </p:sp>
          <p:sp>
            <p:nvSpPr>
              <p:cNvPr id="50" name="Rounded Rectangle 37"/>
              <p:cNvSpPr>
                <a:spLocks/>
              </p:cNvSpPr>
              <p:nvPr/>
            </p:nvSpPr>
            <p:spPr>
              <a:xfrm>
                <a:off x="4615075" y="4443822"/>
                <a:ext cx="559641"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4">
                  <a:lumMod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en-US" sz="1078" b="1" kern="0" dirty="0" smtClea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NoSQL</a:t>
                </a:r>
                <a:endParaRPr lang="en-US" sz="1078" b="1"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endParaRP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r>
                  <a:rPr lang="en-US" sz="882" b="1" kern="0" dirty="0" err="1">
                    <a:gradFill>
                      <a:gsLst>
                        <a:gs pos="2917">
                          <a:schemeClr val="bg1"/>
                        </a:gs>
                        <a:gs pos="100000">
                          <a:schemeClr val="bg1"/>
                        </a:gs>
                      </a:gsLst>
                      <a:lin ang="5400000" scaled="0"/>
                    </a:gradFill>
                    <a:cs typeface="Arial"/>
                  </a:rPr>
                  <a:t>Hbase</a:t>
                </a:r>
                <a:endParaRPr lang="en-US" sz="882" b="1" kern="0" dirty="0">
                  <a:gradFill>
                    <a:gsLst>
                      <a:gs pos="2917">
                        <a:schemeClr val="bg1"/>
                      </a:gs>
                      <a:gs pos="100000">
                        <a:schemeClr val="bg1"/>
                      </a:gs>
                    </a:gsLst>
                    <a:lin ang="5400000" scaled="0"/>
                  </a:gradFill>
                  <a:cs typeface="Arial"/>
                </a:endParaRPr>
              </a:p>
              <a:p>
                <a:pPr>
                  <a:lnSpc>
                    <a:spcPct val="90000"/>
                  </a:lnSpc>
                </a:pPr>
                <a:r>
                  <a:rPr lang="en-US" sz="882" b="1" kern="0" dirty="0" err="1">
                    <a:gradFill>
                      <a:gsLst>
                        <a:gs pos="2917">
                          <a:schemeClr val="bg1"/>
                        </a:gs>
                        <a:gs pos="100000">
                          <a:schemeClr val="bg1"/>
                        </a:gs>
                      </a:gsLst>
                      <a:lin ang="5400000" scaled="0"/>
                    </a:gradFill>
                    <a:cs typeface="Arial"/>
                  </a:rPr>
                  <a:t>Accumulo</a:t>
                </a:r>
                <a:endParaRPr lang="en-US" sz="882" b="1" kern="0" dirty="0">
                  <a:gradFill>
                    <a:gsLst>
                      <a:gs pos="2917">
                        <a:schemeClr val="bg1"/>
                      </a:gs>
                      <a:gs pos="100000">
                        <a:schemeClr val="bg1"/>
                      </a:gs>
                    </a:gsLst>
                    <a:lin ang="5400000" scaled="0"/>
                  </a:gradFill>
                  <a:cs typeface="Arial"/>
                </a:endParaRP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endParaRPr lang="en-US" sz="980" b="1" kern="0" dirty="0">
                  <a:gradFill>
                    <a:gsLst>
                      <a:gs pos="2917">
                        <a:schemeClr val="bg1"/>
                      </a:gs>
                      <a:gs pos="100000">
                        <a:schemeClr val="bg1"/>
                      </a:gs>
                    </a:gsLst>
                    <a:lin ang="5400000" scaled="0"/>
                  </a:gradFill>
                  <a:cs typeface="Arial"/>
                </a:endParaRPr>
              </a:p>
            </p:txBody>
          </p:sp>
          <p:sp>
            <p:nvSpPr>
              <p:cNvPr id="51" name="Rounded Rectangle 37"/>
              <p:cNvSpPr>
                <a:spLocks/>
              </p:cNvSpPr>
              <p:nvPr/>
            </p:nvSpPr>
            <p:spPr>
              <a:xfrm>
                <a:off x="520570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4">
                  <a:lumMod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zh-TW" altLang="en-US" sz="1078" b="1" kern="0" dirty="0" smtClea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串流</a:t>
                </a:r>
                <a:endParaRPr lang="en-US" sz="1078" b="1"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endParaRPr>
              </a:p>
              <a:p>
                <a:pPr>
                  <a:lnSpc>
                    <a:spcPct val="90000"/>
                  </a:lnSpc>
                </a:pPr>
                <a:r>
                  <a:rPr lang="en-US" sz="980" b="1" kern="0" dirty="0">
                    <a:gradFill>
                      <a:gsLst>
                        <a:gs pos="2917">
                          <a:schemeClr val="bg1"/>
                        </a:gs>
                        <a:gs pos="100000">
                          <a:schemeClr val="bg1"/>
                        </a:gs>
                      </a:gsLst>
                      <a:lin ang="5400000" scaled="0"/>
                    </a:gradFill>
                    <a:cs typeface="Arial"/>
                  </a:rPr>
                  <a:t> </a:t>
                </a:r>
              </a:p>
              <a:p>
                <a:pPr>
                  <a:lnSpc>
                    <a:spcPct val="90000"/>
                  </a:lnSpc>
                </a:pPr>
                <a:r>
                  <a:rPr lang="en-US" sz="882" b="1" kern="0" dirty="0">
                    <a:gradFill>
                      <a:gsLst>
                        <a:gs pos="2917">
                          <a:schemeClr val="bg1"/>
                        </a:gs>
                        <a:gs pos="100000">
                          <a:schemeClr val="bg1"/>
                        </a:gs>
                      </a:gsLst>
                      <a:lin ang="5400000" scaled="0"/>
                    </a:gradFill>
                    <a:cs typeface="Arial"/>
                  </a:rPr>
                  <a:t>Storm</a:t>
                </a: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endParaRPr lang="en-US" sz="980" b="1" kern="0" dirty="0">
                  <a:gradFill>
                    <a:gsLst>
                      <a:gs pos="2917">
                        <a:schemeClr val="bg1"/>
                      </a:gs>
                      <a:gs pos="100000">
                        <a:schemeClr val="bg1"/>
                      </a:gs>
                    </a:gsLst>
                    <a:lin ang="5400000" scaled="0"/>
                  </a:gradFill>
                  <a:cs typeface="Arial"/>
                </a:endParaRPr>
              </a:p>
            </p:txBody>
          </p:sp>
          <p:sp>
            <p:nvSpPr>
              <p:cNvPr id="52" name="Rounded Rectangle 37"/>
              <p:cNvSpPr>
                <a:spLocks/>
              </p:cNvSpPr>
              <p:nvPr/>
            </p:nvSpPr>
            <p:spPr>
              <a:xfrm>
                <a:off x="6364972" y="4443822"/>
                <a:ext cx="677647"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4">
                  <a:lumMod val="50000"/>
                </a:schemeClr>
              </a:solidFill>
              <a:ln w="9525" cmpd="sng">
                <a:noFill/>
                <a:prstDash val="dash"/>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zh-TW" altLang="en-US" sz="1078" b="1" kern="0" dirty="0" smtClea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其它</a:t>
                </a:r>
                <a:endParaRPr lang="en-US" sz="1078" b="1"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endParaRP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r>
                  <a:rPr lang="en-US" sz="882" b="1" kern="0" dirty="0">
                    <a:gradFill>
                      <a:gsLst>
                        <a:gs pos="2917">
                          <a:schemeClr val="bg1"/>
                        </a:gs>
                        <a:gs pos="100000">
                          <a:schemeClr val="bg1"/>
                        </a:gs>
                      </a:gsLst>
                      <a:lin ang="5400000" scaled="0"/>
                    </a:gradFill>
                    <a:cs typeface="Arial"/>
                  </a:rPr>
                  <a:t>Spark, </a:t>
                </a:r>
                <a:br>
                  <a:rPr lang="en-US" sz="882" b="1" kern="0" dirty="0">
                    <a:gradFill>
                      <a:gsLst>
                        <a:gs pos="2917">
                          <a:schemeClr val="bg1"/>
                        </a:gs>
                        <a:gs pos="100000">
                          <a:schemeClr val="bg1"/>
                        </a:gs>
                      </a:gsLst>
                      <a:lin ang="5400000" scaled="0"/>
                    </a:gradFill>
                    <a:cs typeface="Arial"/>
                  </a:rPr>
                </a:br>
                <a:r>
                  <a:rPr lang="en-US" sz="882" b="1" kern="0" dirty="0">
                    <a:gradFill>
                      <a:gsLst>
                        <a:gs pos="2917">
                          <a:schemeClr val="bg1"/>
                        </a:gs>
                        <a:gs pos="100000">
                          <a:schemeClr val="bg1"/>
                        </a:gs>
                      </a:gsLst>
                      <a:lin ang="5400000" scaled="0"/>
                    </a:gradFill>
                    <a:cs typeface="Arial"/>
                  </a:rPr>
                  <a:t>in-memory, </a:t>
                </a:r>
              </a:p>
              <a:p>
                <a:pPr>
                  <a:lnSpc>
                    <a:spcPct val="90000"/>
                  </a:lnSpc>
                </a:pPr>
                <a:r>
                  <a:rPr lang="en-US" sz="882" b="1" kern="0" dirty="0">
                    <a:gradFill>
                      <a:gsLst>
                        <a:gs pos="2917">
                          <a:schemeClr val="bg1"/>
                        </a:gs>
                        <a:gs pos="100000">
                          <a:schemeClr val="bg1"/>
                        </a:gs>
                      </a:gsLst>
                      <a:lin ang="5400000" scaled="0"/>
                    </a:gradFill>
                    <a:cs typeface="Arial"/>
                  </a:rPr>
                  <a:t>ISV engines</a:t>
                </a:r>
              </a:p>
            </p:txBody>
          </p:sp>
          <p:grpSp>
            <p:nvGrpSpPr>
              <p:cNvPr id="53" name="Group 52"/>
              <p:cNvGrpSpPr/>
              <p:nvPr/>
            </p:nvGrpSpPr>
            <p:grpSpPr>
              <a:xfrm>
                <a:off x="2893160" y="5666724"/>
                <a:ext cx="4149597" cy="644912"/>
                <a:chOff x="2499285" y="4541714"/>
                <a:chExt cx="3308943" cy="727355"/>
              </a:xfrm>
              <a:solidFill>
                <a:schemeClr val="bg1">
                  <a:lumMod val="85000"/>
                </a:schemeClr>
              </a:solidFill>
            </p:grpSpPr>
            <p:grpSp>
              <p:nvGrpSpPr>
                <p:cNvPr id="58" name="Group 57"/>
                <p:cNvGrpSpPr/>
                <p:nvPr/>
              </p:nvGrpSpPr>
              <p:grpSpPr>
                <a:xfrm>
                  <a:off x="2499285" y="4541714"/>
                  <a:ext cx="3001931" cy="727355"/>
                  <a:chOff x="2573538" y="3889648"/>
                  <a:chExt cx="3001931" cy="727355"/>
                </a:xfrm>
                <a:grpFill/>
              </p:grpSpPr>
              <p:sp>
                <p:nvSpPr>
                  <p:cNvPr id="62" name="Rounded Rectangle 61"/>
                  <p:cNvSpPr>
                    <a:spLocks/>
                  </p:cNvSpPr>
                  <p:nvPr/>
                </p:nvSpPr>
                <p:spPr>
                  <a:xfrm>
                    <a:off x="2573538"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1</a:t>
                    </a:r>
                  </a:p>
                </p:txBody>
              </p:sp>
              <p:sp>
                <p:nvSpPr>
                  <p:cNvPr id="63" name="Rounded Rectangle 62"/>
                  <p:cNvSpPr>
                    <a:spLocks/>
                  </p:cNvSpPr>
                  <p:nvPr/>
                </p:nvSpPr>
                <p:spPr>
                  <a:xfrm>
                    <a:off x="2876974"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64" name="Rounded Rectangle 63"/>
                  <p:cNvSpPr>
                    <a:spLocks/>
                  </p:cNvSpPr>
                  <p:nvPr/>
                </p:nvSpPr>
                <p:spPr>
                  <a:xfrm>
                    <a:off x="3180410"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65" name="Rounded Rectangle 64"/>
                  <p:cNvSpPr>
                    <a:spLocks/>
                  </p:cNvSpPr>
                  <p:nvPr/>
                </p:nvSpPr>
                <p:spPr>
                  <a:xfrm>
                    <a:off x="3483846"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66" name="Rounded Rectangle 65"/>
                  <p:cNvSpPr>
                    <a:spLocks/>
                  </p:cNvSpPr>
                  <p:nvPr/>
                </p:nvSpPr>
                <p:spPr>
                  <a:xfrm>
                    <a:off x="3787282"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67" name="Rounded Rectangle 66"/>
                  <p:cNvSpPr>
                    <a:spLocks/>
                  </p:cNvSpPr>
                  <p:nvPr/>
                </p:nvSpPr>
                <p:spPr>
                  <a:xfrm>
                    <a:off x="4090718"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75" name="Rounded Rectangle 74"/>
                  <p:cNvSpPr>
                    <a:spLocks/>
                  </p:cNvSpPr>
                  <p:nvPr/>
                </p:nvSpPr>
                <p:spPr>
                  <a:xfrm>
                    <a:off x="4394154"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76" name="Rounded Rectangle 75"/>
                  <p:cNvSpPr>
                    <a:spLocks/>
                  </p:cNvSpPr>
                  <p:nvPr/>
                </p:nvSpPr>
                <p:spPr>
                  <a:xfrm>
                    <a:off x="4697590"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77" name="Rounded Rectangle 76"/>
                  <p:cNvSpPr>
                    <a:spLocks/>
                  </p:cNvSpPr>
                  <p:nvPr/>
                </p:nvSpPr>
                <p:spPr>
                  <a:xfrm>
                    <a:off x="5001026"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78" name="Rounded Rectangle 77"/>
                  <p:cNvSpPr>
                    <a:spLocks/>
                  </p:cNvSpPr>
                  <p:nvPr/>
                </p:nvSpPr>
                <p:spPr>
                  <a:xfrm>
                    <a:off x="5304462" y="388964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89" name="Rounded Rectangle 88"/>
                  <p:cNvSpPr>
                    <a:spLocks/>
                  </p:cNvSpPr>
                  <p:nvPr/>
                </p:nvSpPr>
                <p:spPr>
                  <a:xfrm>
                    <a:off x="2573538"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94" name="Rounded Rectangle 93"/>
                  <p:cNvSpPr>
                    <a:spLocks/>
                  </p:cNvSpPr>
                  <p:nvPr/>
                </p:nvSpPr>
                <p:spPr>
                  <a:xfrm>
                    <a:off x="2876974"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95" name="Rounded Rectangle 94"/>
                  <p:cNvSpPr>
                    <a:spLocks/>
                  </p:cNvSpPr>
                  <p:nvPr/>
                </p:nvSpPr>
                <p:spPr>
                  <a:xfrm>
                    <a:off x="3180410"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96" name="Rounded Rectangle 95"/>
                  <p:cNvSpPr>
                    <a:spLocks/>
                  </p:cNvSpPr>
                  <p:nvPr/>
                </p:nvSpPr>
                <p:spPr>
                  <a:xfrm>
                    <a:off x="3483846"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97" name="Rounded Rectangle 96"/>
                  <p:cNvSpPr>
                    <a:spLocks/>
                  </p:cNvSpPr>
                  <p:nvPr/>
                </p:nvSpPr>
                <p:spPr>
                  <a:xfrm>
                    <a:off x="3787282"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98" name="Rounded Rectangle 97"/>
                  <p:cNvSpPr>
                    <a:spLocks/>
                  </p:cNvSpPr>
                  <p:nvPr/>
                </p:nvSpPr>
                <p:spPr>
                  <a:xfrm>
                    <a:off x="4090718"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99" name="Rounded Rectangle 98"/>
                  <p:cNvSpPr>
                    <a:spLocks/>
                  </p:cNvSpPr>
                  <p:nvPr/>
                </p:nvSpPr>
                <p:spPr>
                  <a:xfrm>
                    <a:off x="4394154"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100" name="Rounded Rectangle 99"/>
                  <p:cNvSpPr>
                    <a:spLocks/>
                  </p:cNvSpPr>
                  <p:nvPr/>
                </p:nvSpPr>
                <p:spPr>
                  <a:xfrm>
                    <a:off x="4697590"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101" name="Rounded Rectangle 100"/>
                  <p:cNvSpPr>
                    <a:spLocks/>
                  </p:cNvSpPr>
                  <p:nvPr/>
                </p:nvSpPr>
                <p:spPr>
                  <a:xfrm>
                    <a:off x="5001026"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102" name="Rounded Rectangle 101"/>
                  <p:cNvSpPr>
                    <a:spLocks/>
                  </p:cNvSpPr>
                  <p:nvPr/>
                </p:nvSpPr>
                <p:spPr>
                  <a:xfrm>
                    <a:off x="5304462" y="4145352"/>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103" name="Rounded Rectangle 102"/>
                  <p:cNvSpPr>
                    <a:spLocks/>
                  </p:cNvSpPr>
                  <p:nvPr/>
                </p:nvSpPr>
                <p:spPr>
                  <a:xfrm>
                    <a:off x="2573538"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104" name="Rounded Rectangle 103"/>
                  <p:cNvSpPr>
                    <a:spLocks/>
                  </p:cNvSpPr>
                  <p:nvPr/>
                </p:nvSpPr>
                <p:spPr>
                  <a:xfrm>
                    <a:off x="2876974"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105" name="Rounded Rectangle 104"/>
                  <p:cNvSpPr>
                    <a:spLocks/>
                  </p:cNvSpPr>
                  <p:nvPr/>
                </p:nvSpPr>
                <p:spPr>
                  <a:xfrm>
                    <a:off x="3180410"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106" name="Rounded Rectangle 105"/>
                  <p:cNvSpPr>
                    <a:spLocks/>
                  </p:cNvSpPr>
                  <p:nvPr/>
                </p:nvSpPr>
                <p:spPr>
                  <a:xfrm>
                    <a:off x="3483846"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107" name="Rounded Rectangle 106"/>
                  <p:cNvSpPr>
                    <a:spLocks/>
                  </p:cNvSpPr>
                  <p:nvPr/>
                </p:nvSpPr>
                <p:spPr>
                  <a:xfrm>
                    <a:off x="3787282"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108" name="Rounded Rectangle 107"/>
                  <p:cNvSpPr>
                    <a:spLocks/>
                  </p:cNvSpPr>
                  <p:nvPr/>
                </p:nvSpPr>
                <p:spPr>
                  <a:xfrm>
                    <a:off x="4090718"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109" name="Rounded Rectangle 108"/>
                  <p:cNvSpPr>
                    <a:spLocks/>
                  </p:cNvSpPr>
                  <p:nvPr/>
                </p:nvSpPr>
                <p:spPr>
                  <a:xfrm>
                    <a:off x="4394154"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686" b="1" dirty="0">
                      <a:noFill/>
                      <a:cs typeface="Arial"/>
                    </a:endParaRPr>
                  </a:p>
                </p:txBody>
              </p:sp>
              <p:sp>
                <p:nvSpPr>
                  <p:cNvPr id="110" name="Rounded Rectangle 109"/>
                  <p:cNvSpPr>
                    <a:spLocks/>
                  </p:cNvSpPr>
                  <p:nvPr/>
                </p:nvSpPr>
                <p:spPr>
                  <a:xfrm>
                    <a:off x="4697590"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686" b="1" dirty="0">
                      <a:noFill/>
                      <a:cs typeface="Arial"/>
                    </a:endParaRPr>
                  </a:p>
                </p:txBody>
              </p:sp>
              <p:sp>
                <p:nvSpPr>
                  <p:cNvPr id="111" name="Rounded Rectangle 110"/>
                  <p:cNvSpPr>
                    <a:spLocks/>
                  </p:cNvSpPr>
                  <p:nvPr/>
                </p:nvSpPr>
                <p:spPr>
                  <a:xfrm>
                    <a:off x="5001026"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112" name="Rounded Rectangle 111"/>
                  <p:cNvSpPr>
                    <a:spLocks/>
                  </p:cNvSpPr>
                  <p:nvPr/>
                </p:nvSpPr>
                <p:spPr>
                  <a:xfrm>
                    <a:off x="5304462" y="439769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grpSp>
            <p:sp>
              <p:nvSpPr>
                <p:cNvPr id="59" name="Rounded Rectangle 58"/>
                <p:cNvSpPr>
                  <a:spLocks/>
                </p:cNvSpPr>
                <p:nvPr/>
              </p:nvSpPr>
              <p:spPr>
                <a:xfrm>
                  <a:off x="5537221" y="4541714"/>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60" name="Rounded Rectangle 59"/>
                <p:cNvSpPr>
                  <a:spLocks/>
                </p:cNvSpPr>
                <p:nvPr/>
              </p:nvSpPr>
              <p:spPr>
                <a:xfrm>
                  <a:off x="5537221" y="4797418"/>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a:t>
                  </a:r>
                </a:p>
              </p:txBody>
            </p:sp>
            <p:sp>
              <p:nvSpPr>
                <p:cNvPr id="61" name="Rounded Rectangle 60"/>
                <p:cNvSpPr>
                  <a:spLocks/>
                </p:cNvSpPr>
                <p:nvPr/>
              </p:nvSpPr>
              <p:spPr>
                <a:xfrm>
                  <a:off x="5537221" y="5049760"/>
                  <a:ext cx="271007" cy="219309"/>
                </a:xfrm>
                <a:prstGeom prst="roundRect">
                  <a:avLst>
                    <a:gd name="adj" fmla="val 5758"/>
                  </a:avLst>
                </a:prstGeom>
                <a:grpFill/>
                <a:ln w="9525" cmpd="sng">
                  <a:noFill/>
                </a:ln>
                <a:effectLst/>
              </p:spPr>
              <p:style>
                <a:lnRef idx="1">
                  <a:schemeClr val="accent1"/>
                </a:lnRef>
                <a:fillRef idx="3">
                  <a:schemeClr val="accent1"/>
                </a:fillRef>
                <a:effectRef idx="2">
                  <a:schemeClr val="accent1"/>
                </a:effectRef>
                <a:fontRef idx="minor">
                  <a:schemeClr val="lt1"/>
                </a:fontRef>
              </p:style>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686" b="1" dirty="0">
                      <a:noFill/>
                      <a:cs typeface="Arial"/>
                    </a:rPr>
                    <a:t>N</a:t>
                  </a:r>
                </a:p>
              </p:txBody>
            </p:sp>
          </p:grpSp>
          <p:sp>
            <p:nvSpPr>
              <p:cNvPr id="54" name="Rounded Rectangle 37"/>
              <p:cNvSpPr>
                <a:spLocks/>
              </p:cNvSpPr>
              <p:nvPr/>
            </p:nvSpPr>
            <p:spPr>
              <a:xfrm>
                <a:off x="2893159" y="4443822"/>
                <a:ext cx="548640" cy="817853"/>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chemeClr val="accent4">
                  <a:lumMod val="50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7928"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zh-TW" altLang="en-US" sz="1078" b="1" kern="0" dirty="0" smtClea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批次</a:t>
                </a:r>
                <a:endParaRPr lang="en-US" sz="1078" b="1" kern="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endParaRP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r>
                  <a:rPr lang="en-US" sz="882" b="1" kern="0" dirty="0">
                    <a:gradFill>
                      <a:gsLst>
                        <a:gs pos="2917">
                          <a:schemeClr val="bg1"/>
                        </a:gs>
                        <a:gs pos="100000">
                          <a:schemeClr val="bg1"/>
                        </a:gs>
                      </a:gsLst>
                      <a:lin ang="5400000" scaled="0"/>
                    </a:gradFill>
                    <a:cs typeface="Arial"/>
                  </a:rPr>
                  <a:t>Map reduce</a:t>
                </a:r>
              </a:p>
              <a:p>
                <a:pPr>
                  <a:lnSpc>
                    <a:spcPct val="90000"/>
                  </a:lnSpc>
                </a:pPr>
                <a:endParaRPr lang="en-US" sz="980" b="1" kern="0" dirty="0">
                  <a:gradFill>
                    <a:gsLst>
                      <a:gs pos="2917">
                        <a:schemeClr val="bg1"/>
                      </a:gs>
                      <a:gs pos="100000">
                        <a:schemeClr val="bg1"/>
                      </a:gs>
                    </a:gsLst>
                    <a:lin ang="5400000" scaled="0"/>
                  </a:gradFill>
                  <a:cs typeface="Arial"/>
                </a:endParaRPr>
              </a:p>
              <a:p>
                <a:pPr>
                  <a:lnSpc>
                    <a:spcPct val="90000"/>
                  </a:lnSpc>
                </a:pPr>
                <a:endParaRPr lang="en-US" sz="980" b="1" kern="0" dirty="0">
                  <a:gradFill>
                    <a:gsLst>
                      <a:gs pos="2917">
                        <a:schemeClr val="bg1"/>
                      </a:gs>
                      <a:gs pos="100000">
                        <a:schemeClr val="bg1"/>
                      </a:gs>
                    </a:gsLst>
                    <a:lin ang="5400000" scaled="0"/>
                  </a:gradFill>
                  <a:cs typeface="Arial"/>
                </a:endParaRPr>
              </a:p>
            </p:txBody>
          </p:sp>
          <p:sp>
            <p:nvSpPr>
              <p:cNvPr id="55" name="Rectangle 54"/>
              <p:cNvSpPr/>
              <p:nvPr/>
            </p:nvSpPr>
            <p:spPr>
              <a:xfrm>
                <a:off x="2804593" y="3963789"/>
                <a:ext cx="4346139" cy="369827"/>
              </a:xfrm>
              <a:prstGeom prst="rect">
                <a:avLst/>
              </a:prstGeom>
              <a:solidFill>
                <a:schemeClr val="accent4">
                  <a:lumMod val="50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274" b="1" dirty="0" smtClean="0">
                    <a:gradFill>
                      <a:gsLst>
                        <a:gs pos="1250">
                          <a:schemeClr val="bg1"/>
                        </a:gs>
                        <a:gs pos="100000">
                          <a:schemeClr val="bg1"/>
                        </a:gs>
                      </a:gsLst>
                      <a:lin ang="5400000" scaled="0"/>
                    </a:gradFill>
                    <a:cs typeface="Arial"/>
                  </a:rPr>
                  <a:t>存取資料</a:t>
                </a:r>
                <a:endParaRPr lang="en-US" sz="1274" b="1" dirty="0">
                  <a:gradFill>
                    <a:gsLst>
                      <a:gs pos="1250">
                        <a:schemeClr val="bg1"/>
                      </a:gs>
                      <a:gs pos="100000">
                        <a:schemeClr val="bg1"/>
                      </a:gs>
                    </a:gsLst>
                    <a:lin ang="5400000" scaled="0"/>
                  </a:gradFill>
                  <a:cs typeface="Arial"/>
                </a:endParaRPr>
              </a:p>
            </p:txBody>
          </p:sp>
          <p:sp>
            <p:nvSpPr>
              <p:cNvPr id="56" name="Rectangle 55"/>
              <p:cNvSpPr/>
              <p:nvPr/>
            </p:nvSpPr>
            <p:spPr>
              <a:xfrm>
                <a:off x="2893159" y="5666724"/>
                <a:ext cx="4149598" cy="644912"/>
              </a:xfrm>
              <a:prstGeom prst="rect">
                <a:avLst/>
              </a:prstGeom>
              <a:solidFill>
                <a:schemeClr val="tx1">
                  <a:alpha val="13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206178" rIns="179285" bIns="143428" rtlCol="0" anchor="t" anchorCtr="0"/>
              <a:lstStyle/>
              <a:p>
                <a:pPr defTabSz="448193">
                  <a:lnSpc>
                    <a:spcPct val="90000"/>
                  </a:lnSpc>
                </a:pPr>
                <a:r>
                  <a:rPr lang="en-US" sz="1400" b="1" dirty="0">
                    <a:gradFill>
                      <a:gsLst>
                        <a:gs pos="2917">
                          <a:schemeClr val="tx1"/>
                        </a:gs>
                        <a:gs pos="100000">
                          <a:schemeClr val="tx1"/>
                        </a:gs>
                      </a:gsLst>
                      <a:lin ang="5400000" scaled="0"/>
                    </a:gradFill>
                    <a:cs typeface="Arial"/>
                  </a:rPr>
                  <a:t>HDFS  (Hadoop Distributed File System)</a:t>
                </a:r>
              </a:p>
            </p:txBody>
          </p:sp>
          <p:sp>
            <p:nvSpPr>
              <p:cNvPr id="57" name="Rectangle 56"/>
              <p:cNvSpPr/>
              <p:nvPr/>
            </p:nvSpPr>
            <p:spPr>
              <a:xfrm>
                <a:off x="2893160" y="6352603"/>
                <a:ext cx="4149459" cy="228600"/>
              </a:xfrm>
              <a:prstGeom prst="rect">
                <a:avLst/>
              </a:prstGeom>
              <a:solidFill>
                <a:schemeClr val="accent4">
                  <a:lumMod val="50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35857" rIns="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078" b="1" dirty="0" smtClean="0">
                    <a:gradFill>
                      <a:gsLst>
                        <a:gs pos="1250">
                          <a:schemeClr val="bg1"/>
                        </a:gs>
                        <a:gs pos="100000">
                          <a:schemeClr val="bg1"/>
                        </a:gs>
                      </a:gsLst>
                      <a:lin ang="5400000" scaled="0"/>
                    </a:gradFill>
                    <a:cs typeface="Arial"/>
                  </a:rPr>
                  <a:t>資料管理</a:t>
                </a:r>
                <a:endParaRPr lang="en-US" sz="1078" b="1" dirty="0">
                  <a:gradFill>
                    <a:gsLst>
                      <a:gs pos="1250">
                        <a:schemeClr val="bg1"/>
                      </a:gs>
                      <a:gs pos="100000">
                        <a:schemeClr val="bg1"/>
                      </a:gs>
                    </a:gsLst>
                    <a:lin ang="5400000" scaled="0"/>
                  </a:gradFill>
                  <a:cs typeface="Arial"/>
                </a:endParaRPr>
              </a:p>
            </p:txBody>
          </p:sp>
        </p:grpSp>
        <p:grpSp>
          <p:nvGrpSpPr>
            <p:cNvPr id="37" name="Group 36"/>
            <p:cNvGrpSpPr/>
            <p:nvPr/>
          </p:nvGrpSpPr>
          <p:grpSpPr>
            <a:xfrm>
              <a:off x="7191124" y="3914095"/>
              <a:ext cx="2336858" cy="2671962"/>
              <a:chOff x="7217409" y="3963789"/>
              <a:chExt cx="2336858" cy="2671962"/>
            </a:xfrm>
          </p:grpSpPr>
          <p:sp>
            <p:nvSpPr>
              <p:cNvPr id="42" name="Rectangle 41"/>
              <p:cNvSpPr/>
              <p:nvPr/>
            </p:nvSpPr>
            <p:spPr>
              <a:xfrm>
                <a:off x="7217409" y="4366380"/>
                <a:ext cx="2336858" cy="2269371"/>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zh-TW" altLang="en-US" sz="1600" b="1" dirty="0" smtClean="0">
                    <a:gradFill>
                      <a:gsLst>
                        <a:gs pos="2917">
                          <a:schemeClr val="tx1"/>
                        </a:gs>
                        <a:gs pos="100000">
                          <a:schemeClr val="tx1"/>
                        </a:gs>
                      </a:gsLst>
                      <a:lin ang="5400000" scaled="0"/>
                    </a:gradFill>
                    <a:cs typeface="Arial"/>
                  </a:rPr>
                  <a:t>身份驗證</a:t>
                </a:r>
                <a:endParaRPr lang="en-US" sz="1600" b="1" dirty="0">
                  <a:gradFill>
                    <a:gsLst>
                      <a:gs pos="2917">
                        <a:schemeClr val="tx1"/>
                      </a:gs>
                      <a:gs pos="100000">
                        <a:schemeClr val="tx1"/>
                      </a:gs>
                    </a:gsLst>
                    <a:lin ang="5400000" scaled="0"/>
                  </a:gradFill>
                  <a:cs typeface="Arial"/>
                </a:endParaRPr>
              </a:p>
              <a:p>
                <a:pPr>
                  <a:lnSpc>
                    <a:spcPct val="90000"/>
                  </a:lnSpc>
                </a:pPr>
                <a:r>
                  <a:rPr lang="zh-TW" altLang="en-US" sz="1600" b="1" dirty="0" smtClean="0">
                    <a:gradFill>
                      <a:gsLst>
                        <a:gs pos="2917">
                          <a:schemeClr val="tx1"/>
                        </a:gs>
                        <a:gs pos="100000">
                          <a:schemeClr val="tx1"/>
                        </a:gs>
                      </a:gsLst>
                      <a:lin ang="5400000" scaled="0"/>
                    </a:gradFill>
                    <a:cs typeface="Arial"/>
                  </a:rPr>
                  <a:t>授權操作</a:t>
                </a:r>
                <a:endParaRPr lang="en-US" sz="1600" b="1" dirty="0">
                  <a:gradFill>
                    <a:gsLst>
                      <a:gs pos="2917">
                        <a:schemeClr val="tx1"/>
                      </a:gs>
                      <a:gs pos="100000">
                        <a:schemeClr val="tx1"/>
                      </a:gs>
                    </a:gsLst>
                    <a:lin ang="5400000" scaled="0"/>
                  </a:gradFill>
                  <a:cs typeface="Arial"/>
                </a:endParaRPr>
              </a:p>
              <a:p>
                <a:pPr>
                  <a:lnSpc>
                    <a:spcPct val="90000"/>
                  </a:lnSpc>
                </a:pPr>
                <a:r>
                  <a:rPr lang="zh-TW" altLang="en-US" sz="1600" b="1" dirty="0" smtClean="0">
                    <a:gradFill>
                      <a:gsLst>
                        <a:gs pos="2917">
                          <a:schemeClr val="tx1"/>
                        </a:gs>
                        <a:gs pos="100000">
                          <a:schemeClr val="tx1"/>
                        </a:gs>
                      </a:gsLst>
                      <a:lin ang="5400000" scaled="0"/>
                    </a:gradFill>
                    <a:cs typeface="Arial"/>
                  </a:rPr>
                  <a:t>操作記錄管理</a:t>
                </a:r>
                <a:endParaRPr lang="en-US" sz="1600" b="1" dirty="0">
                  <a:gradFill>
                    <a:gsLst>
                      <a:gs pos="2917">
                        <a:schemeClr val="tx1"/>
                      </a:gs>
                      <a:gs pos="100000">
                        <a:schemeClr val="tx1"/>
                      </a:gs>
                    </a:gsLst>
                    <a:lin ang="5400000" scaled="0"/>
                  </a:gradFill>
                  <a:cs typeface="Arial"/>
                </a:endParaRPr>
              </a:p>
              <a:p>
                <a:pPr>
                  <a:lnSpc>
                    <a:spcPct val="90000"/>
                  </a:lnSpc>
                </a:pPr>
                <a:r>
                  <a:rPr lang="zh-TW" altLang="en-US" sz="1600" b="1" dirty="0" smtClean="0">
                    <a:gradFill>
                      <a:gsLst>
                        <a:gs pos="2917">
                          <a:schemeClr val="tx1"/>
                        </a:gs>
                        <a:gs pos="100000">
                          <a:schemeClr val="tx1"/>
                        </a:gs>
                      </a:gsLst>
                      <a:lin ang="5400000" scaled="0"/>
                    </a:gradFill>
                    <a:cs typeface="Arial"/>
                  </a:rPr>
                  <a:t>資料保護</a:t>
                </a:r>
                <a:endParaRPr lang="en-US" sz="1600" b="1" dirty="0">
                  <a:gradFill>
                    <a:gsLst>
                      <a:gs pos="2917">
                        <a:schemeClr val="tx1"/>
                      </a:gs>
                      <a:gs pos="100000">
                        <a:schemeClr val="tx1"/>
                      </a:gs>
                    </a:gsLst>
                    <a:lin ang="5400000" scaled="0"/>
                  </a:gradFill>
                  <a:cs typeface="Arial"/>
                </a:endParaRPr>
              </a:p>
              <a:p>
                <a:pPr>
                  <a:lnSpc>
                    <a:spcPct val="90000"/>
                  </a:lnSpc>
                </a:pPr>
                <a:endParaRPr lang="en-US" sz="980" b="1" dirty="0">
                  <a:gradFill>
                    <a:gsLst>
                      <a:gs pos="2917">
                        <a:schemeClr val="tx1"/>
                      </a:gs>
                      <a:gs pos="100000">
                        <a:schemeClr val="tx1"/>
                      </a:gs>
                    </a:gsLst>
                    <a:lin ang="5400000" scaled="0"/>
                  </a:gradFill>
                  <a:cs typeface="Arial"/>
                </a:endParaRPr>
              </a:p>
              <a:p>
                <a:pPr>
                  <a:lnSpc>
                    <a:spcPct val="90000"/>
                  </a:lnSpc>
                </a:pPr>
                <a:r>
                  <a:rPr lang="en-US" sz="1400" b="1" dirty="0">
                    <a:solidFill>
                      <a:schemeClr val="accent1"/>
                    </a:solidFill>
                    <a:cs typeface="Arial"/>
                  </a:rPr>
                  <a:t>Storage: HDFS</a:t>
                </a:r>
              </a:p>
              <a:p>
                <a:pPr>
                  <a:lnSpc>
                    <a:spcPct val="90000"/>
                  </a:lnSpc>
                </a:pPr>
                <a:r>
                  <a:rPr lang="en-US" sz="1400" b="1" dirty="0">
                    <a:solidFill>
                      <a:schemeClr val="accent1"/>
                    </a:solidFill>
                    <a:cs typeface="Arial"/>
                  </a:rPr>
                  <a:t>Resources: YARN</a:t>
                </a:r>
              </a:p>
              <a:p>
                <a:pPr>
                  <a:lnSpc>
                    <a:spcPct val="90000"/>
                  </a:lnSpc>
                </a:pPr>
                <a:r>
                  <a:rPr lang="en-US" sz="1400" b="1" dirty="0">
                    <a:solidFill>
                      <a:schemeClr val="accent1"/>
                    </a:solidFill>
                    <a:cs typeface="Arial"/>
                  </a:rPr>
                  <a:t>Access: Hive, … </a:t>
                </a:r>
              </a:p>
              <a:p>
                <a:pPr>
                  <a:lnSpc>
                    <a:spcPct val="90000"/>
                  </a:lnSpc>
                </a:pPr>
                <a:r>
                  <a:rPr lang="en-US" sz="1400" b="1" dirty="0">
                    <a:solidFill>
                      <a:schemeClr val="accent1"/>
                    </a:solidFill>
                    <a:cs typeface="Arial"/>
                  </a:rPr>
                  <a:t>Pipeline: Falcon</a:t>
                </a:r>
              </a:p>
              <a:p>
                <a:pPr>
                  <a:lnSpc>
                    <a:spcPct val="90000"/>
                  </a:lnSpc>
                </a:pPr>
                <a:r>
                  <a:rPr lang="en-US" sz="1400" b="1" dirty="0">
                    <a:solidFill>
                      <a:schemeClr val="accent1"/>
                    </a:solidFill>
                    <a:cs typeface="Arial"/>
                  </a:rPr>
                  <a:t>Cluster: Knox</a:t>
                </a:r>
              </a:p>
            </p:txBody>
          </p:sp>
          <p:sp>
            <p:nvSpPr>
              <p:cNvPr id="43" name="Rectangle 42"/>
              <p:cNvSpPr/>
              <p:nvPr/>
            </p:nvSpPr>
            <p:spPr>
              <a:xfrm>
                <a:off x="7217409" y="3963789"/>
                <a:ext cx="2336858" cy="369827"/>
              </a:xfrm>
              <a:prstGeom prst="rect">
                <a:avLst/>
              </a:prstGeom>
              <a:solidFill>
                <a:schemeClr val="accent4">
                  <a:lumMod val="50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274" b="1" dirty="0" smtClean="0">
                    <a:gradFill>
                      <a:gsLst>
                        <a:gs pos="1250">
                          <a:schemeClr val="bg1"/>
                        </a:gs>
                        <a:gs pos="100000">
                          <a:schemeClr val="bg1"/>
                        </a:gs>
                      </a:gsLst>
                      <a:lin ang="5400000" scaled="0"/>
                    </a:gradFill>
                    <a:cs typeface="Arial"/>
                  </a:rPr>
                  <a:t>安全</a:t>
                </a:r>
                <a:endParaRPr lang="en-US" sz="1274" b="1" dirty="0">
                  <a:gradFill>
                    <a:gsLst>
                      <a:gs pos="1250">
                        <a:schemeClr val="bg1"/>
                      </a:gs>
                      <a:gs pos="100000">
                        <a:schemeClr val="bg1"/>
                      </a:gs>
                    </a:gsLst>
                    <a:lin ang="5400000" scaled="0"/>
                  </a:gradFill>
                  <a:cs typeface="Arial"/>
                </a:endParaRPr>
              </a:p>
            </p:txBody>
          </p:sp>
        </p:grpSp>
        <p:grpSp>
          <p:nvGrpSpPr>
            <p:cNvPr id="38" name="Group 37"/>
            <p:cNvGrpSpPr/>
            <p:nvPr/>
          </p:nvGrpSpPr>
          <p:grpSpPr>
            <a:xfrm>
              <a:off x="9586017" y="3914095"/>
              <a:ext cx="2336858" cy="2671962"/>
              <a:chOff x="9611417" y="3963789"/>
              <a:chExt cx="2336858" cy="2671962"/>
            </a:xfrm>
          </p:grpSpPr>
          <p:sp>
            <p:nvSpPr>
              <p:cNvPr id="39" name="Rectangle 38"/>
              <p:cNvSpPr/>
              <p:nvPr/>
            </p:nvSpPr>
            <p:spPr>
              <a:xfrm>
                <a:off x="9611417" y="3963789"/>
                <a:ext cx="2336858" cy="369827"/>
              </a:xfrm>
              <a:prstGeom prst="rect">
                <a:avLst/>
              </a:prstGeom>
              <a:solidFill>
                <a:schemeClr val="accent4">
                  <a:lumMod val="50000"/>
                </a:schemeClr>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0"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zh-TW" altLang="en-US" sz="1274" b="1" dirty="0" smtClean="0">
                    <a:gradFill>
                      <a:gsLst>
                        <a:gs pos="1250">
                          <a:schemeClr val="bg1"/>
                        </a:gs>
                        <a:gs pos="100000">
                          <a:schemeClr val="bg1"/>
                        </a:gs>
                      </a:gsLst>
                      <a:lin ang="5400000" scaled="0"/>
                    </a:gradFill>
                    <a:cs typeface="Arial"/>
                  </a:rPr>
                  <a:t>操作</a:t>
                </a:r>
                <a:endParaRPr lang="en-US" sz="1274" b="1" dirty="0">
                  <a:gradFill>
                    <a:gsLst>
                      <a:gs pos="1250">
                        <a:schemeClr val="bg1"/>
                      </a:gs>
                      <a:gs pos="100000">
                        <a:schemeClr val="bg1"/>
                      </a:gs>
                    </a:gsLst>
                    <a:lin ang="5400000" scaled="0"/>
                  </a:gradFill>
                  <a:cs typeface="Arial"/>
                </a:endParaRPr>
              </a:p>
            </p:txBody>
          </p:sp>
          <p:sp>
            <p:nvSpPr>
              <p:cNvPr id="40" name="Rectangle 39"/>
              <p:cNvSpPr/>
              <p:nvPr/>
            </p:nvSpPr>
            <p:spPr>
              <a:xfrm>
                <a:off x="9611417" y="4366380"/>
                <a:ext cx="2336858" cy="1300344"/>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zh-TW" altLang="en-US" sz="1600" b="1" dirty="0" smtClean="0">
                    <a:gradFill>
                      <a:gsLst>
                        <a:gs pos="2917">
                          <a:schemeClr val="tx1"/>
                        </a:gs>
                        <a:gs pos="100000">
                          <a:schemeClr val="tx1"/>
                        </a:gs>
                      </a:gsLst>
                      <a:lin ang="5400000" scaled="0"/>
                    </a:gradFill>
                    <a:cs typeface="Arial"/>
                  </a:rPr>
                  <a:t>啟用、管理及監控</a:t>
                </a:r>
                <a:endParaRPr lang="en-US" sz="1600" b="1" dirty="0">
                  <a:gradFill>
                    <a:gsLst>
                      <a:gs pos="2917">
                        <a:schemeClr val="tx1"/>
                      </a:gs>
                      <a:gs pos="100000">
                        <a:schemeClr val="tx1"/>
                      </a:gs>
                    </a:gsLst>
                    <a:lin ang="5400000" scaled="0"/>
                  </a:gradFill>
                  <a:cs typeface="Arial"/>
                </a:endParaRPr>
              </a:p>
              <a:p>
                <a:pPr>
                  <a:lnSpc>
                    <a:spcPct val="90000"/>
                  </a:lnSpc>
                </a:pPr>
                <a:endParaRPr lang="en-US" sz="1100" b="1" dirty="0">
                  <a:gradFill>
                    <a:gsLst>
                      <a:gs pos="2917">
                        <a:schemeClr val="tx1"/>
                      </a:gs>
                      <a:gs pos="100000">
                        <a:schemeClr val="tx1"/>
                      </a:gs>
                    </a:gsLst>
                    <a:lin ang="5400000" scaled="0"/>
                  </a:gradFill>
                  <a:cs typeface="Arial"/>
                </a:endParaRPr>
              </a:p>
              <a:p>
                <a:pPr>
                  <a:lnSpc>
                    <a:spcPct val="90000"/>
                  </a:lnSpc>
                </a:pPr>
                <a:r>
                  <a:rPr lang="en-US" sz="1400" b="1" dirty="0" err="1">
                    <a:solidFill>
                      <a:schemeClr val="accent1"/>
                    </a:solidFill>
                    <a:cs typeface="Arial"/>
                  </a:rPr>
                  <a:t>Ambari</a:t>
                </a:r>
                <a:endParaRPr lang="en-US" sz="1400" b="1" dirty="0">
                  <a:solidFill>
                    <a:schemeClr val="accent1"/>
                  </a:solidFill>
                  <a:cs typeface="Arial"/>
                </a:endParaRPr>
              </a:p>
              <a:p>
                <a:pPr>
                  <a:lnSpc>
                    <a:spcPct val="90000"/>
                  </a:lnSpc>
                </a:pPr>
                <a:r>
                  <a:rPr lang="en-US" sz="1400" b="1" dirty="0">
                    <a:solidFill>
                      <a:schemeClr val="accent1"/>
                    </a:solidFill>
                    <a:cs typeface="Arial"/>
                  </a:rPr>
                  <a:t>Zookeeper</a:t>
                </a:r>
              </a:p>
              <a:p>
                <a:pPr>
                  <a:lnSpc>
                    <a:spcPct val="90000"/>
                  </a:lnSpc>
                </a:pPr>
                <a:endParaRPr lang="en-US" sz="980" b="1" dirty="0">
                  <a:gradFill>
                    <a:gsLst>
                      <a:gs pos="2917">
                        <a:schemeClr val="tx1"/>
                      </a:gs>
                      <a:gs pos="100000">
                        <a:schemeClr val="tx1"/>
                      </a:gs>
                    </a:gsLst>
                    <a:lin ang="5400000" scaled="0"/>
                  </a:gradFill>
                  <a:cs typeface="Arial"/>
                </a:endParaRPr>
              </a:p>
            </p:txBody>
          </p:sp>
          <p:sp>
            <p:nvSpPr>
              <p:cNvPr id="41" name="Rectangle 40"/>
              <p:cNvSpPr/>
              <p:nvPr/>
            </p:nvSpPr>
            <p:spPr>
              <a:xfrm>
                <a:off x="9611417" y="5716587"/>
                <a:ext cx="2336858" cy="919164"/>
              </a:xfrm>
              <a:prstGeom prst="rect">
                <a:avLst/>
              </a:prstGeom>
              <a:solidFill>
                <a:schemeClr val="bg1"/>
              </a:solidFill>
              <a:ln w="28575" cmpd="sng">
                <a:noFill/>
              </a:ln>
              <a:effectLst/>
            </p:spPr>
            <p:style>
              <a:lnRef idx="1">
                <a:schemeClr val="accent1"/>
              </a:lnRef>
              <a:fillRef idx="3">
                <a:schemeClr val="accent1"/>
              </a:fillRef>
              <a:effectRef idx="2">
                <a:schemeClr val="accent1"/>
              </a:effectRef>
              <a:fontRef idx="minor">
                <a:schemeClr val="lt1"/>
              </a:fontRef>
            </p:style>
            <p:txBody>
              <a:bodyPr vert="horz" lIns="179285" tIns="89642" rIns="179285" bIns="89642"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90000"/>
                  </a:lnSpc>
                </a:pPr>
                <a:r>
                  <a:rPr lang="zh-TW" altLang="en-US" sz="1600" b="1" dirty="0" smtClean="0">
                    <a:gradFill>
                      <a:gsLst>
                        <a:gs pos="2917">
                          <a:schemeClr val="tx1"/>
                        </a:gs>
                        <a:gs pos="100000">
                          <a:schemeClr val="tx1"/>
                        </a:gs>
                      </a:gsLst>
                      <a:lin ang="5400000" scaled="0"/>
                    </a:gradFill>
                    <a:cs typeface="Arial"/>
                  </a:rPr>
                  <a:t>排程</a:t>
                </a:r>
                <a:endParaRPr lang="en-US" sz="1765" b="1" dirty="0">
                  <a:gradFill>
                    <a:gsLst>
                      <a:gs pos="2917">
                        <a:schemeClr val="tx1"/>
                      </a:gs>
                      <a:gs pos="100000">
                        <a:schemeClr val="tx1"/>
                      </a:gs>
                    </a:gsLst>
                    <a:lin ang="5400000" scaled="0"/>
                  </a:gradFill>
                  <a:cs typeface="Arial"/>
                </a:endParaRPr>
              </a:p>
              <a:p>
                <a:pPr>
                  <a:lnSpc>
                    <a:spcPct val="90000"/>
                  </a:lnSpc>
                </a:pPr>
                <a:endParaRPr lang="en-US" sz="1176" b="1" dirty="0">
                  <a:gradFill>
                    <a:gsLst>
                      <a:gs pos="2917">
                        <a:schemeClr val="tx1"/>
                      </a:gs>
                      <a:gs pos="100000">
                        <a:schemeClr val="tx1"/>
                      </a:gs>
                    </a:gsLst>
                    <a:lin ang="5400000" scaled="0"/>
                  </a:gradFill>
                  <a:cs typeface="Arial"/>
                </a:endParaRPr>
              </a:p>
              <a:p>
                <a:pPr>
                  <a:lnSpc>
                    <a:spcPct val="90000"/>
                  </a:lnSpc>
                </a:pPr>
                <a:r>
                  <a:rPr lang="en-US" sz="1400" b="1" dirty="0" err="1">
                    <a:solidFill>
                      <a:schemeClr val="accent1"/>
                    </a:solidFill>
                    <a:cs typeface="Arial"/>
                  </a:rPr>
                  <a:t>Oozie</a:t>
                </a:r>
                <a:endParaRPr lang="en-US" sz="980" b="1" dirty="0">
                  <a:solidFill>
                    <a:schemeClr val="accent1"/>
                  </a:solidFill>
                  <a:cs typeface="Arial"/>
                </a:endParaRPr>
              </a:p>
            </p:txBody>
          </p:sp>
        </p:grpSp>
      </p:grpSp>
    </p:spTree>
    <p:extLst>
      <p:ext uri="{BB962C8B-B14F-4D97-AF65-F5344CB8AC3E}">
        <p14:creationId xmlns:p14="http://schemas.microsoft.com/office/powerpoint/2010/main" val="1237604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749"/>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4"/>
                                        </p:tgtEl>
                                      </p:cBhvr>
                                      <p:by x="0" y="100000"/>
                                    </p:animScale>
                                  </p:childTnLst>
                                </p:cTn>
                              </p:par>
                              <p:par>
                                <p:cTn id="9" presetID="35" presetClass="path" presetSubtype="0" accel="100000" autoRev="1" fill="hold" grpId="2" nodeType="withEffect">
                                  <p:stCondLst>
                                    <p:cond delay="0"/>
                                  </p:stCondLst>
                                  <p:childTnLst>
                                    <p:animMotion origin="layout" path="M -3.74521E-6 -2.54653E-6 L -0.21394 -2.54653E-6 " pathEditMode="relative" rAng="0" ptsTypes="AA">
                                      <p:cBhvr>
                                        <p:cTn id="10" dur="750" fill="hold"/>
                                        <p:tgtEl>
                                          <p:spTgt spid="4"/>
                                        </p:tgtEl>
                                        <p:attrNameLst>
                                          <p:attrName>ppt_x</p:attrName>
                                          <p:attrName>ppt_y</p:attrName>
                                        </p:attrNameLst>
                                      </p:cBhvr>
                                      <p:rCtr x="-10697" y="0"/>
                                    </p:animMotion>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2000"/>
                            </p:stCondLst>
                            <p:childTnLst>
                              <p:par>
                                <p:cTn id="16" presetID="2" presetClass="entr" presetSubtype="1" decel="100000"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750" fill="hold"/>
                                        <p:tgtEl>
                                          <p:spTgt spid="33"/>
                                        </p:tgtEl>
                                        <p:attrNameLst>
                                          <p:attrName>ppt_x</p:attrName>
                                        </p:attrNameLst>
                                      </p:cBhvr>
                                      <p:tavLst>
                                        <p:tav tm="0">
                                          <p:val>
                                            <p:strVal val="#ppt_x"/>
                                          </p:val>
                                        </p:tav>
                                        <p:tav tm="100000">
                                          <p:val>
                                            <p:strVal val="#ppt_x"/>
                                          </p:val>
                                        </p:tav>
                                      </p:tavLst>
                                    </p:anim>
                                    <p:anim calcmode="lin" valueType="num">
                                      <p:cBhvr additive="base">
                                        <p:cTn id="19" dur="75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Power Query</a:t>
            </a:r>
            <a:endParaRPr lang="en-US" dirty="0"/>
          </a:p>
        </p:txBody>
      </p:sp>
      <p:sp>
        <p:nvSpPr>
          <p:cNvPr id="10" name="Rectangle 9"/>
          <p:cNvSpPr/>
          <p:nvPr/>
        </p:nvSpPr>
        <p:spPr bwMode="auto">
          <a:xfrm>
            <a:off x="421452" y="2072977"/>
            <a:ext cx="1792850" cy="1631493"/>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defTabSz="913770" fontAlgn="base">
              <a:spcBef>
                <a:spcPct val="0"/>
              </a:spcBef>
              <a:spcAft>
                <a:spcPct val="0"/>
              </a:spcAft>
            </a:pPr>
            <a:r>
              <a:rPr lang="en-US" sz="1961" dirty="0">
                <a:ln>
                  <a:solidFill>
                    <a:schemeClr val="bg1">
                      <a:alpha val="0"/>
                    </a:schemeClr>
                  </a:solidFill>
                </a:ln>
                <a:solidFill>
                  <a:schemeClr val="tx1"/>
                </a:solidFill>
                <a:ea typeface="Segoe UI" pitchFamily="34" charset="0"/>
                <a:cs typeface="Segoe UI" pitchFamily="34" charset="0"/>
              </a:rPr>
              <a:t>Search, Access &amp; Shape</a:t>
            </a:r>
          </a:p>
        </p:txBody>
      </p:sp>
      <p:sp>
        <p:nvSpPr>
          <p:cNvPr id="11" name="Rectangle 10"/>
          <p:cNvSpPr/>
          <p:nvPr/>
        </p:nvSpPr>
        <p:spPr bwMode="auto">
          <a:xfrm>
            <a:off x="421452" y="3791062"/>
            <a:ext cx="1792850" cy="1631493"/>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defTabSz="913770" fontAlgn="base">
              <a:spcBef>
                <a:spcPct val="0"/>
              </a:spcBef>
              <a:spcAft>
                <a:spcPct val="0"/>
              </a:spcAft>
            </a:pPr>
            <a:r>
              <a:rPr lang="en-US" sz="1961" dirty="0">
                <a:ln>
                  <a:solidFill>
                    <a:schemeClr val="bg1">
                      <a:alpha val="0"/>
                    </a:schemeClr>
                  </a:solidFill>
                </a:ln>
                <a:solidFill>
                  <a:schemeClr val="tx1"/>
                </a:solidFill>
                <a:ea typeface="Segoe UI" pitchFamily="34" charset="0"/>
                <a:cs typeface="Segoe UI" pitchFamily="34" charset="0"/>
              </a:rPr>
              <a:t>Combine with Unstructured </a:t>
            </a:r>
          </a:p>
        </p:txBody>
      </p:sp>
      <p:sp>
        <p:nvSpPr>
          <p:cNvPr id="13" name="Rectangle 12"/>
          <p:cNvSpPr/>
          <p:nvPr/>
        </p:nvSpPr>
        <p:spPr bwMode="auto">
          <a:xfrm>
            <a:off x="2214301" y="2072977"/>
            <a:ext cx="3137487" cy="1631493"/>
          </a:xfrm>
          <a:prstGeom prst="rect">
            <a:avLst/>
          </a:prstGeom>
          <a:solidFill>
            <a:schemeClr val="accent2">
              <a:lumMod val="20000"/>
              <a:lumOff val="8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30" tIns="45715" rIns="91430" bIns="45715" numCol="1" spcCol="0" rtlCol="0" fromWordArt="0" anchor="ctr" anchorCtr="0" forceAA="0" compatLnSpc="1">
            <a:prstTxWarp prst="textNoShape">
              <a:avLst/>
            </a:prstTxWarp>
            <a:noAutofit/>
          </a:bodyPr>
          <a:lstStyle/>
          <a:p>
            <a:pPr defTabSz="932133" fontAlgn="base">
              <a:spcAft>
                <a:spcPts val="1200"/>
              </a:spcAft>
            </a:pPr>
            <a:r>
              <a:rPr lang="en-US" sz="1600" dirty="0">
                <a:ln>
                  <a:solidFill>
                    <a:schemeClr val="bg1">
                      <a:alpha val="0"/>
                    </a:schemeClr>
                  </a:solidFill>
                </a:ln>
                <a:solidFill>
                  <a:schemeClr val="tx2"/>
                </a:solidFill>
                <a:ea typeface="Segoe UI" pitchFamily="34" charset="0"/>
                <a:cs typeface="Segoe UI" pitchFamily="34" charset="0"/>
              </a:rPr>
              <a:t>Simplify access to </a:t>
            </a:r>
            <a:r>
              <a:rPr lang="en-US" sz="1600" dirty="0" smtClean="0">
                <a:ln>
                  <a:solidFill>
                    <a:schemeClr val="bg1">
                      <a:alpha val="0"/>
                    </a:schemeClr>
                  </a:solidFill>
                </a:ln>
                <a:solidFill>
                  <a:schemeClr val="tx2"/>
                </a:solidFill>
                <a:ea typeface="Segoe UI" pitchFamily="34" charset="0"/>
                <a:cs typeface="Segoe UI" pitchFamily="34" charset="0"/>
              </a:rPr>
              <a:t>data in Hadoop</a:t>
            </a:r>
            <a:endParaRPr lang="en-US" sz="1600" dirty="0">
              <a:ln>
                <a:solidFill>
                  <a:schemeClr val="bg1">
                    <a:alpha val="0"/>
                  </a:schemeClr>
                </a:solidFill>
              </a:ln>
              <a:solidFill>
                <a:schemeClr val="tx2"/>
              </a:solidFill>
              <a:ea typeface="Segoe UI" pitchFamily="34" charset="0"/>
              <a:cs typeface="Segoe UI" pitchFamily="34" charset="0"/>
            </a:endParaRPr>
          </a:p>
          <a:p>
            <a:pPr defTabSz="932133" fontAlgn="base">
              <a:spcAft>
                <a:spcPts val="1200"/>
              </a:spcAft>
            </a:pPr>
            <a:r>
              <a:rPr lang="en-US" sz="1600" dirty="0">
                <a:ln>
                  <a:solidFill>
                    <a:schemeClr val="bg1">
                      <a:alpha val="0"/>
                    </a:schemeClr>
                  </a:solidFill>
                </a:ln>
                <a:solidFill>
                  <a:schemeClr val="tx2"/>
                </a:solidFill>
                <a:ea typeface="Segoe UI" pitchFamily="34" charset="0"/>
                <a:cs typeface="Segoe UI" pitchFamily="34" charset="0"/>
              </a:rPr>
              <a:t>Easily preview, shape, </a:t>
            </a:r>
            <a:br>
              <a:rPr lang="en-US" sz="1600" dirty="0">
                <a:ln>
                  <a:solidFill>
                    <a:schemeClr val="bg1">
                      <a:alpha val="0"/>
                    </a:schemeClr>
                  </a:solidFill>
                </a:ln>
                <a:solidFill>
                  <a:schemeClr val="tx2"/>
                </a:solidFill>
                <a:ea typeface="Segoe UI" pitchFamily="34" charset="0"/>
                <a:cs typeface="Segoe UI" pitchFamily="34" charset="0"/>
              </a:rPr>
            </a:br>
            <a:r>
              <a:rPr lang="en-US" sz="1600" dirty="0">
                <a:ln>
                  <a:solidFill>
                    <a:schemeClr val="bg1">
                      <a:alpha val="0"/>
                    </a:schemeClr>
                  </a:solidFill>
                </a:ln>
                <a:solidFill>
                  <a:schemeClr val="tx2"/>
                </a:solidFill>
                <a:ea typeface="Segoe UI" pitchFamily="34" charset="0"/>
                <a:cs typeface="Segoe UI" pitchFamily="34" charset="0"/>
              </a:rPr>
              <a:t>&amp; format your </a:t>
            </a:r>
            <a:r>
              <a:rPr lang="en-US" sz="1600" dirty="0" smtClean="0">
                <a:ln>
                  <a:solidFill>
                    <a:schemeClr val="bg1">
                      <a:alpha val="0"/>
                    </a:schemeClr>
                  </a:solidFill>
                </a:ln>
                <a:solidFill>
                  <a:schemeClr val="tx2"/>
                </a:solidFill>
                <a:ea typeface="Segoe UI" pitchFamily="34" charset="0"/>
                <a:cs typeface="Segoe UI" pitchFamily="34" charset="0"/>
              </a:rPr>
              <a:t>data</a:t>
            </a:r>
            <a:endParaRPr lang="en-US" sz="1600" dirty="0">
              <a:ln>
                <a:solidFill>
                  <a:schemeClr val="bg1">
                    <a:alpha val="0"/>
                  </a:schemeClr>
                </a:solidFill>
              </a:ln>
              <a:solidFill>
                <a:schemeClr val="tx2"/>
              </a:solidFill>
              <a:ea typeface="Segoe UI" pitchFamily="34" charset="0"/>
              <a:cs typeface="Segoe UI" pitchFamily="34" charset="0"/>
            </a:endParaRPr>
          </a:p>
        </p:txBody>
      </p:sp>
      <p:sp>
        <p:nvSpPr>
          <p:cNvPr id="14" name="Rectangle 13"/>
          <p:cNvSpPr/>
          <p:nvPr/>
        </p:nvSpPr>
        <p:spPr bwMode="auto">
          <a:xfrm>
            <a:off x="2214301" y="3791062"/>
            <a:ext cx="3137487" cy="1631493"/>
          </a:xfrm>
          <a:prstGeom prst="rect">
            <a:avLst/>
          </a:prstGeom>
          <a:solidFill>
            <a:schemeClr val="accent2">
              <a:lumMod val="20000"/>
              <a:lumOff val="8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30" tIns="45715" rIns="91430" bIns="45715" numCol="1" spcCol="0" rtlCol="0" fromWordArt="0" anchor="ctr" anchorCtr="0" forceAA="0" compatLnSpc="1">
            <a:prstTxWarp prst="textNoShape">
              <a:avLst/>
            </a:prstTxWarp>
            <a:noAutofit/>
          </a:bodyPr>
          <a:lstStyle/>
          <a:p>
            <a:pPr defTabSz="932133" fontAlgn="base">
              <a:spcAft>
                <a:spcPts val="1200"/>
              </a:spcAft>
            </a:pPr>
            <a:r>
              <a:rPr lang="en-US" sz="1600" dirty="0">
                <a:ln>
                  <a:solidFill>
                    <a:schemeClr val="bg1">
                      <a:alpha val="0"/>
                    </a:schemeClr>
                  </a:solidFill>
                </a:ln>
                <a:solidFill>
                  <a:schemeClr val="tx2"/>
                </a:solidFill>
                <a:ea typeface="Segoe UI" pitchFamily="34" charset="0"/>
                <a:cs typeface="Segoe UI" pitchFamily="34" charset="0"/>
              </a:rPr>
              <a:t>Combine and refine data </a:t>
            </a:r>
            <a:br>
              <a:rPr lang="en-US" sz="1600" dirty="0">
                <a:ln>
                  <a:solidFill>
                    <a:schemeClr val="bg1">
                      <a:alpha val="0"/>
                    </a:schemeClr>
                  </a:solidFill>
                </a:ln>
                <a:solidFill>
                  <a:schemeClr val="tx2"/>
                </a:solidFill>
                <a:ea typeface="Segoe UI" pitchFamily="34" charset="0"/>
                <a:cs typeface="Segoe UI" pitchFamily="34" charset="0"/>
              </a:rPr>
            </a:br>
            <a:r>
              <a:rPr lang="en-US" sz="1600" dirty="0">
                <a:ln>
                  <a:solidFill>
                    <a:schemeClr val="bg1">
                      <a:alpha val="0"/>
                    </a:schemeClr>
                  </a:solidFill>
                </a:ln>
                <a:solidFill>
                  <a:schemeClr val="tx2"/>
                </a:solidFill>
                <a:ea typeface="Segoe UI" pitchFamily="34" charset="0"/>
                <a:cs typeface="Segoe UI" pitchFamily="34" charset="0"/>
              </a:rPr>
              <a:t>across multiple sources</a:t>
            </a:r>
          </a:p>
          <a:p>
            <a:pPr defTabSz="932133" fontAlgn="base">
              <a:spcAft>
                <a:spcPts val="1200"/>
              </a:spcAft>
            </a:pPr>
            <a:r>
              <a:rPr lang="en-US" sz="1600" dirty="0">
                <a:ln>
                  <a:solidFill>
                    <a:schemeClr val="bg1">
                      <a:alpha val="0"/>
                    </a:schemeClr>
                  </a:solidFill>
                </a:ln>
                <a:solidFill>
                  <a:schemeClr val="tx2"/>
                </a:solidFill>
                <a:ea typeface="Segoe UI" pitchFamily="34" charset="0"/>
                <a:cs typeface="Segoe UI" pitchFamily="34" charset="0"/>
              </a:rPr>
              <a:t>Gain insight across relational, unstructured, &amp; semi-structured data</a:t>
            </a:r>
          </a:p>
        </p:txBody>
      </p:sp>
      <p:grpSp>
        <p:nvGrpSpPr>
          <p:cNvPr id="19" name="Group 18"/>
          <p:cNvGrpSpPr/>
          <p:nvPr/>
        </p:nvGrpSpPr>
        <p:grpSpPr>
          <a:xfrm>
            <a:off x="1325451" y="3038850"/>
            <a:ext cx="755133" cy="631932"/>
            <a:chOff x="1441381" y="2306421"/>
            <a:chExt cx="770275" cy="644604"/>
          </a:xfrm>
        </p:grpSpPr>
        <p:sp>
          <p:nvSpPr>
            <p:cNvPr id="20" name="Donut 3"/>
            <p:cNvSpPr/>
            <p:nvPr/>
          </p:nvSpPr>
          <p:spPr bwMode="auto">
            <a:xfrm>
              <a:off x="1441381" y="2357221"/>
              <a:ext cx="369411" cy="338264"/>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765" dirty="0" err="1">
                <a:solidFill>
                  <a:schemeClr val="tx1"/>
                </a:solidFill>
              </a:endParaRPr>
            </a:p>
          </p:txBody>
        </p:sp>
        <p:sp>
          <p:nvSpPr>
            <p:cNvPr id="21" name="Round Diagonal Corner Rectangle 53"/>
            <p:cNvSpPr/>
            <p:nvPr/>
          </p:nvSpPr>
          <p:spPr bwMode="auto">
            <a:xfrm flipH="1">
              <a:off x="1810792" y="2306421"/>
              <a:ext cx="400864" cy="644604"/>
            </a:xfrm>
            <a:custGeom>
              <a:avLst/>
              <a:gdLst/>
              <a:ahLst/>
              <a:cxnLst/>
              <a:rect l="l" t="t" r="r" b="b"/>
              <a:pathLst>
                <a:path w="1408414" h="2264786">
                  <a:moveTo>
                    <a:pt x="779673" y="1440947"/>
                  </a:moveTo>
                  <a:lnTo>
                    <a:pt x="622452" y="1440947"/>
                  </a:lnTo>
                  <a:lnTo>
                    <a:pt x="622452" y="1981788"/>
                  </a:lnTo>
                  <a:lnTo>
                    <a:pt x="402343" y="1742812"/>
                  </a:lnTo>
                  <a:lnTo>
                    <a:pt x="402343" y="1944055"/>
                  </a:lnTo>
                  <a:lnTo>
                    <a:pt x="697918" y="2264786"/>
                  </a:lnTo>
                  <a:lnTo>
                    <a:pt x="1006070" y="1944055"/>
                  </a:lnTo>
                  <a:lnTo>
                    <a:pt x="1006070" y="1742812"/>
                  </a:lnTo>
                  <a:lnTo>
                    <a:pt x="779673" y="1981788"/>
                  </a:lnTo>
                  <a:close/>
                  <a:moveTo>
                    <a:pt x="1083519" y="1120366"/>
                  </a:moveTo>
                  <a:lnTo>
                    <a:pt x="324892" y="1120366"/>
                  </a:lnTo>
                  <a:cubicBezTo>
                    <a:pt x="298056" y="1120366"/>
                    <a:pt x="276302" y="1142120"/>
                    <a:pt x="276302" y="1168956"/>
                  </a:cubicBezTo>
                  <a:lnTo>
                    <a:pt x="276303" y="1168956"/>
                  </a:lnTo>
                  <a:cubicBezTo>
                    <a:pt x="276303" y="1195792"/>
                    <a:pt x="298058" y="1217547"/>
                    <a:pt x="324894" y="1217547"/>
                  </a:cubicBezTo>
                  <a:lnTo>
                    <a:pt x="1083519" y="1217546"/>
                  </a:lnTo>
                  <a:cubicBezTo>
                    <a:pt x="1110355" y="1217546"/>
                    <a:pt x="1132110" y="1195791"/>
                    <a:pt x="1132110" y="1168956"/>
                  </a:cubicBezTo>
                  <a:cubicBezTo>
                    <a:pt x="1132110" y="1142120"/>
                    <a:pt x="1110355" y="1120366"/>
                    <a:pt x="1083519" y="1120366"/>
                  </a:cubicBezTo>
                  <a:close/>
                  <a:moveTo>
                    <a:pt x="1083519" y="894658"/>
                  </a:moveTo>
                  <a:lnTo>
                    <a:pt x="324892" y="894658"/>
                  </a:lnTo>
                  <a:cubicBezTo>
                    <a:pt x="298056" y="894658"/>
                    <a:pt x="276302" y="916413"/>
                    <a:pt x="276302" y="943249"/>
                  </a:cubicBezTo>
                  <a:lnTo>
                    <a:pt x="276303" y="943249"/>
                  </a:lnTo>
                  <a:cubicBezTo>
                    <a:pt x="276303" y="970085"/>
                    <a:pt x="298058" y="991840"/>
                    <a:pt x="324894" y="991840"/>
                  </a:cubicBezTo>
                  <a:lnTo>
                    <a:pt x="1083519" y="991838"/>
                  </a:lnTo>
                  <a:cubicBezTo>
                    <a:pt x="1110355" y="991838"/>
                    <a:pt x="1132110" y="970084"/>
                    <a:pt x="1132110" y="943249"/>
                  </a:cubicBezTo>
                  <a:cubicBezTo>
                    <a:pt x="1132110" y="916413"/>
                    <a:pt x="1110355" y="894658"/>
                    <a:pt x="1083519" y="894658"/>
                  </a:cubicBezTo>
                  <a:close/>
                  <a:moveTo>
                    <a:pt x="1083519" y="668950"/>
                  </a:moveTo>
                  <a:lnTo>
                    <a:pt x="324892" y="668950"/>
                  </a:lnTo>
                  <a:cubicBezTo>
                    <a:pt x="298056" y="668950"/>
                    <a:pt x="276302" y="690704"/>
                    <a:pt x="276302" y="717540"/>
                  </a:cubicBezTo>
                  <a:lnTo>
                    <a:pt x="276303" y="717540"/>
                  </a:lnTo>
                  <a:cubicBezTo>
                    <a:pt x="276303" y="744376"/>
                    <a:pt x="298058" y="766131"/>
                    <a:pt x="324894" y="766131"/>
                  </a:cubicBezTo>
                  <a:lnTo>
                    <a:pt x="1083519" y="766130"/>
                  </a:lnTo>
                  <a:cubicBezTo>
                    <a:pt x="1110355" y="766130"/>
                    <a:pt x="1132110" y="744375"/>
                    <a:pt x="1132110" y="717540"/>
                  </a:cubicBezTo>
                  <a:cubicBezTo>
                    <a:pt x="1132110" y="690704"/>
                    <a:pt x="1110355" y="668950"/>
                    <a:pt x="1083519" y="668950"/>
                  </a:cubicBezTo>
                  <a:close/>
                  <a:moveTo>
                    <a:pt x="751229" y="446377"/>
                  </a:moveTo>
                  <a:lnTo>
                    <a:pt x="324892" y="446377"/>
                  </a:lnTo>
                  <a:cubicBezTo>
                    <a:pt x="298056" y="446377"/>
                    <a:pt x="276302" y="468131"/>
                    <a:pt x="276302" y="494967"/>
                  </a:cubicBezTo>
                  <a:lnTo>
                    <a:pt x="276303" y="494967"/>
                  </a:lnTo>
                  <a:cubicBezTo>
                    <a:pt x="276303" y="521803"/>
                    <a:pt x="298058" y="543558"/>
                    <a:pt x="324894" y="543558"/>
                  </a:cubicBezTo>
                  <a:lnTo>
                    <a:pt x="751229" y="543557"/>
                  </a:lnTo>
                  <a:cubicBezTo>
                    <a:pt x="778065" y="543557"/>
                    <a:pt x="799819" y="521802"/>
                    <a:pt x="799819" y="494967"/>
                  </a:cubicBezTo>
                  <a:cubicBezTo>
                    <a:pt x="799819" y="468131"/>
                    <a:pt x="778065" y="446377"/>
                    <a:pt x="751229" y="446377"/>
                  </a:cubicBezTo>
                  <a:close/>
                  <a:moveTo>
                    <a:pt x="965517" y="0"/>
                  </a:moveTo>
                  <a:lnTo>
                    <a:pt x="145390" y="0"/>
                  </a:lnTo>
                  <a:cubicBezTo>
                    <a:pt x="65094" y="0"/>
                    <a:pt x="0" y="65094"/>
                    <a:pt x="0" y="145390"/>
                  </a:cubicBezTo>
                  <a:lnTo>
                    <a:pt x="0" y="1603137"/>
                  </a:lnTo>
                  <a:lnTo>
                    <a:pt x="578459" y="1603137"/>
                  </a:lnTo>
                  <a:lnTo>
                    <a:pt x="578459" y="1501627"/>
                  </a:lnTo>
                  <a:lnTo>
                    <a:pt x="102321" y="1501627"/>
                  </a:lnTo>
                  <a:lnTo>
                    <a:pt x="102321" y="228488"/>
                  </a:lnTo>
                  <a:cubicBezTo>
                    <a:pt x="105455" y="117608"/>
                    <a:pt x="157957" y="101510"/>
                    <a:pt x="226586" y="101510"/>
                  </a:cubicBezTo>
                  <a:lnTo>
                    <a:pt x="894158" y="98402"/>
                  </a:lnTo>
                  <a:lnTo>
                    <a:pt x="894158" y="383312"/>
                  </a:lnTo>
                  <a:cubicBezTo>
                    <a:pt x="894158" y="428528"/>
                    <a:pt x="930814" y="465184"/>
                    <a:pt x="976030" y="465184"/>
                  </a:cubicBezTo>
                  <a:lnTo>
                    <a:pt x="1306094" y="465184"/>
                  </a:lnTo>
                  <a:lnTo>
                    <a:pt x="1306094" y="1374649"/>
                  </a:lnTo>
                  <a:cubicBezTo>
                    <a:pt x="1306094" y="1444777"/>
                    <a:pt x="1278672" y="1514167"/>
                    <a:pt x="1181829" y="1501627"/>
                  </a:cubicBezTo>
                  <a:lnTo>
                    <a:pt x="820282" y="1501627"/>
                  </a:lnTo>
                  <a:lnTo>
                    <a:pt x="820282" y="1603137"/>
                  </a:lnTo>
                  <a:lnTo>
                    <a:pt x="1263024" y="1603137"/>
                  </a:lnTo>
                  <a:cubicBezTo>
                    <a:pt x="1343320" y="1603137"/>
                    <a:pt x="1408414" y="1538043"/>
                    <a:pt x="1408414" y="1457747"/>
                  </a:cubicBezTo>
                  <a:lnTo>
                    <a:pt x="1408414" y="408829"/>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765" dirty="0" err="1">
                <a:solidFill>
                  <a:schemeClr val="tx1"/>
                </a:solidFill>
              </a:endParaRPr>
            </a:p>
          </p:txBody>
        </p:sp>
      </p:grpSp>
      <p:pic>
        <p:nvPicPr>
          <p:cNvPr id="23" name="Picture 22"/>
          <p:cNvPicPr>
            <a:picLocks noChangeAspect="1"/>
          </p:cNvPicPr>
          <p:nvPr/>
        </p:nvPicPr>
        <p:blipFill>
          <a:blip r:embed="rId3"/>
          <a:stretch>
            <a:fillRect/>
          </a:stretch>
        </p:blipFill>
        <p:spPr>
          <a:xfrm>
            <a:off x="1235884" y="4730098"/>
            <a:ext cx="903378" cy="669011"/>
          </a:xfrm>
          <a:prstGeom prst="rect">
            <a:avLst/>
          </a:prstGeom>
        </p:spPr>
      </p:pic>
      <p:sp>
        <p:nvSpPr>
          <p:cNvPr id="12" name="Text Placeholder 3"/>
          <p:cNvSpPr txBox="1">
            <a:spLocks/>
          </p:cNvSpPr>
          <p:nvPr/>
        </p:nvSpPr>
        <p:spPr>
          <a:xfrm>
            <a:off x="5857102" y="1670344"/>
            <a:ext cx="6018179" cy="494289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smtClean="0"/>
              <a:t>Suited for self-service data that fits in Excel</a:t>
            </a:r>
          </a:p>
          <a:p>
            <a:r>
              <a:rPr lang="en-US" sz="2400" dirty="0" smtClean="0"/>
              <a:t>Data driven shaping – design while you drive</a:t>
            </a:r>
          </a:p>
          <a:p>
            <a:r>
              <a:rPr lang="en-US" sz="2400" dirty="0" smtClean="0"/>
              <a:t>Ideal for sampling data </a:t>
            </a:r>
          </a:p>
          <a:p>
            <a:r>
              <a:rPr lang="en-US" sz="2400" dirty="0" smtClean="0"/>
              <a:t>Partition data in Hadoop/Hive based on user workloads</a:t>
            </a:r>
          </a:p>
          <a:p>
            <a:r>
              <a:rPr lang="en-US" sz="2400" dirty="0" smtClean="0"/>
              <a:t>No governors to prevent users from pulling “too much data”</a:t>
            </a:r>
          </a:p>
          <a:p>
            <a:r>
              <a:rPr lang="en-US" sz="2400" dirty="0" smtClean="0"/>
              <a:t>Does not read compressed or binary files (yet)</a:t>
            </a:r>
            <a:endParaRPr lang="en-US" sz="2400" dirty="0"/>
          </a:p>
        </p:txBody>
      </p:sp>
    </p:spTree>
    <p:extLst>
      <p:ext uri="{BB962C8B-B14F-4D97-AF65-F5344CB8AC3E}">
        <p14:creationId xmlns:p14="http://schemas.microsoft.com/office/powerpoint/2010/main" val="429369479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結論</a:t>
            </a:r>
            <a:endParaRPr lang="en-US" dirty="0"/>
          </a:p>
        </p:txBody>
      </p:sp>
      <p:sp>
        <p:nvSpPr>
          <p:cNvPr id="3" name="Content Placeholder 2"/>
          <p:cNvSpPr>
            <a:spLocks noGrp="1"/>
          </p:cNvSpPr>
          <p:nvPr>
            <p:ph type="body" sz="quarter" idx="10"/>
          </p:nvPr>
        </p:nvSpPr>
        <p:spPr>
          <a:xfrm>
            <a:off x="269239" y="1189178"/>
            <a:ext cx="11653523" cy="4361772"/>
          </a:xfrm>
        </p:spPr>
        <p:txBody>
          <a:bodyPr/>
          <a:lstStyle/>
          <a:p>
            <a:r>
              <a:rPr lang="zh-TW" altLang="en-US" dirty="0" smtClean="0"/>
              <a:t>盡可能地蒐集更多的資料，並從中找出新的商業價值</a:t>
            </a:r>
            <a:endParaRPr lang="en-US" dirty="0" smtClean="0"/>
          </a:p>
          <a:p>
            <a:endParaRPr lang="en-US" dirty="0" smtClean="0"/>
          </a:p>
          <a:p>
            <a:r>
              <a:rPr lang="en-US" dirty="0" smtClean="0"/>
              <a:t>HDInsights on Azure </a:t>
            </a:r>
            <a:r>
              <a:rPr lang="zh-TW" altLang="en-US" dirty="0" smtClean="0"/>
              <a:t>具有資源彈性及延展性可以用來處理大量的非結構化資料</a:t>
            </a:r>
            <a:endParaRPr lang="en-US" dirty="0" smtClean="0"/>
          </a:p>
          <a:p>
            <a:endParaRPr lang="en-US" dirty="0" smtClean="0"/>
          </a:p>
          <a:p>
            <a:r>
              <a:rPr lang="en-US" dirty="0" smtClean="0"/>
              <a:t>Microsoft BI </a:t>
            </a:r>
            <a:r>
              <a:rPr lang="zh-TW" altLang="en-US" dirty="0" smtClean="0"/>
              <a:t>與 </a:t>
            </a:r>
            <a:r>
              <a:rPr lang="en-US" dirty="0" smtClean="0"/>
              <a:t>Hadoop </a:t>
            </a:r>
            <a:r>
              <a:rPr lang="zh-TW" altLang="en-US" dirty="0" smtClean="0"/>
              <a:t>整合以便從結構化或非結構化資料中取得商業洞察</a:t>
            </a:r>
            <a:endParaRPr lang="en-US" dirty="0" smtClean="0"/>
          </a:p>
        </p:txBody>
      </p:sp>
    </p:spTree>
    <p:extLst>
      <p:ext uri="{BB962C8B-B14F-4D97-AF65-F5344CB8AC3E}">
        <p14:creationId xmlns:p14="http://schemas.microsoft.com/office/powerpoint/2010/main" val="333339846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p:cNvSpPr>
            <a:spLocks noGrp="1"/>
          </p:cNvSpPr>
          <p:nvPr>
            <p:ph type="title"/>
          </p:nvPr>
        </p:nvSpPr>
        <p:spPr/>
        <p:txBody>
          <a:bodyPr/>
          <a:lstStyle/>
          <a:p>
            <a:r>
              <a:rPr lang="en-US" sz="4313" dirty="0"/>
              <a:t>Get Started</a:t>
            </a:r>
            <a:br>
              <a:rPr lang="en-US" sz="4313" dirty="0"/>
            </a:br>
            <a:r>
              <a:rPr lang="en-US" sz="4313" dirty="0"/>
              <a:t/>
            </a:r>
            <a:br>
              <a:rPr lang="en-US" sz="4313" dirty="0"/>
            </a:br>
            <a:r>
              <a:rPr lang="en-US" sz="4313" dirty="0"/>
              <a:t/>
            </a:r>
            <a:br>
              <a:rPr lang="en-US" sz="4313" dirty="0"/>
            </a:br>
            <a:endParaRPr lang="en-US" sz="4313" dirty="0"/>
          </a:p>
        </p:txBody>
      </p:sp>
      <p:sp useBgFill="1">
        <p:nvSpPr>
          <p:cNvPr id="17" name="Rectangle 16"/>
          <p:cNvSpPr/>
          <p:nvPr/>
        </p:nvSpPr>
        <p:spPr bwMode="auto">
          <a:xfrm>
            <a:off x="0" y="1702949"/>
            <a:ext cx="278978" cy="515456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 Placeholder 6"/>
          <p:cNvSpPr>
            <a:spLocks noGrp="1"/>
          </p:cNvSpPr>
          <p:nvPr>
            <p:ph type="body" sz="quarter" idx="4294967295"/>
          </p:nvPr>
        </p:nvSpPr>
        <p:spPr>
          <a:xfrm>
            <a:off x="269241" y="1189494"/>
            <a:ext cx="11655840" cy="2018549"/>
          </a:xfrm>
          <a:prstGeom prst="rect">
            <a:avLst/>
          </a:prstGeom>
        </p:spPr>
        <p:txBody>
          <a:bodyPr/>
          <a:lstStyle/>
          <a:p>
            <a:r>
              <a:rPr lang="en-US" dirty="0" smtClean="0"/>
              <a:t>Read documentation</a:t>
            </a:r>
          </a:p>
          <a:p>
            <a:r>
              <a:rPr lang="en-US" sz="1765" dirty="0">
                <a:solidFill>
                  <a:schemeClr val="accent1"/>
                </a:solidFill>
                <a:latin typeface="+mn-lt"/>
              </a:rPr>
              <a:t>http://azure.microsoft.com/en-us/documentation/services/hdinsight/</a:t>
            </a:r>
          </a:p>
          <a:p>
            <a:r>
              <a:rPr lang="en-US" sz="3529" dirty="0"/>
              <a:t>Learning Map</a:t>
            </a:r>
          </a:p>
          <a:p>
            <a:r>
              <a:rPr lang="en-US" sz="1765" dirty="0">
                <a:solidFill>
                  <a:schemeClr val="accent1"/>
                </a:solidFill>
                <a:latin typeface="+mn-lt"/>
              </a:rPr>
              <a:t>http://azure.microsoft.com/en-us/documentation/articles/hdinsight-learn-map/</a:t>
            </a:r>
          </a:p>
          <a:p>
            <a:r>
              <a:rPr lang="en-US" sz="3529" dirty="0"/>
              <a:t>Microsoft Virtual Academy</a:t>
            </a:r>
          </a:p>
          <a:p>
            <a:r>
              <a:rPr lang="en-US" sz="1765" dirty="0">
                <a:solidFill>
                  <a:schemeClr val="accent1"/>
                </a:solidFill>
                <a:latin typeface="+mn-lt"/>
              </a:rPr>
              <a:t>http://www.microsoftvirtualacademy.com/training-courses/getting-started-with-microsoft-big-data</a:t>
            </a:r>
          </a:p>
          <a:p>
            <a:r>
              <a:rPr lang="en-US" sz="3529" dirty="0"/>
              <a:t>Channel 9 Data Exposed Show</a:t>
            </a:r>
          </a:p>
          <a:p>
            <a:r>
              <a:rPr lang="en-US" sz="1765" dirty="0">
                <a:solidFill>
                  <a:schemeClr val="accent1"/>
                </a:solidFill>
                <a:latin typeface="+mn-lt"/>
              </a:rPr>
              <a:t>http://channel9.msdn.com/Shows/Data-Exposed</a:t>
            </a:r>
          </a:p>
          <a:p>
            <a:r>
              <a:rPr lang="en-US" sz="3529" dirty="0"/>
              <a:t>Try 30 day trial</a:t>
            </a:r>
          </a:p>
          <a:p>
            <a:r>
              <a:rPr lang="en-US" sz="1765" dirty="0">
                <a:solidFill>
                  <a:schemeClr val="accent1"/>
                </a:solidFill>
                <a:latin typeface="+mn-lt"/>
              </a:rPr>
              <a:t>http://azure.microsoft.com/en-us/pricing/free-trial/</a:t>
            </a:r>
          </a:p>
        </p:txBody>
      </p:sp>
    </p:spTree>
    <p:extLst>
      <p:ext uri="{BB962C8B-B14F-4D97-AF65-F5344CB8AC3E}">
        <p14:creationId xmlns:p14="http://schemas.microsoft.com/office/powerpoint/2010/main" val="327543655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資料規模</a:t>
            </a:r>
            <a:endParaRPr lang="en-US" dirty="0"/>
          </a:p>
        </p:txBody>
      </p:sp>
      <p:sp>
        <p:nvSpPr>
          <p:cNvPr id="7" name="Text Placeholder 6"/>
          <p:cNvSpPr>
            <a:spLocks noGrp="1"/>
          </p:cNvSpPr>
          <p:nvPr>
            <p:ph type="body" sz="quarter" idx="11"/>
          </p:nvPr>
        </p:nvSpPr>
        <p:spPr/>
        <p:txBody>
          <a:bodyPr/>
          <a:lstStyle/>
          <a:p>
            <a:r>
              <a:rPr lang="en-US" sz="2745" dirty="0"/>
              <a:t>Hadoop </a:t>
            </a:r>
            <a:r>
              <a:rPr lang="zh-TW" altLang="en-US" sz="2745" dirty="0" smtClean="0"/>
              <a:t>使用分散式檔案系統儲存檔案</a:t>
            </a:r>
            <a:endParaRPr lang="en-US" sz="2745" dirty="0"/>
          </a:p>
          <a:p>
            <a:pPr lvl="1"/>
            <a:r>
              <a:rPr lang="zh-TW" altLang="en-US" sz="1568" dirty="0" smtClean="0">
                <a:gradFill>
                  <a:gsLst>
                    <a:gs pos="85841">
                      <a:schemeClr val="tx2"/>
                    </a:gs>
                    <a:gs pos="0">
                      <a:schemeClr val="tx2"/>
                    </a:gs>
                  </a:gsLst>
                  <a:lin ang="5400000" scaled="0"/>
                </a:gradFill>
              </a:rPr>
              <a:t>檔案的儲存以及程式的運算都分散在多台伺服器中</a:t>
            </a:r>
            <a:endParaRPr lang="en-US" sz="1568" dirty="0">
              <a:gradFill>
                <a:gsLst>
                  <a:gs pos="85841">
                    <a:schemeClr val="tx2"/>
                  </a:gs>
                  <a:gs pos="0">
                    <a:schemeClr val="tx2"/>
                  </a:gs>
                </a:gsLst>
                <a:lin ang="5400000" scaled="0"/>
              </a:gradFill>
            </a:endParaRPr>
          </a:p>
          <a:p>
            <a:pPr lvl="1"/>
            <a:r>
              <a:rPr lang="zh-TW" altLang="en-US" sz="1568" dirty="0" smtClean="0">
                <a:gradFill>
                  <a:gsLst>
                    <a:gs pos="85841">
                      <a:schemeClr val="tx2"/>
                    </a:gs>
                    <a:gs pos="0">
                      <a:schemeClr val="tx2"/>
                    </a:gs>
                  </a:gsLst>
                  <a:lin ang="5400000" scaled="0"/>
                </a:gradFill>
              </a:rPr>
              <a:t>同一份檔案可以被分散儲存在多台伺服器中</a:t>
            </a:r>
            <a:endParaRPr lang="en-US" sz="1568" dirty="0">
              <a:gradFill>
                <a:gsLst>
                  <a:gs pos="85841">
                    <a:schemeClr val="tx2"/>
                  </a:gs>
                  <a:gs pos="0">
                    <a:schemeClr val="tx2"/>
                  </a:gs>
                </a:gsLst>
                <a:lin ang="5400000" scaled="0"/>
              </a:gradFill>
            </a:endParaRPr>
          </a:p>
          <a:p>
            <a:r>
              <a:rPr lang="en-US" sz="2745" dirty="0"/>
              <a:t>Hadoop </a:t>
            </a:r>
            <a:r>
              <a:rPr lang="zh-TW" altLang="en-US" sz="2745" dirty="0" smtClean="0"/>
              <a:t>可以用來處理巨量的資料</a:t>
            </a:r>
            <a:endParaRPr lang="en-US" sz="2745" dirty="0"/>
          </a:p>
          <a:p>
            <a:pPr lvl="1"/>
            <a:r>
              <a:rPr lang="zh-TW" altLang="en-US" sz="1568" dirty="0" smtClean="0">
                <a:gradFill>
                  <a:gsLst>
                    <a:gs pos="2920">
                      <a:schemeClr val="tx2"/>
                    </a:gs>
                    <a:gs pos="39000">
                      <a:schemeClr val="tx2"/>
                    </a:gs>
                  </a:gsLst>
                  <a:lin ang="5400000" scaled="0"/>
                </a:gradFill>
              </a:rPr>
              <a:t>能夠根據需求很快延展多台伺服器來處理資料</a:t>
            </a:r>
            <a:endParaRPr lang="en-US" sz="1568" dirty="0">
              <a:gradFill>
                <a:gsLst>
                  <a:gs pos="2920">
                    <a:schemeClr val="tx2"/>
                  </a:gs>
                  <a:gs pos="39000">
                    <a:schemeClr val="tx2"/>
                  </a:gs>
                </a:gsLst>
                <a:lin ang="5400000" scaled="0"/>
              </a:gradFill>
            </a:endParaRPr>
          </a:p>
          <a:p>
            <a:pPr lvl="1"/>
            <a:r>
              <a:rPr lang="zh-TW" altLang="en-US" sz="1568" dirty="0" smtClean="0">
                <a:gradFill>
                  <a:gsLst>
                    <a:gs pos="2920">
                      <a:schemeClr val="tx2"/>
                    </a:gs>
                    <a:gs pos="39000">
                      <a:schemeClr val="tx2"/>
                    </a:gs>
                  </a:gsLst>
                  <a:lin ang="5400000" scaled="0"/>
                </a:gradFill>
              </a:rPr>
              <a:t>延展的複雜度是線性的</a:t>
            </a:r>
            <a:endParaRPr lang="en-US" sz="1568" dirty="0">
              <a:gradFill>
                <a:gsLst>
                  <a:gs pos="2920">
                    <a:schemeClr val="tx2"/>
                  </a:gs>
                  <a:gs pos="39000">
                    <a:schemeClr val="tx2"/>
                  </a:gs>
                </a:gsLst>
                <a:lin ang="5400000" scaled="0"/>
              </a:gradFill>
            </a:endParaRPr>
          </a:p>
          <a:p>
            <a:pPr lvl="1"/>
            <a:r>
              <a:rPr lang="zh-TW" altLang="en-US" sz="1568" dirty="0" smtClean="0">
                <a:gradFill>
                  <a:gsLst>
                    <a:gs pos="2920">
                      <a:schemeClr val="tx2"/>
                    </a:gs>
                    <a:gs pos="39000">
                      <a:schemeClr val="tx2"/>
                    </a:gs>
                  </a:gsLst>
                  <a:lin ang="5400000" scaled="0"/>
                </a:gradFill>
              </a:rPr>
              <a:t>也能夠處理特別大的單一檔案</a:t>
            </a:r>
            <a:endParaRPr lang="en-US" sz="1568" dirty="0">
              <a:gradFill>
                <a:gsLst>
                  <a:gs pos="2920">
                    <a:schemeClr val="tx2"/>
                  </a:gs>
                  <a:gs pos="39000">
                    <a:schemeClr val="tx2"/>
                  </a:gs>
                </a:gsLst>
                <a:lin ang="5400000" scaled="0"/>
              </a:gradFill>
            </a:endParaRPr>
          </a:p>
        </p:txBody>
      </p:sp>
      <p:grpSp>
        <p:nvGrpSpPr>
          <p:cNvPr id="3" name="Group 2"/>
          <p:cNvGrpSpPr/>
          <p:nvPr/>
        </p:nvGrpSpPr>
        <p:grpSpPr>
          <a:xfrm>
            <a:off x="422256" y="3545417"/>
            <a:ext cx="11303559" cy="3039883"/>
            <a:chOff x="430722" y="3616013"/>
            <a:chExt cx="11530219" cy="3100839"/>
          </a:xfrm>
        </p:grpSpPr>
        <p:sp>
          <p:nvSpPr>
            <p:cNvPr id="48" name="Rectangle 47"/>
            <p:cNvSpPr/>
            <p:nvPr>
              <p:custDataLst>
                <p:tags r:id="rId1"/>
              </p:custDataLst>
            </p:nvPr>
          </p:nvSpPr>
          <p:spPr bwMode="auto">
            <a:xfrm>
              <a:off x="430722" y="3616013"/>
              <a:ext cx="11530219" cy="3100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89642" rIns="89639" bIns="44819" numCol="1" rtlCol="0" anchor="t" anchorCtr="0" compatLnSpc="1">
              <a:prstTxWarp prst="textNoShape">
                <a:avLst/>
              </a:prstTxWarp>
            </a:bodyPr>
            <a:lstStyle/>
            <a:p>
              <a:pPr algn="ctr" defTabSz="913505" fontAlgn="base">
                <a:lnSpc>
                  <a:spcPct val="90000"/>
                </a:lnSpc>
                <a:spcBef>
                  <a:spcPct val="20000"/>
                </a:spcBef>
                <a:spcAft>
                  <a:spcPct val="0"/>
                </a:spcAft>
                <a:buSzPct val="80000"/>
              </a:pPr>
              <a:endParaRPr lang="en-US" sz="1372" b="1" dirty="0">
                <a:ln>
                  <a:solidFill>
                    <a:srgbClr val="FFFFFF">
                      <a:alpha val="0"/>
                    </a:srgbClr>
                  </a:solidFill>
                </a:ln>
                <a:solidFill>
                  <a:srgbClr val="595959"/>
                </a:solidFill>
              </a:endParaRPr>
            </a:p>
          </p:txBody>
        </p:sp>
        <p:grpSp>
          <p:nvGrpSpPr>
            <p:cNvPr id="26" name="Group 25"/>
            <p:cNvGrpSpPr/>
            <p:nvPr/>
          </p:nvGrpSpPr>
          <p:grpSpPr>
            <a:xfrm>
              <a:off x="3998761" y="3819881"/>
              <a:ext cx="7847950" cy="2693102"/>
              <a:chOff x="1189141" y="3600014"/>
              <a:chExt cx="9329267" cy="3394511"/>
            </a:xfrm>
          </p:grpSpPr>
          <p:sp>
            <p:nvSpPr>
              <p:cNvPr id="4" name="Rectangle 3"/>
              <p:cNvSpPr/>
              <p:nvPr/>
            </p:nvSpPr>
            <p:spPr bwMode="auto">
              <a:xfrm>
                <a:off x="1347537" y="3600014"/>
                <a:ext cx="9009247" cy="337044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pic>
            <p:nvPicPr>
              <p:cNvPr id="5" name="Picture 4"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1189141" y="3608036"/>
                <a:ext cx="1828800" cy="1828800"/>
              </a:xfrm>
              <a:prstGeom prst="rect">
                <a:avLst/>
              </a:prstGeom>
              <a:noFill/>
            </p:spPr>
          </p:pic>
          <p:pic>
            <p:nvPicPr>
              <p:cNvPr id="6" name="Picture 5"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1189141" y="5165725"/>
                <a:ext cx="1828800" cy="1828800"/>
              </a:xfrm>
              <a:prstGeom prst="rect">
                <a:avLst/>
              </a:prstGeom>
              <a:noFill/>
            </p:spPr>
          </p:pic>
          <p:pic>
            <p:nvPicPr>
              <p:cNvPr id="8" name="Picture 7"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2294442" y="3608036"/>
                <a:ext cx="1828800" cy="1828800"/>
              </a:xfrm>
              <a:prstGeom prst="rect">
                <a:avLst/>
              </a:prstGeom>
              <a:noFill/>
            </p:spPr>
          </p:pic>
          <p:pic>
            <p:nvPicPr>
              <p:cNvPr id="9" name="Picture 8"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2294442" y="5157703"/>
                <a:ext cx="1828800" cy="1828800"/>
              </a:xfrm>
              <a:prstGeom prst="rect">
                <a:avLst/>
              </a:prstGeom>
              <a:noFill/>
            </p:spPr>
          </p:pic>
          <p:pic>
            <p:nvPicPr>
              <p:cNvPr id="11" name="Picture 10"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3443849" y="3600014"/>
                <a:ext cx="1828800" cy="1828800"/>
              </a:xfrm>
              <a:prstGeom prst="rect">
                <a:avLst/>
              </a:prstGeom>
              <a:noFill/>
            </p:spPr>
          </p:pic>
          <p:pic>
            <p:nvPicPr>
              <p:cNvPr id="12" name="Picture 11"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3399743" y="5149681"/>
                <a:ext cx="1828800" cy="1828800"/>
              </a:xfrm>
              <a:prstGeom prst="rect">
                <a:avLst/>
              </a:prstGeom>
              <a:noFill/>
            </p:spPr>
          </p:pic>
          <p:pic>
            <p:nvPicPr>
              <p:cNvPr id="14" name="Picture 13"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4409593" y="3600014"/>
                <a:ext cx="1828800" cy="1828800"/>
              </a:xfrm>
              <a:prstGeom prst="rect">
                <a:avLst/>
              </a:prstGeom>
              <a:noFill/>
            </p:spPr>
          </p:pic>
          <p:pic>
            <p:nvPicPr>
              <p:cNvPr id="15" name="Picture 14"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4402355" y="5141659"/>
                <a:ext cx="1828800" cy="1828800"/>
              </a:xfrm>
              <a:prstGeom prst="rect">
                <a:avLst/>
              </a:prstGeom>
              <a:noFill/>
            </p:spPr>
          </p:pic>
          <p:pic>
            <p:nvPicPr>
              <p:cNvPr id="18" name="Picture 17"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507656" y="3608036"/>
                <a:ext cx="1828800" cy="1828800"/>
              </a:xfrm>
              <a:prstGeom prst="rect">
                <a:avLst/>
              </a:prstGeom>
              <a:noFill/>
            </p:spPr>
          </p:pic>
          <p:pic>
            <p:nvPicPr>
              <p:cNvPr id="19" name="Picture 18"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5507656" y="5165725"/>
                <a:ext cx="1828800" cy="1828800"/>
              </a:xfrm>
              <a:prstGeom prst="rect">
                <a:avLst/>
              </a:prstGeom>
              <a:noFill/>
            </p:spPr>
          </p:pic>
          <p:pic>
            <p:nvPicPr>
              <p:cNvPr id="20" name="Picture 19"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612957" y="3608036"/>
                <a:ext cx="1828800" cy="1828800"/>
              </a:xfrm>
              <a:prstGeom prst="rect">
                <a:avLst/>
              </a:prstGeom>
              <a:noFill/>
            </p:spPr>
          </p:pic>
          <p:pic>
            <p:nvPicPr>
              <p:cNvPr id="21" name="Picture 20"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6612957" y="5157703"/>
                <a:ext cx="1828800" cy="1828800"/>
              </a:xfrm>
              <a:prstGeom prst="rect">
                <a:avLst/>
              </a:prstGeom>
              <a:noFill/>
            </p:spPr>
          </p:pic>
          <p:pic>
            <p:nvPicPr>
              <p:cNvPr id="22" name="Picture 21"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7723864" y="3600014"/>
                <a:ext cx="1828800" cy="1828800"/>
              </a:xfrm>
              <a:prstGeom prst="rect">
                <a:avLst/>
              </a:prstGeom>
              <a:noFill/>
            </p:spPr>
          </p:pic>
          <p:pic>
            <p:nvPicPr>
              <p:cNvPr id="23" name="Picture 22"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7679758" y="5149681"/>
                <a:ext cx="1828800" cy="1828800"/>
              </a:xfrm>
              <a:prstGeom prst="rect">
                <a:avLst/>
              </a:prstGeom>
              <a:noFill/>
            </p:spPr>
          </p:pic>
          <p:pic>
            <p:nvPicPr>
              <p:cNvPr id="24" name="Picture 23"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8689608" y="3600014"/>
                <a:ext cx="1828800" cy="1828800"/>
              </a:xfrm>
              <a:prstGeom prst="rect">
                <a:avLst/>
              </a:prstGeom>
              <a:noFill/>
            </p:spPr>
          </p:pic>
          <p:pic>
            <p:nvPicPr>
              <p:cNvPr id="25" name="Picture 24" descr="\\MAGNUM\Projects\Microsoft\Cloud Power FY12\Design\ICONS_PNG\Tower.png"/>
              <p:cNvPicPr>
                <a:picLocks noChangeAspect="1" noChangeArrowheads="1"/>
              </p:cNvPicPr>
              <p:nvPr/>
            </p:nvPicPr>
            <p:blipFill>
              <a:blip r:embed="rId4" cstate="print">
                <a:lum bright="100000"/>
              </a:blip>
              <a:stretch>
                <a:fillRect/>
              </a:stretch>
            </p:blipFill>
            <p:spPr bwMode="auto">
              <a:xfrm>
                <a:off x="8682370" y="5141659"/>
                <a:ext cx="1828800" cy="1828800"/>
              </a:xfrm>
              <a:prstGeom prst="rect">
                <a:avLst/>
              </a:prstGeom>
              <a:noFill/>
            </p:spPr>
          </p:pic>
        </p:grpSp>
        <p:sp>
          <p:nvSpPr>
            <p:cNvPr id="27" name="Right Arrow 26"/>
            <p:cNvSpPr/>
            <p:nvPr/>
          </p:nvSpPr>
          <p:spPr bwMode="auto">
            <a:xfrm>
              <a:off x="2511248" y="4887687"/>
              <a:ext cx="1478062" cy="55749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pPr>
              <a:endParaRPr lang="en-US" sz="1568" dirty="0">
                <a:gradFill>
                  <a:gsLst>
                    <a:gs pos="0">
                      <a:srgbClr val="FFFFFF"/>
                    </a:gs>
                    <a:gs pos="100000">
                      <a:srgbClr val="FFFFFF"/>
                    </a:gs>
                  </a:gsLst>
                  <a:lin ang="5400000" scaled="0"/>
                </a:gradFill>
              </a:endParaRPr>
            </a:p>
          </p:txBody>
        </p:sp>
        <p:sp>
          <p:nvSpPr>
            <p:cNvPr id="29" name="TextBox 28"/>
            <p:cNvSpPr txBox="1"/>
            <p:nvPr/>
          </p:nvSpPr>
          <p:spPr>
            <a:xfrm>
              <a:off x="1191167" y="3880314"/>
              <a:ext cx="460217" cy="196872"/>
            </a:xfrm>
            <a:prstGeom prst="rect">
              <a:avLst/>
            </a:prstGeom>
            <a:noFill/>
          </p:spPr>
          <p:txBody>
            <a:bodyPr wrap="square" lIns="0" tIns="0" rIns="0" bIns="0" rtlCol="0">
              <a:spAutoFit/>
            </a:bodyPr>
            <a:lstStyle/>
            <a:p>
              <a:pPr algn="ctr" defTabSz="913505" fontAlgn="base">
                <a:lnSpc>
                  <a:spcPct val="80000"/>
                </a:lnSpc>
                <a:spcBef>
                  <a:spcPct val="20000"/>
                </a:spcBef>
                <a:spcAft>
                  <a:spcPct val="0"/>
                </a:spcAft>
                <a:buSzPct val="80000"/>
              </a:pPr>
              <a:r>
                <a:rPr lang="zh-TW" altLang="en-US" sz="1568" b="1" dirty="0" smtClean="0">
                  <a:gradFill>
                    <a:gsLst>
                      <a:gs pos="2920">
                        <a:srgbClr val="505050"/>
                      </a:gs>
                      <a:gs pos="39000">
                        <a:srgbClr val="505050"/>
                      </a:gs>
                    </a:gsLst>
                    <a:lin ang="5400000" scaled="0"/>
                  </a:gradFill>
                  <a:ea typeface="MS PGothic" charset="0"/>
                </a:rPr>
                <a:t>檔案</a:t>
              </a:r>
              <a:endParaRPr lang="en-US" sz="1568" b="1" dirty="0">
                <a:gradFill>
                  <a:gsLst>
                    <a:gs pos="2920">
                      <a:srgbClr val="505050"/>
                    </a:gs>
                    <a:gs pos="39000">
                      <a:srgbClr val="505050"/>
                    </a:gs>
                  </a:gsLst>
                  <a:lin ang="5400000" scaled="0"/>
                </a:gradFill>
                <a:ea typeface="MS PGothic" charset="0"/>
              </a:endParaRPr>
            </a:p>
          </p:txBody>
        </p:sp>
        <p:grpSp>
          <p:nvGrpSpPr>
            <p:cNvPr id="30" name="Group 29"/>
            <p:cNvGrpSpPr/>
            <p:nvPr/>
          </p:nvGrpSpPr>
          <p:grpSpPr>
            <a:xfrm>
              <a:off x="1568494" y="4974994"/>
              <a:ext cx="699546" cy="745667"/>
              <a:chOff x="8791575" y="-838200"/>
              <a:chExt cx="973138" cy="1154113"/>
            </a:xfrm>
            <a:solidFill>
              <a:schemeClr val="accent1"/>
            </a:solidFill>
          </p:grpSpPr>
          <p:sp>
            <p:nvSpPr>
              <p:cNvPr id="31"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32"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nvGrpSpPr>
            <p:cNvPr id="33" name="Group 32"/>
            <p:cNvGrpSpPr/>
            <p:nvPr/>
          </p:nvGrpSpPr>
          <p:grpSpPr>
            <a:xfrm>
              <a:off x="777506" y="4127333"/>
              <a:ext cx="699546" cy="745667"/>
              <a:chOff x="8791575" y="-838200"/>
              <a:chExt cx="973138" cy="1154113"/>
            </a:xfrm>
            <a:solidFill>
              <a:schemeClr val="accent1"/>
            </a:solidFill>
          </p:grpSpPr>
          <p:sp>
            <p:nvSpPr>
              <p:cNvPr id="34"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35"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nvGrpSpPr>
            <p:cNvPr id="36" name="Group 35"/>
            <p:cNvGrpSpPr/>
            <p:nvPr/>
          </p:nvGrpSpPr>
          <p:grpSpPr>
            <a:xfrm>
              <a:off x="1568494" y="4127333"/>
              <a:ext cx="699546" cy="745667"/>
              <a:chOff x="8791575" y="-838200"/>
              <a:chExt cx="973138" cy="1154113"/>
            </a:xfrm>
            <a:solidFill>
              <a:schemeClr val="accent1"/>
            </a:solidFill>
          </p:grpSpPr>
          <p:sp>
            <p:nvSpPr>
              <p:cNvPr id="37"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38"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nvGrpSpPr>
            <p:cNvPr id="39" name="Group 38"/>
            <p:cNvGrpSpPr/>
            <p:nvPr/>
          </p:nvGrpSpPr>
          <p:grpSpPr>
            <a:xfrm>
              <a:off x="777506" y="4974994"/>
              <a:ext cx="699546" cy="745667"/>
              <a:chOff x="8791575" y="-838200"/>
              <a:chExt cx="973138" cy="1154113"/>
            </a:xfrm>
            <a:solidFill>
              <a:schemeClr val="accent1"/>
            </a:solidFill>
          </p:grpSpPr>
          <p:sp>
            <p:nvSpPr>
              <p:cNvPr id="40"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41"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nvGrpSpPr>
            <p:cNvPr id="42" name="Group 41"/>
            <p:cNvGrpSpPr/>
            <p:nvPr/>
          </p:nvGrpSpPr>
          <p:grpSpPr>
            <a:xfrm>
              <a:off x="1568494" y="5815701"/>
              <a:ext cx="699546" cy="745667"/>
              <a:chOff x="8791575" y="-838200"/>
              <a:chExt cx="973138" cy="1154113"/>
            </a:xfrm>
            <a:solidFill>
              <a:schemeClr val="accent1"/>
            </a:solidFill>
          </p:grpSpPr>
          <p:sp>
            <p:nvSpPr>
              <p:cNvPr id="4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4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nvGrpSpPr>
            <p:cNvPr id="45" name="Group 44"/>
            <p:cNvGrpSpPr/>
            <p:nvPr/>
          </p:nvGrpSpPr>
          <p:grpSpPr>
            <a:xfrm>
              <a:off x="777506" y="5822655"/>
              <a:ext cx="699546" cy="745667"/>
              <a:chOff x="8791575" y="-838200"/>
              <a:chExt cx="973138" cy="1154113"/>
            </a:xfrm>
            <a:solidFill>
              <a:schemeClr val="accent1"/>
            </a:solidFill>
          </p:grpSpPr>
          <p:sp>
            <p:nvSpPr>
              <p:cNvPr id="46"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47"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spTree>
    <p:extLst>
      <p:ext uri="{BB962C8B-B14F-4D97-AF65-F5344CB8AC3E}">
        <p14:creationId xmlns:p14="http://schemas.microsoft.com/office/powerpoint/2010/main" val="20282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資料多樣性</a:t>
            </a:r>
            <a:endParaRPr lang="en-US" dirty="0"/>
          </a:p>
        </p:txBody>
      </p:sp>
      <p:sp>
        <p:nvSpPr>
          <p:cNvPr id="9" name="Text Placeholder 8"/>
          <p:cNvSpPr>
            <a:spLocks noGrp="1"/>
          </p:cNvSpPr>
          <p:nvPr>
            <p:ph type="body" sz="quarter" idx="11"/>
          </p:nvPr>
        </p:nvSpPr>
        <p:spPr/>
        <p:txBody>
          <a:bodyPr/>
          <a:lstStyle/>
          <a:p>
            <a:r>
              <a:rPr lang="en-US" sz="3529" dirty="0"/>
              <a:t>Hadoop </a:t>
            </a:r>
            <a:r>
              <a:rPr lang="zh-TW" altLang="en-US" sz="3529" dirty="0" smtClean="0"/>
              <a:t>可以用來儲存多種檔案</a:t>
            </a:r>
            <a:r>
              <a:rPr lang="en-US" sz="3529" dirty="0" smtClean="0"/>
              <a:t> (</a:t>
            </a:r>
            <a:r>
              <a:rPr lang="zh-TW" altLang="en-US" sz="3529" dirty="0" smtClean="0"/>
              <a:t>非關聯式儲存</a:t>
            </a:r>
            <a:r>
              <a:rPr lang="en-US" sz="3529" dirty="0" smtClean="0"/>
              <a:t>)</a:t>
            </a:r>
            <a:endParaRPr lang="en-US" sz="3529" dirty="0"/>
          </a:p>
          <a:p>
            <a:pPr lvl="1"/>
            <a:r>
              <a:rPr lang="zh-TW" altLang="en-US" sz="1765" dirty="0" smtClean="0">
                <a:gradFill>
                  <a:gsLst>
                    <a:gs pos="2920">
                      <a:schemeClr val="tx2"/>
                    </a:gs>
                    <a:gs pos="39000">
                      <a:schemeClr val="tx2"/>
                    </a:gs>
                  </a:gsLst>
                  <a:lin ang="5400000" scaled="0"/>
                </a:gradFill>
              </a:rPr>
              <a:t>檔案可以是結構化或是非結構化的資料</a:t>
            </a:r>
            <a:endParaRPr lang="en-US" sz="1765" dirty="0">
              <a:gradFill>
                <a:gsLst>
                  <a:gs pos="2920">
                    <a:schemeClr val="tx2"/>
                  </a:gs>
                  <a:gs pos="39000">
                    <a:schemeClr val="tx2"/>
                  </a:gs>
                </a:gsLst>
                <a:lin ang="5400000" scaled="0"/>
              </a:gradFill>
            </a:endParaRPr>
          </a:p>
          <a:p>
            <a:pPr lvl="1"/>
            <a:r>
              <a:rPr lang="zh-TW" altLang="en-US" sz="1765" dirty="0" smtClean="0">
                <a:gradFill>
                  <a:gsLst>
                    <a:gs pos="2920">
                      <a:schemeClr val="tx2"/>
                    </a:gs>
                    <a:gs pos="39000">
                      <a:schemeClr val="tx2"/>
                    </a:gs>
                  </a:gsLst>
                  <a:lin ang="5400000" scaled="0"/>
                </a:gradFill>
              </a:rPr>
              <a:t>在過去，可能還不知道如何從這些資料中找到新的可能性</a:t>
            </a:r>
            <a:endParaRPr lang="en-US" sz="1765" dirty="0">
              <a:gradFill>
                <a:gsLst>
                  <a:gs pos="2920">
                    <a:schemeClr val="tx2"/>
                  </a:gs>
                  <a:gs pos="39000">
                    <a:schemeClr val="tx2"/>
                  </a:gs>
                </a:gsLst>
                <a:lin ang="5400000" scaled="0"/>
              </a:gradFill>
            </a:endParaRPr>
          </a:p>
          <a:p>
            <a:pPr lvl="1"/>
            <a:r>
              <a:rPr lang="zh-TW" altLang="en-US" sz="1765" dirty="0" smtClean="0">
                <a:gradFill>
                  <a:gsLst>
                    <a:gs pos="2920">
                      <a:schemeClr val="tx2"/>
                    </a:gs>
                    <a:gs pos="39000">
                      <a:schemeClr val="tx2"/>
                    </a:gs>
                  </a:gsLst>
                  <a:lin ang="5400000" scaled="0"/>
                </a:gradFill>
              </a:rPr>
              <a:t>而現在，透過 </a:t>
            </a:r>
            <a:r>
              <a:rPr lang="en-US" altLang="zh-TW" sz="1765" dirty="0" smtClean="0">
                <a:gradFill>
                  <a:gsLst>
                    <a:gs pos="2920">
                      <a:schemeClr val="tx2"/>
                    </a:gs>
                    <a:gs pos="39000">
                      <a:schemeClr val="tx2"/>
                    </a:gs>
                  </a:gsLst>
                  <a:lin ang="5400000" scaled="0"/>
                </a:gradFill>
              </a:rPr>
              <a:t>Hadoop </a:t>
            </a:r>
            <a:r>
              <a:rPr lang="zh-TW" altLang="en-US" sz="1765" dirty="0" smtClean="0">
                <a:gradFill>
                  <a:gsLst>
                    <a:gs pos="2920">
                      <a:schemeClr val="tx2"/>
                    </a:gs>
                    <a:gs pos="39000">
                      <a:schemeClr val="tx2"/>
                    </a:gs>
                  </a:gsLst>
                  <a:lin ang="5400000" scaled="0"/>
                </a:gradFill>
              </a:rPr>
              <a:t>讓我們有能力，透過資料科學，從巨量資料中找到新的商業價值</a:t>
            </a:r>
            <a:endParaRPr lang="en-US" sz="1765" dirty="0">
              <a:gradFill>
                <a:gsLst>
                  <a:gs pos="2920">
                    <a:schemeClr val="tx2"/>
                  </a:gs>
                  <a:gs pos="39000">
                    <a:schemeClr val="tx2"/>
                  </a:gs>
                </a:gsLst>
                <a:lin ang="5400000" scaled="0"/>
              </a:gradFill>
            </a:endParaRPr>
          </a:p>
        </p:txBody>
      </p:sp>
      <p:grpSp>
        <p:nvGrpSpPr>
          <p:cNvPr id="16" name="Group 15"/>
          <p:cNvGrpSpPr/>
          <p:nvPr/>
        </p:nvGrpSpPr>
        <p:grpSpPr>
          <a:xfrm>
            <a:off x="269240" y="2818618"/>
            <a:ext cx="1872219" cy="3747869"/>
            <a:chOff x="274638" y="2874640"/>
            <a:chExt cx="1909761" cy="3823022"/>
          </a:xfrm>
        </p:grpSpPr>
        <p:grpSp>
          <p:nvGrpSpPr>
            <p:cNvPr id="10" name="Group 9"/>
            <p:cNvGrpSpPr/>
            <p:nvPr/>
          </p:nvGrpSpPr>
          <p:grpSpPr>
            <a:xfrm>
              <a:off x="274638" y="3686475"/>
              <a:ext cx="1909761" cy="3011187"/>
              <a:chOff x="274638" y="3686475"/>
              <a:chExt cx="1909761" cy="3011187"/>
            </a:xfrm>
          </p:grpSpPr>
          <p:sp>
            <p:nvSpPr>
              <p:cNvPr id="6" name="TextBox 5"/>
              <p:cNvSpPr txBox="1"/>
              <p:nvPr/>
            </p:nvSpPr>
            <p:spPr>
              <a:xfrm>
                <a:off x="274638" y="3686475"/>
                <a:ext cx="1909761" cy="3011187"/>
              </a:xfrm>
              <a:prstGeom prst="rect">
                <a:avLst/>
              </a:prstGeom>
              <a:solidFill>
                <a:schemeClr val="accent2"/>
              </a:solidFill>
            </p:spPr>
            <p:txBody>
              <a:bodyPr vert="horz" wrap="square" lIns="179285" tIns="143428" rIns="179285" bIns="143428" rtlCol="0">
                <a:normAutofit/>
              </a:bodyPr>
              <a:lstStyle/>
              <a:p>
                <a:pPr defTabSz="913505" fontAlgn="base">
                  <a:lnSpc>
                    <a:spcPct val="90000"/>
                  </a:lnSpc>
                  <a:spcBef>
                    <a:spcPct val="20000"/>
                  </a:spcBef>
                  <a:spcAft>
                    <a:spcPct val="0"/>
                  </a:spcAft>
                </a:pPr>
                <a:r>
                  <a:rPr lang="zh-TW" altLang="en-US" sz="1961" b="1" dirty="0" smtClean="0">
                    <a:gradFill>
                      <a:gsLst>
                        <a:gs pos="2917">
                          <a:srgbClr val="FFFFFF"/>
                        </a:gs>
                        <a:gs pos="100000">
                          <a:srgbClr val="FFFFFF"/>
                        </a:gs>
                      </a:gsLst>
                      <a:lin ang="5400000" scaled="0"/>
                    </a:gradFill>
                    <a:latin typeface="Segoe UI Semibold" panose="020B0702040204020203" pitchFamily="34" charset="0"/>
                    <a:ea typeface="MS PGothic" charset="0"/>
                    <a:cs typeface="Segoe UI Semibold" panose="020B0702040204020203" pitchFamily="34" charset="0"/>
                  </a:rPr>
                  <a:t>情緒資料</a:t>
                </a:r>
                <a:endParaRPr lang="en-US" sz="1961" b="1" dirty="0">
                  <a:gradFill>
                    <a:gsLst>
                      <a:gs pos="2917">
                        <a:srgbClr val="FFFFFF"/>
                      </a:gs>
                      <a:gs pos="100000">
                        <a:srgbClr val="FFFFFF"/>
                      </a:gs>
                    </a:gsLst>
                    <a:lin ang="5400000" scaled="0"/>
                  </a:gradFill>
                  <a:latin typeface="Segoe UI Semibold" panose="020B0702040204020203" pitchFamily="34" charset="0"/>
                  <a:ea typeface="MS PGothic" charset="0"/>
                  <a:cs typeface="Segoe UI Semibold" panose="020B0702040204020203" pitchFamily="34" charset="0"/>
                </a:endParaRPr>
              </a:p>
              <a:p>
                <a:pPr defTabSz="913505" fontAlgn="base">
                  <a:lnSpc>
                    <a:spcPct val="90000"/>
                  </a:lnSpc>
                  <a:spcBef>
                    <a:spcPct val="20000"/>
                  </a:spcBef>
                  <a:spcAft>
                    <a:spcPct val="0"/>
                  </a:spcAft>
                </a:pPr>
                <a:r>
                  <a:rPr lang="zh-TW" altLang="en-US" sz="1568" dirty="0" smtClean="0">
                    <a:gradFill>
                      <a:gsLst>
                        <a:gs pos="2917">
                          <a:srgbClr val="FFFFFF"/>
                        </a:gs>
                        <a:gs pos="100000">
                          <a:srgbClr val="FFFFFF"/>
                        </a:gs>
                      </a:gsLst>
                      <a:lin ang="5400000" scaled="0"/>
                    </a:gradFill>
                    <a:ea typeface="MS PGothic" charset="0"/>
                  </a:rPr>
                  <a:t>即刻瞭解客戶對於您產品的滿意度，以及他們的想法</a:t>
                </a:r>
                <a:endParaRPr lang="en-US" sz="1568" dirty="0">
                  <a:gradFill>
                    <a:gsLst>
                      <a:gs pos="2917">
                        <a:srgbClr val="FFFFFF"/>
                      </a:gs>
                      <a:gs pos="100000">
                        <a:srgbClr val="FFFFFF"/>
                      </a:gs>
                    </a:gsLst>
                    <a:lin ang="5400000" scaled="0"/>
                  </a:gradFill>
                  <a:ea typeface="MS PGothic" charset="0"/>
                </a:endParaRPr>
              </a:p>
            </p:txBody>
          </p:sp>
          <p:sp>
            <p:nvSpPr>
              <p:cNvPr id="60" name="Freeform 21"/>
              <p:cNvSpPr>
                <a:spLocks noChangeAspect="1" noEditPoints="1"/>
              </p:cNvSpPr>
              <p:nvPr/>
            </p:nvSpPr>
            <p:spPr bwMode="auto">
              <a:xfrm>
                <a:off x="1419287" y="5888076"/>
                <a:ext cx="628572" cy="674602"/>
              </a:xfrm>
              <a:custGeom>
                <a:avLst/>
                <a:gdLst>
                  <a:gd name="T0" fmla="*/ 1483 w 1540"/>
                  <a:gd name="T1" fmla="*/ 927 h 1653"/>
                  <a:gd name="T2" fmla="*/ 1540 w 1540"/>
                  <a:gd name="T3" fmla="*/ 1054 h 1653"/>
                  <a:gd name="T4" fmla="*/ 1471 w 1540"/>
                  <a:gd name="T5" fmla="*/ 1158 h 1653"/>
                  <a:gd name="T6" fmla="*/ 1506 w 1540"/>
                  <a:gd name="T7" fmla="*/ 1279 h 1653"/>
                  <a:gd name="T8" fmla="*/ 1413 w 1540"/>
                  <a:gd name="T9" fmla="*/ 1400 h 1653"/>
                  <a:gd name="T10" fmla="*/ 1408 w 1540"/>
                  <a:gd name="T11" fmla="*/ 1498 h 1653"/>
                  <a:gd name="T12" fmla="*/ 1275 w 1540"/>
                  <a:gd name="T13" fmla="*/ 1613 h 1653"/>
                  <a:gd name="T14" fmla="*/ 723 w 1540"/>
                  <a:gd name="T15" fmla="*/ 1613 h 1653"/>
                  <a:gd name="T16" fmla="*/ 378 w 1540"/>
                  <a:gd name="T17" fmla="*/ 1550 h 1653"/>
                  <a:gd name="T18" fmla="*/ 378 w 1540"/>
                  <a:gd name="T19" fmla="*/ 893 h 1653"/>
                  <a:gd name="T20" fmla="*/ 389 w 1540"/>
                  <a:gd name="T21" fmla="*/ 893 h 1653"/>
                  <a:gd name="T22" fmla="*/ 389 w 1540"/>
                  <a:gd name="T23" fmla="*/ 893 h 1653"/>
                  <a:gd name="T24" fmla="*/ 418 w 1540"/>
                  <a:gd name="T25" fmla="*/ 893 h 1653"/>
                  <a:gd name="T26" fmla="*/ 666 w 1540"/>
                  <a:gd name="T27" fmla="*/ 530 h 1653"/>
                  <a:gd name="T28" fmla="*/ 758 w 1540"/>
                  <a:gd name="T29" fmla="*/ 426 h 1653"/>
                  <a:gd name="T30" fmla="*/ 896 w 1540"/>
                  <a:gd name="T31" fmla="*/ 40 h 1653"/>
                  <a:gd name="T32" fmla="*/ 1068 w 1540"/>
                  <a:gd name="T33" fmla="*/ 86 h 1653"/>
                  <a:gd name="T34" fmla="*/ 1086 w 1540"/>
                  <a:gd name="T35" fmla="*/ 380 h 1653"/>
                  <a:gd name="T36" fmla="*/ 999 w 1540"/>
                  <a:gd name="T37" fmla="*/ 662 h 1653"/>
                  <a:gd name="T38" fmla="*/ 1431 w 1540"/>
                  <a:gd name="T39" fmla="*/ 674 h 1653"/>
                  <a:gd name="T40" fmla="*/ 1540 w 1540"/>
                  <a:gd name="T41" fmla="*/ 835 h 1653"/>
                  <a:gd name="T42" fmla="*/ 1483 w 1540"/>
                  <a:gd name="T43" fmla="*/ 927 h 1653"/>
                  <a:gd name="T44" fmla="*/ 330 w 1540"/>
                  <a:gd name="T45" fmla="*/ 1524 h 1653"/>
                  <a:gd name="T46" fmla="*/ 330 w 1540"/>
                  <a:gd name="T47" fmla="*/ 1524 h 1653"/>
                  <a:gd name="T48" fmla="*/ 330 w 1540"/>
                  <a:gd name="T49" fmla="*/ 920 h 1653"/>
                  <a:gd name="T50" fmla="*/ 255 w 1540"/>
                  <a:gd name="T51" fmla="*/ 850 h 1653"/>
                  <a:gd name="T52" fmla="*/ 76 w 1540"/>
                  <a:gd name="T53" fmla="*/ 850 h 1653"/>
                  <a:gd name="T54" fmla="*/ 0 w 1540"/>
                  <a:gd name="T55" fmla="*/ 920 h 1653"/>
                  <a:gd name="T56" fmla="*/ 0 w 1540"/>
                  <a:gd name="T57" fmla="*/ 1524 h 1653"/>
                  <a:gd name="T58" fmla="*/ 76 w 1540"/>
                  <a:gd name="T59" fmla="*/ 1593 h 1653"/>
                  <a:gd name="T60" fmla="*/ 255 w 1540"/>
                  <a:gd name="T61" fmla="*/ 1593 h 1653"/>
                  <a:gd name="T62" fmla="*/ 330 w 1540"/>
                  <a:gd name="T63" fmla="*/ 1524 h 1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40" h="1653">
                    <a:moveTo>
                      <a:pt x="1483" y="927"/>
                    </a:moveTo>
                    <a:cubicBezTo>
                      <a:pt x="1483" y="962"/>
                      <a:pt x="1540" y="1020"/>
                      <a:pt x="1540" y="1054"/>
                    </a:cubicBezTo>
                    <a:cubicBezTo>
                      <a:pt x="1540" y="1083"/>
                      <a:pt x="1471" y="1129"/>
                      <a:pt x="1471" y="1158"/>
                    </a:cubicBezTo>
                    <a:cubicBezTo>
                      <a:pt x="1465" y="1192"/>
                      <a:pt x="1506" y="1244"/>
                      <a:pt x="1506" y="1279"/>
                    </a:cubicBezTo>
                    <a:cubicBezTo>
                      <a:pt x="1506" y="1325"/>
                      <a:pt x="1431" y="1365"/>
                      <a:pt x="1413" y="1400"/>
                    </a:cubicBezTo>
                    <a:cubicBezTo>
                      <a:pt x="1402" y="1417"/>
                      <a:pt x="1419" y="1475"/>
                      <a:pt x="1408" y="1498"/>
                    </a:cubicBezTo>
                    <a:cubicBezTo>
                      <a:pt x="1390" y="1538"/>
                      <a:pt x="1321" y="1601"/>
                      <a:pt x="1275" y="1613"/>
                    </a:cubicBezTo>
                    <a:cubicBezTo>
                      <a:pt x="1143" y="1653"/>
                      <a:pt x="723" y="1613"/>
                      <a:pt x="723" y="1613"/>
                    </a:cubicBezTo>
                    <a:cubicBezTo>
                      <a:pt x="723" y="1613"/>
                      <a:pt x="723" y="1613"/>
                      <a:pt x="378" y="1550"/>
                    </a:cubicBezTo>
                    <a:cubicBezTo>
                      <a:pt x="378" y="1550"/>
                      <a:pt x="378" y="1550"/>
                      <a:pt x="378" y="893"/>
                    </a:cubicBezTo>
                    <a:cubicBezTo>
                      <a:pt x="378" y="893"/>
                      <a:pt x="378" y="893"/>
                      <a:pt x="389" y="893"/>
                    </a:cubicBezTo>
                    <a:cubicBezTo>
                      <a:pt x="389" y="893"/>
                      <a:pt x="389" y="893"/>
                      <a:pt x="389" y="893"/>
                    </a:cubicBezTo>
                    <a:cubicBezTo>
                      <a:pt x="389" y="893"/>
                      <a:pt x="389" y="893"/>
                      <a:pt x="418" y="893"/>
                    </a:cubicBezTo>
                    <a:cubicBezTo>
                      <a:pt x="458" y="881"/>
                      <a:pt x="550" y="824"/>
                      <a:pt x="666" y="530"/>
                    </a:cubicBezTo>
                    <a:cubicBezTo>
                      <a:pt x="683" y="484"/>
                      <a:pt x="717" y="455"/>
                      <a:pt x="758" y="426"/>
                    </a:cubicBezTo>
                    <a:cubicBezTo>
                      <a:pt x="827" y="374"/>
                      <a:pt x="878" y="299"/>
                      <a:pt x="896" y="40"/>
                    </a:cubicBezTo>
                    <a:cubicBezTo>
                      <a:pt x="896" y="0"/>
                      <a:pt x="1011" y="6"/>
                      <a:pt x="1068" y="86"/>
                    </a:cubicBezTo>
                    <a:cubicBezTo>
                      <a:pt x="1120" y="155"/>
                      <a:pt x="1126" y="282"/>
                      <a:pt x="1086" y="380"/>
                    </a:cubicBezTo>
                    <a:cubicBezTo>
                      <a:pt x="1063" y="443"/>
                      <a:pt x="965" y="599"/>
                      <a:pt x="999" y="662"/>
                    </a:cubicBezTo>
                    <a:cubicBezTo>
                      <a:pt x="999" y="662"/>
                      <a:pt x="1362" y="645"/>
                      <a:pt x="1431" y="674"/>
                    </a:cubicBezTo>
                    <a:cubicBezTo>
                      <a:pt x="1477" y="691"/>
                      <a:pt x="1540" y="789"/>
                      <a:pt x="1540" y="835"/>
                    </a:cubicBezTo>
                    <a:cubicBezTo>
                      <a:pt x="1534" y="864"/>
                      <a:pt x="1488" y="904"/>
                      <a:pt x="1483" y="927"/>
                    </a:cubicBezTo>
                    <a:close/>
                    <a:moveTo>
                      <a:pt x="330" y="1524"/>
                    </a:moveTo>
                    <a:cubicBezTo>
                      <a:pt x="330" y="1524"/>
                      <a:pt x="330" y="1524"/>
                      <a:pt x="330" y="1524"/>
                    </a:cubicBezTo>
                    <a:cubicBezTo>
                      <a:pt x="330" y="1524"/>
                      <a:pt x="330" y="1524"/>
                      <a:pt x="330" y="920"/>
                    </a:cubicBezTo>
                    <a:cubicBezTo>
                      <a:pt x="330" y="885"/>
                      <a:pt x="295" y="850"/>
                      <a:pt x="255" y="850"/>
                    </a:cubicBezTo>
                    <a:cubicBezTo>
                      <a:pt x="255" y="850"/>
                      <a:pt x="255" y="850"/>
                      <a:pt x="76" y="850"/>
                    </a:cubicBezTo>
                    <a:cubicBezTo>
                      <a:pt x="35" y="850"/>
                      <a:pt x="0" y="885"/>
                      <a:pt x="0" y="920"/>
                    </a:cubicBezTo>
                    <a:cubicBezTo>
                      <a:pt x="0" y="920"/>
                      <a:pt x="0" y="920"/>
                      <a:pt x="0" y="1524"/>
                    </a:cubicBezTo>
                    <a:cubicBezTo>
                      <a:pt x="0" y="1559"/>
                      <a:pt x="35" y="1593"/>
                      <a:pt x="76" y="1593"/>
                    </a:cubicBezTo>
                    <a:cubicBezTo>
                      <a:pt x="76" y="1593"/>
                      <a:pt x="76" y="1593"/>
                      <a:pt x="255" y="1593"/>
                    </a:cubicBezTo>
                    <a:cubicBezTo>
                      <a:pt x="295" y="1593"/>
                      <a:pt x="330" y="1559"/>
                      <a:pt x="330" y="152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grpSp>
          <p:nvGrpSpPr>
            <p:cNvPr id="23" name="Group 22"/>
            <p:cNvGrpSpPr/>
            <p:nvPr/>
          </p:nvGrpSpPr>
          <p:grpSpPr>
            <a:xfrm>
              <a:off x="879745" y="2874640"/>
              <a:ext cx="699546" cy="745667"/>
              <a:chOff x="8791575" y="-838200"/>
              <a:chExt cx="973138" cy="1154113"/>
            </a:xfrm>
            <a:solidFill>
              <a:schemeClr val="accent1"/>
            </a:solidFill>
          </p:grpSpPr>
          <p:sp>
            <p:nvSpPr>
              <p:cNvPr id="24"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25"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grpSp>
        <p:nvGrpSpPr>
          <p:cNvPr id="17" name="Group 16"/>
          <p:cNvGrpSpPr/>
          <p:nvPr/>
        </p:nvGrpSpPr>
        <p:grpSpPr>
          <a:xfrm>
            <a:off x="628023" y="2818618"/>
            <a:ext cx="3457555" cy="3747869"/>
            <a:chOff x="640616" y="2874640"/>
            <a:chExt cx="3526886" cy="3823022"/>
          </a:xfrm>
        </p:grpSpPr>
        <p:grpSp>
          <p:nvGrpSpPr>
            <p:cNvPr id="11" name="Group 10"/>
            <p:cNvGrpSpPr/>
            <p:nvPr/>
          </p:nvGrpSpPr>
          <p:grpSpPr>
            <a:xfrm>
              <a:off x="2261212" y="3686475"/>
              <a:ext cx="1906290" cy="3011187"/>
              <a:chOff x="2261212" y="3686475"/>
              <a:chExt cx="1906290" cy="3011187"/>
            </a:xfrm>
          </p:grpSpPr>
          <p:sp>
            <p:nvSpPr>
              <p:cNvPr id="3" name="TextBox 2"/>
              <p:cNvSpPr txBox="1"/>
              <p:nvPr/>
            </p:nvSpPr>
            <p:spPr>
              <a:xfrm>
                <a:off x="2261212" y="3686475"/>
                <a:ext cx="1906290" cy="3011187"/>
              </a:xfrm>
              <a:prstGeom prst="rect">
                <a:avLst/>
              </a:prstGeom>
              <a:solidFill>
                <a:schemeClr val="accent2"/>
              </a:solidFill>
            </p:spPr>
            <p:txBody>
              <a:bodyPr vert="horz" wrap="square" lIns="179285" tIns="143428" rIns="179285" bIns="143428" rtlCol="0">
                <a:normAutofit/>
              </a:bodyPr>
              <a:lstStyle>
                <a:defPPr>
                  <a:defRPr lang="en-US"/>
                </a:defPPr>
                <a:lvl1pPr>
                  <a:spcBef>
                    <a:spcPct val="20000"/>
                  </a:spcBef>
                  <a:defRPr sz="2400">
                    <a:gradFill>
                      <a:gsLst>
                        <a:gs pos="2917">
                          <a:schemeClr val="bg1"/>
                        </a:gs>
                        <a:gs pos="100000">
                          <a:schemeClr val="bg1"/>
                        </a:gs>
                      </a:gsLst>
                      <a:lin ang="5400000" scaled="0"/>
                    </a:gradFill>
                  </a:defRPr>
                </a:lvl1pPr>
              </a:lstStyle>
              <a:p>
                <a:pPr defTabSz="913505" fontAlgn="base">
                  <a:lnSpc>
                    <a:spcPct val="90000"/>
                  </a:lnSpc>
                  <a:spcAft>
                    <a:spcPct val="0"/>
                  </a:spcAft>
                </a:pPr>
                <a:r>
                  <a:rPr lang="zh-TW" altLang="en-US" sz="1961" b="1" dirty="0" smtClean="0">
                    <a:gradFill>
                      <a:gsLst>
                        <a:gs pos="2917">
                          <a:srgbClr val="FFFFFF"/>
                        </a:gs>
                        <a:gs pos="100000">
                          <a:srgbClr val="FFFFFF"/>
                        </a:gs>
                      </a:gsLst>
                      <a:lin ang="5400000" scaled="0"/>
                    </a:gradFill>
                    <a:latin typeface="Segoe UI Semibold" panose="020B0702040204020203" pitchFamily="34" charset="0"/>
                    <a:ea typeface="MS PGothic" charset="0"/>
                    <a:cs typeface="Segoe UI Semibold" panose="020B0702040204020203" pitchFamily="34" charset="0"/>
                  </a:rPr>
                  <a:t>點擊流</a:t>
                </a:r>
                <a:endParaRPr lang="en-US" sz="1961" b="1" dirty="0">
                  <a:gradFill>
                    <a:gsLst>
                      <a:gs pos="2917">
                        <a:srgbClr val="FFFFFF"/>
                      </a:gs>
                      <a:gs pos="100000">
                        <a:srgbClr val="FFFFFF"/>
                      </a:gs>
                    </a:gsLst>
                    <a:lin ang="5400000" scaled="0"/>
                  </a:gradFill>
                  <a:latin typeface="Segoe UI Semibold" panose="020B0702040204020203" pitchFamily="34" charset="0"/>
                  <a:ea typeface="MS PGothic" charset="0"/>
                  <a:cs typeface="Segoe UI Semibold" panose="020B0702040204020203" pitchFamily="34" charset="0"/>
                </a:endParaRPr>
              </a:p>
              <a:p>
                <a:pPr defTabSz="913505" fontAlgn="base">
                  <a:lnSpc>
                    <a:spcPct val="90000"/>
                  </a:lnSpc>
                  <a:spcAft>
                    <a:spcPct val="0"/>
                  </a:spcAft>
                </a:pPr>
                <a:r>
                  <a:rPr lang="zh-TW" altLang="en-US" sz="1667" dirty="0" smtClean="0">
                    <a:gradFill>
                      <a:gsLst>
                        <a:gs pos="2917">
                          <a:srgbClr val="FFFFFF"/>
                        </a:gs>
                        <a:gs pos="100000">
                          <a:srgbClr val="FFFFFF"/>
                        </a:gs>
                      </a:gsLst>
                      <a:lin ang="5400000" scaled="0"/>
                    </a:gradFill>
                    <a:ea typeface="MS PGothic" charset="0"/>
                  </a:rPr>
                  <a:t>蒐集並分析訪客在網站上瀏覽的方式，藉此改善網站操作流程，增加成交量</a:t>
                </a:r>
                <a:endParaRPr lang="en-US" sz="1667" dirty="0">
                  <a:gradFill>
                    <a:gsLst>
                      <a:gs pos="2917">
                        <a:srgbClr val="FFFFFF"/>
                      </a:gs>
                      <a:gs pos="100000">
                        <a:srgbClr val="FFFFFF"/>
                      </a:gs>
                    </a:gsLst>
                    <a:lin ang="5400000" scaled="0"/>
                  </a:gradFill>
                  <a:ea typeface="MS PGothic" charset="0"/>
                </a:endParaRPr>
              </a:p>
            </p:txBody>
          </p:sp>
          <p:sp>
            <p:nvSpPr>
              <p:cNvPr id="64" name="Freeform 25"/>
              <p:cNvSpPr>
                <a:spLocks noChangeAspect="1" noEditPoints="1"/>
              </p:cNvSpPr>
              <p:nvPr/>
            </p:nvSpPr>
            <p:spPr bwMode="auto">
              <a:xfrm>
                <a:off x="3319465" y="5893974"/>
                <a:ext cx="670305" cy="668704"/>
              </a:xfrm>
              <a:custGeom>
                <a:avLst/>
                <a:gdLst>
                  <a:gd name="T0" fmla="*/ 0 w 3586"/>
                  <a:gd name="T1" fmla="*/ 0 h 3646"/>
                  <a:gd name="T2" fmla="*/ 0 w 3586"/>
                  <a:gd name="T3" fmla="*/ 0 h 3646"/>
                  <a:gd name="T4" fmla="*/ 1257 w 3586"/>
                  <a:gd name="T5" fmla="*/ 0 h 3646"/>
                  <a:gd name="T6" fmla="*/ 866 w 3586"/>
                  <a:gd name="T7" fmla="*/ 393 h 3646"/>
                  <a:gd name="T8" fmla="*/ 1645 w 3586"/>
                  <a:gd name="T9" fmla="*/ 1186 h 3646"/>
                  <a:gd name="T10" fmla="*/ 1162 w 3586"/>
                  <a:gd name="T11" fmla="*/ 1676 h 3646"/>
                  <a:gd name="T12" fmla="*/ 383 w 3586"/>
                  <a:gd name="T13" fmla="*/ 883 h 3646"/>
                  <a:gd name="T14" fmla="*/ 0 w 3586"/>
                  <a:gd name="T15" fmla="*/ 1274 h 3646"/>
                  <a:gd name="T16" fmla="*/ 0 w 3586"/>
                  <a:gd name="T17" fmla="*/ 0 h 3646"/>
                  <a:gd name="T18" fmla="*/ 0 w 3586"/>
                  <a:gd name="T19" fmla="*/ 0 h 3646"/>
                  <a:gd name="T20" fmla="*/ 3586 w 3586"/>
                  <a:gd name="T21" fmla="*/ 0 h 3646"/>
                  <a:gd name="T22" fmla="*/ 3586 w 3586"/>
                  <a:gd name="T23" fmla="*/ 0 h 3646"/>
                  <a:gd name="T24" fmla="*/ 2324 w 3586"/>
                  <a:gd name="T25" fmla="*/ 0 h 3646"/>
                  <a:gd name="T26" fmla="*/ 2712 w 3586"/>
                  <a:gd name="T27" fmla="*/ 393 h 3646"/>
                  <a:gd name="T28" fmla="*/ 1938 w 3586"/>
                  <a:gd name="T29" fmla="*/ 1186 h 3646"/>
                  <a:gd name="T30" fmla="*/ 2416 w 3586"/>
                  <a:gd name="T31" fmla="*/ 1676 h 3646"/>
                  <a:gd name="T32" fmla="*/ 3195 w 3586"/>
                  <a:gd name="T33" fmla="*/ 883 h 3646"/>
                  <a:gd name="T34" fmla="*/ 3586 w 3586"/>
                  <a:gd name="T35" fmla="*/ 1274 h 3646"/>
                  <a:gd name="T36" fmla="*/ 3586 w 3586"/>
                  <a:gd name="T37" fmla="*/ 0 h 3646"/>
                  <a:gd name="T38" fmla="*/ 3586 w 3586"/>
                  <a:gd name="T39" fmla="*/ 0 h 3646"/>
                  <a:gd name="T40" fmla="*/ 0 w 3586"/>
                  <a:gd name="T41" fmla="*/ 3646 h 3646"/>
                  <a:gd name="T42" fmla="*/ 0 w 3586"/>
                  <a:gd name="T43" fmla="*/ 3646 h 3646"/>
                  <a:gd name="T44" fmla="*/ 1257 w 3586"/>
                  <a:gd name="T45" fmla="*/ 3646 h 3646"/>
                  <a:gd name="T46" fmla="*/ 866 w 3586"/>
                  <a:gd name="T47" fmla="*/ 3253 h 3646"/>
                  <a:gd name="T48" fmla="*/ 1645 w 3586"/>
                  <a:gd name="T49" fmla="*/ 2455 h 3646"/>
                  <a:gd name="T50" fmla="*/ 1162 w 3586"/>
                  <a:gd name="T51" fmla="*/ 1956 h 3646"/>
                  <a:gd name="T52" fmla="*/ 383 w 3586"/>
                  <a:gd name="T53" fmla="*/ 2760 h 3646"/>
                  <a:gd name="T54" fmla="*/ 0 w 3586"/>
                  <a:gd name="T55" fmla="*/ 2365 h 3646"/>
                  <a:gd name="T56" fmla="*/ 0 w 3586"/>
                  <a:gd name="T57" fmla="*/ 3646 h 3646"/>
                  <a:gd name="T58" fmla="*/ 0 w 3586"/>
                  <a:gd name="T59" fmla="*/ 3646 h 3646"/>
                  <a:gd name="T60" fmla="*/ 3586 w 3586"/>
                  <a:gd name="T61" fmla="*/ 3646 h 3646"/>
                  <a:gd name="T62" fmla="*/ 3586 w 3586"/>
                  <a:gd name="T63" fmla="*/ 2365 h 3646"/>
                  <a:gd name="T64" fmla="*/ 3195 w 3586"/>
                  <a:gd name="T65" fmla="*/ 2760 h 3646"/>
                  <a:gd name="T66" fmla="*/ 2416 w 3586"/>
                  <a:gd name="T67" fmla="*/ 1956 h 3646"/>
                  <a:gd name="T68" fmla="*/ 1938 w 3586"/>
                  <a:gd name="T69" fmla="*/ 2455 h 3646"/>
                  <a:gd name="T70" fmla="*/ 2712 w 3586"/>
                  <a:gd name="T71" fmla="*/ 3253 h 3646"/>
                  <a:gd name="T72" fmla="*/ 2324 w 3586"/>
                  <a:gd name="T73" fmla="*/ 3646 h 3646"/>
                  <a:gd name="T74" fmla="*/ 3586 w 3586"/>
                  <a:gd name="T75" fmla="*/ 3646 h 3646"/>
                  <a:gd name="T76" fmla="*/ 3586 w 3586"/>
                  <a:gd name="T77" fmla="*/ 3646 h 3646"/>
                  <a:gd name="T78" fmla="*/ 3586 w 3586"/>
                  <a:gd name="T79" fmla="*/ 364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86" h="3646">
                    <a:moveTo>
                      <a:pt x="0" y="0"/>
                    </a:moveTo>
                    <a:lnTo>
                      <a:pt x="0" y="0"/>
                    </a:lnTo>
                    <a:lnTo>
                      <a:pt x="1257" y="0"/>
                    </a:lnTo>
                    <a:lnTo>
                      <a:pt x="866" y="393"/>
                    </a:lnTo>
                    <a:lnTo>
                      <a:pt x="1645" y="1186"/>
                    </a:lnTo>
                    <a:lnTo>
                      <a:pt x="1162" y="1676"/>
                    </a:lnTo>
                    <a:lnTo>
                      <a:pt x="383" y="883"/>
                    </a:lnTo>
                    <a:lnTo>
                      <a:pt x="0" y="1274"/>
                    </a:lnTo>
                    <a:lnTo>
                      <a:pt x="0" y="0"/>
                    </a:lnTo>
                    <a:lnTo>
                      <a:pt x="0" y="0"/>
                    </a:lnTo>
                    <a:close/>
                    <a:moveTo>
                      <a:pt x="3586" y="0"/>
                    </a:moveTo>
                    <a:lnTo>
                      <a:pt x="3586" y="0"/>
                    </a:lnTo>
                    <a:lnTo>
                      <a:pt x="2324" y="0"/>
                    </a:lnTo>
                    <a:lnTo>
                      <a:pt x="2712" y="393"/>
                    </a:lnTo>
                    <a:lnTo>
                      <a:pt x="1938" y="1186"/>
                    </a:lnTo>
                    <a:lnTo>
                      <a:pt x="2416" y="1676"/>
                    </a:lnTo>
                    <a:lnTo>
                      <a:pt x="3195" y="883"/>
                    </a:lnTo>
                    <a:lnTo>
                      <a:pt x="3586" y="1274"/>
                    </a:lnTo>
                    <a:lnTo>
                      <a:pt x="3586" y="0"/>
                    </a:lnTo>
                    <a:lnTo>
                      <a:pt x="3586" y="0"/>
                    </a:lnTo>
                    <a:close/>
                    <a:moveTo>
                      <a:pt x="0" y="3646"/>
                    </a:moveTo>
                    <a:lnTo>
                      <a:pt x="0" y="3646"/>
                    </a:lnTo>
                    <a:lnTo>
                      <a:pt x="1257" y="3646"/>
                    </a:lnTo>
                    <a:lnTo>
                      <a:pt x="866" y="3253"/>
                    </a:lnTo>
                    <a:lnTo>
                      <a:pt x="1645" y="2455"/>
                    </a:lnTo>
                    <a:lnTo>
                      <a:pt x="1162" y="1956"/>
                    </a:lnTo>
                    <a:lnTo>
                      <a:pt x="383" y="2760"/>
                    </a:lnTo>
                    <a:lnTo>
                      <a:pt x="0" y="2365"/>
                    </a:lnTo>
                    <a:lnTo>
                      <a:pt x="0" y="3646"/>
                    </a:lnTo>
                    <a:lnTo>
                      <a:pt x="0" y="3646"/>
                    </a:lnTo>
                    <a:close/>
                    <a:moveTo>
                      <a:pt x="3586" y="3646"/>
                    </a:moveTo>
                    <a:lnTo>
                      <a:pt x="3586" y="2365"/>
                    </a:lnTo>
                    <a:lnTo>
                      <a:pt x="3195" y="2760"/>
                    </a:lnTo>
                    <a:lnTo>
                      <a:pt x="2416" y="1956"/>
                    </a:lnTo>
                    <a:lnTo>
                      <a:pt x="1938" y="2455"/>
                    </a:lnTo>
                    <a:lnTo>
                      <a:pt x="2712" y="3253"/>
                    </a:lnTo>
                    <a:lnTo>
                      <a:pt x="2324" y="3646"/>
                    </a:lnTo>
                    <a:lnTo>
                      <a:pt x="3586" y="3646"/>
                    </a:lnTo>
                    <a:lnTo>
                      <a:pt x="3586" y="3646"/>
                    </a:lnTo>
                    <a:lnTo>
                      <a:pt x="3586" y="364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grpSp>
          <p:nvGrpSpPr>
            <p:cNvPr id="26" name="Group 25"/>
            <p:cNvGrpSpPr/>
            <p:nvPr/>
          </p:nvGrpSpPr>
          <p:grpSpPr>
            <a:xfrm>
              <a:off x="640616" y="2874640"/>
              <a:ext cx="2818592" cy="2077697"/>
              <a:chOff x="8829675" y="-2941137"/>
              <a:chExt cx="3920941" cy="3215775"/>
            </a:xfrm>
            <a:solidFill>
              <a:schemeClr val="accent1"/>
            </a:solidFill>
          </p:grpSpPr>
          <p:sp>
            <p:nvSpPr>
              <p:cNvPr id="27"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28" name="Freeform 6"/>
              <p:cNvSpPr>
                <a:spLocks noEditPoints="1"/>
              </p:cNvSpPr>
              <p:nvPr/>
            </p:nvSpPr>
            <p:spPr bwMode="auto">
              <a:xfrm>
                <a:off x="11777478" y="-2941137"/>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grpSp>
        <p:nvGrpSpPr>
          <p:cNvPr id="18" name="Group 17"/>
          <p:cNvGrpSpPr/>
          <p:nvPr/>
        </p:nvGrpSpPr>
        <p:grpSpPr>
          <a:xfrm>
            <a:off x="4160881" y="2818618"/>
            <a:ext cx="1868816" cy="3747869"/>
            <a:chOff x="4244315" y="2874640"/>
            <a:chExt cx="1906290" cy="3823022"/>
          </a:xfrm>
        </p:grpSpPr>
        <p:grpSp>
          <p:nvGrpSpPr>
            <p:cNvPr id="12" name="Group 11"/>
            <p:cNvGrpSpPr/>
            <p:nvPr/>
          </p:nvGrpSpPr>
          <p:grpSpPr>
            <a:xfrm>
              <a:off x="4244315" y="3686475"/>
              <a:ext cx="1906290" cy="3011187"/>
              <a:chOff x="4244315" y="3686475"/>
              <a:chExt cx="1906290" cy="3011187"/>
            </a:xfrm>
          </p:grpSpPr>
          <p:sp>
            <p:nvSpPr>
              <p:cNvPr id="4" name="TextBox 3"/>
              <p:cNvSpPr txBox="1"/>
              <p:nvPr/>
            </p:nvSpPr>
            <p:spPr>
              <a:xfrm>
                <a:off x="4244315" y="3686475"/>
                <a:ext cx="1906290" cy="3011187"/>
              </a:xfrm>
              <a:prstGeom prst="rect">
                <a:avLst/>
              </a:prstGeom>
              <a:solidFill>
                <a:schemeClr val="accent2"/>
              </a:solidFill>
            </p:spPr>
            <p:txBody>
              <a:bodyPr vert="horz" wrap="square" lIns="179285" tIns="143428" rIns="179285" bIns="143428" rtlCol="0">
                <a:normAutofit/>
              </a:bodyPr>
              <a:lstStyle>
                <a:defPPr>
                  <a:defRPr lang="en-US"/>
                </a:defPPr>
                <a:lvl1pPr>
                  <a:spcBef>
                    <a:spcPct val="20000"/>
                  </a:spcBef>
                  <a:defRPr sz="22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defTabSz="913505" fontAlgn="base">
                  <a:lnSpc>
                    <a:spcPct val="90000"/>
                  </a:lnSpc>
                  <a:spcAft>
                    <a:spcPct val="0"/>
                  </a:spcAft>
                </a:pPr>
                <a:r>
                  <a:rPr lang="zh-TW" altLang="en-US" sz="1961" b="1" dirty="0" smtClean="0">
                    <a:gradFill>
                      <a:gsLst>
                        <a:gs pos="2917">
                          <a:srgbClr val="FFFFFF"/>
                        </a:gs>
                        <a:gs pos="100000">
                          <a:srgbClr val="FFFFFF"/>
                        </a:gs>
                      </a:gsLst>
                      <a:lin ang="5400000" scaled="0"/>
                    </a:gradFill>
                    <a:ea typeface="MS PGothic" charset="0"/>
                  </a:rPr>
                  <a:t>感測器</a:t>
                </a:r>
                <a:endParaRPr lang="en-US" sz="1961" b="1" dirty="0">
                  <a:gradFill>
                    <a:gsLst>
                      <a:gs pos="2917">
                        <a:srgbClr val="FFFFFF"/>
                      </a:gs>
                      <a:gs pos="100000">
                        <a:srgbClr val="FFFFFF"/>
                      </a:gs>
                    </a:gsLst>
                    <a:lin ang="5400000" scaled="0"/>
                  </a:gradFill>
                  <a:ea typeface="MS PGothic" charset="0"/>
                </a:endParaRPr>
              </a:p>
              <a:p>
                <a:pPr defTabSz="913505" fontAlgn="base">
                  <a:lnSpc>
                    <a:spcPct val="90000"/>
                  </a:lnSpc>
                  <a:spcAft>
                    <a:spcPct val="0"/>
                  </a:spcAft>
                </a:pPr>
                <a:r>
                  <a:rPr lang="zh-TW" altLang="en-US" sz="1667" dirty="0" smtClean="0">
                    <a:gradFill>
                      <a:gsLst>
                        <a:gs pos="2917">
                          <a:srgbClr val="FFFFFF"/>
                        </a:gs>
                        <a:gs pos="100000">
                          <a:srgbClr val="FFFFFF"/>
                        </a:gs>
                      </a:gsLst>
                      <a:lin ang="5400000" scaled="0"/>
                    </a:gradFill>
                    <a:latin typeface="Segoe UI"/>
                    <a:ea typeface="MS PGothic" charset="0"/>
                  </a:rPr>
                  <a:t>透過感測器自動蒐集遠端環境或機器的各種數值來分析</a:t>
                </a:r>
                <a:endParaRPr lang="en-US" sz="1667" dirty="0">
                  <a:gradFill>
                    <a:gsLst>
                      <a:gs pos="2917">
                        <a:srgbClr val="FFFFFF"/>
                      </a:gs>
                      <a:gs pos="100000">
                        <a:srgbClr val="FFFFFF"/>
                      </a:gs>
                    </a:gsLst>
                    <a:lin ang="5400000" scaled="0"/>
                  </a:gradFill>
                  <a:latin typeface="Segoe UI"/>
                  <a:ea typeface="MS PGothic" charset="0"/>
                </a:endParaRPr>
              </a:p>
            </p:txBody>
          </p:sp>
          <p:sp>
            <p:nvSpPr>
              <p:cNvPr id="75" name="Freeform 36"/>
              <p:cNvSpPr>
                <a:spLocks noChangeAspect="1" noEditPoints="1"/>
              </p:cNvSpPr>
              <p:nvPr/>
            </p:nvSpPr>
            <p:spPr bwMode="auto">
              <a:xfrm>
                <a:off x="5214121" y="5847552"/>
                <a:ext cx="779291" cy="715126"/>
              </a:xfrm>
              <a:custGeom>
                <a:avLst/>
                <a:gdLst>
                  <a:gd name="T0" fmla="*/ 1145 w 2054"/>
                  <a:gd name="T1" fmla="*/ 1181 h 1884"/>
                  <a:gd name="T2" fmla="*/ 1362 w 2054"/>
                  <a:gd name="T3" fmla="*/ 1063 h 1884"/>
                  <a:gd name="T4" fmla="*/ 1362 w 2054"/>
                  <a:gd name="T5" fmla="*/ 823 h 1884"/>
                  <a:gd name="T6" fmla="*/ 1145 w 2054"/>
                  <a:gd name="T7" fmla="*/ 700 h 1884"/>
                  <a:gd name="T8" fmla="*/ 1245 w 2054"/>
                  <a:gd name="T9" fmla="*/ 557 h 1884"/>
                  <a:gd name="T10" fmla="*/ 1047 w 2054"/>
                  <a:gd name="T11" fmla="*/ 385 h 1884"/>
                  <a:gd name="T12" fmla="*/ 816 w 2054"/>
                  <a:gd name="T13" fmla="*/ 283 h 1884"/>
                  <a:gd name="T14" fmla="*/ 585 w 2054"/>
                  <a:gd name="T15" fmla="*/ 257 h 1884"/>
                  <a:gd name="T16" fmla="*/ 446 w 2054"/>
                  <a:gd name="T17" fmla="*/ 481 h 1884"/>
                  <a:gd name="T18" fmla="*/ 216 w 2054"/>
                  <a:gd name="T19" fmla="*/ 441 h 1884"/>
                  <a:gd name="T20" fmla="*/ 128 w 2054"/>
                  <a:gd name="T21" fmla="*/ 579 h 1884"/>
                  <a:gd name="T22" fmla="*/ 24 w 2054"/>
                  <a:gd name="T23" fmla="*/ 809 h 1884"/>
                  <a:gd name="T24" fmla="*/ 0 w 2054"/>
                  <a:gd name="T25" fmla="*/ 1039 h 1884"/>
                  <a:gd name="T26" fmla="*/ 188 w 2054"/>
                  <a:gd name="T27" fmla="*/ 1096 h 1884"/>
                  <a:gd name="T28" fmla="*/ 131 w 2054"/>
                  <a:gd name="T29" fmla="*/ 1305 h 1884"/>
                  <a:gd name="T30" fmla="*/ 300 w 2054"/>
                  <a:gd name="T31" fmla="*/ 1505 h 1884"/>
                  <a:gd name="T32" fmla="*/ 528 w 2054"/>
                  <a:gd name="T33" fmla="*/ 1436 h 1884"/>
                  <a:gd name="T34" fmla="*/ 585 w 2054"/>
                  <a:gd name="T35" fmla="*/ 1626 h 1884"/>
                  <a:gd name="T36" fmla="*/ 841 w 2054"/>
                  <a:gd name="T37" fmla="*/ 1435 h 1884"/>
                  <a:gd name="T38" fmla="*/ 1069 w 2054"/>
                  <a:gd name="T39" fmla="*/ 1505 h 1884"/>
                  <a:gd name="T40" fmla="*/ 1249 w 2054"/>
                  <a:gd name="T41" fmla="*/ 1326 h 1884"/>
                  <a:gd name="T42" fmla="*/ 491 w 2054"/>
                  <a:gd name="T43" fmla="*/ 1135 h 1884"/>
                  <a:gd name="T44" fmla="*/ 685 w 2054"/>
                  <a:gd name="T45" fmla="*/ 668 h 1884"/>
                  <a:gd name="T46" fmla="*/ 878 w 2054"/>
                  <a:gd name="T47" fmla="*/ 1135 h 1884"/>
                  <a:gd name="T48" fmla="*/ 1917 w 2054"/>
                  <a:gd name="T49" fmla="*/ 1178 h 1884"/>
                  <a:gd name="T50" fmla="*/ 1774 w 2054"/>
                  <a:gd name="T51" fmla="*/ 1098 h 1884"/>
                  <a:gd name="T52" fmla="*/ 1611 w 2054"/>
                  <a:gd name="T53" fmla="*/ 1218 h 1884"/>
                  <a:gd name="T54" fmla="*/ 1474 w 2054"/>
                  <a:gd name="T55" fmla="*/ 1113 h 1884"/>
                  <a:gd name="T56" fmla="*/ 1369 w 2054"/>
                  <a:gd name="T57" fmla="*/ 1178 h 1884"/>
                  <a:gd name="T58" fmla="*/ 1232 w 2054"/>
                  <a:gd name="T59" fmla="*/ 1414 h 1884"/>
                  <a:gd name="T60" fmla="*/ 1424 w 2054"/>
                  <a:gd name="T61" fmla="*/ 1653 h 1884"/>
                  <a:gd name="T62" fmla="*/ 1506 w 2054"/>
                  <a:gd name="T63" fmla="*/ 1884 h 1884"/>
                  <a:gd name="T64" fmla="*/ 1643 w 2054"/>
                  <a:gd name="T65" fmla="*/ 1763 h 1884"/>
                  <a:gd name="T66" fmla="*/ 1780 w 2054"/>
                  <a:gd name="T67" fmla="*/ 1884 h 1884"/>
                  <a:gd name="T68" fmla="*/ 1863 w 2054"/>
                  <a:gd name="T69" fmla="*/ 1653 h 1884"/>
                  <a:gd name="T70" fmla="*/ 2054 w 2054"/>
                  <a:gd name="T71" fmla="*/ 1414 h 1884"/>
                  <a:gd name="T72" fmla="*/ 1643 w 2054"/>
                  <a:gd name="T73" fmla="*/ 1626 h 1884"/>
                  <a:gd name="T74" fmla="*/ 1547 w 2054"/>
                  <a:gd name="T75" fmla="*/ 1393 h 1884"/>
                  <a:gd name="T76" fmla="*/ 1780 w 2054"/>
                  <a:gd name="T77" fmla="*/ 1489 h 1884"/>
                  <a:gd name="T78" fmla="*/ 1863 w 2054"/>
                  <a:gd name="T79" fmla="*/ 230 h 1884"/>
                  <a:gd name="T80" fmla="*/ 1780 w 2054"/>
                  <a:gd name="T81" fmla="*/ 0 h 1884"/>
                  <a:gd name="T82" fmla="*/ 1643 w 2054"/>
                  <a:gd name="T83" fmla="*/ 120 h 1884"/>
                  <a:gd name="T84" fmla="*/ 1506 w 2054"/>
                  <a:gd name="T85" fmla="*/ 0 h 1884"/>
                  <a:gd name="T86" fmla="*/ 1374 w 2054"/>
                  <a:gd name="T87" fmla="*/ 75 h 1884"/>
                  <a:gd name="T88" fmla="*/ 1392 w 2054"/>
                  <a:gd name="T89" fmla="*/ 285 h 1884"/>
                  <a:gd name="T90" fmla="*/ 1392 w 2054"/>
                  <a:gd name="T91" fmla="*/ 502 h 1884"/>
                  <a:gd name="T92" fmla="*/ 1374 w 2054"/>
                  <a:gd name="T93" fmla="*/ 712 h 1884"/>
                  <a:gd name="T94" fmla="*/ 1611 w 2054"/>
                  <a:gd name="T95" fmla="*/ 665 h 1884"/>
                  <a:gd name="T96" fmla="*/ 1731 w 2054"/>
                  <a:gd name="T97" fmla="*/ 738 h 1884"/>
                  <a:gd name="T98" fmla="*/ 1917 w 2054"/>
                  <a:gd name="T99" fmla="*/ 705 h 1884"/>
                  <a:gd name="T100" fmla="*/ 2054 w 2054"/>
                  <a:gd name="T101" fmla="*/ 468 h 1884"/>
                  <a:gd name="T102" fmla="*/ 1740 w 2054"/>
                  <a:gd name="T103" fmla="*/ 490 h 1884"/>
                  <a:gd name="T104" fmla="*/ 1506 w 2054"/>
                  <a:gd name="T105" fmla="*/ 394 h 1884"/>
                  <a:gd name="T106" fmla="*/ 1740 w 2054"/>
                  <a:gd name="T107" fmla="*/ 297 h 1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54" h="1884">
                    <a:moveTo>
                      <a:pt x="1249" y="1326"/>
                    </a:moveTo>
                    <a:cubicBezTo>
                      <a:pt x="1249" y="1319"/>
                      <a:pt x="1246" y="1311"/>
                      <a:pt x="1241" y="1304"/>
                    </a:cubicBezTo>
                    <a:cubicBezTo>
                      <a:pt x="1201" y="1256"/>
                      <a:pt x="1169" y="1215"/>
                      <a:pt x="1145" y="1181"/>
                    </a:cubicBezTo>
                    <a:cubicBezTo>
                      <a:pt x="1160" y="1152"/>
                      <a:pt x="1171" y="1125"/>
                      <a:pt x="1179" y="1100"/>
                    </a:cubicBezTo>
                    <a:cubicBezTo>
                      <a:pt x="1345" y="1074"/>
                      <a:pt x="1345" y="1074"/>
                      <a:pt x="1345" y="1074"/>
                    </a:cubicBezTo>
                    <a:cubicBezTo>
                      <a:pt x="1351" y="1073"/>
                      <a:pt x="1357" y="1070"/>
                      <a:pt x="1362" y="1063"/>
                    </a:cubicBezTo>
                    <a:cubicBezTo>
                      <a:pt x="1367" y="1056"/>
                      <a:pt x="1369" y="1049"/>
                      <a:pt x="1369" y="1042"/>
                    </a:cubicBezTo>
                    <a:cubicBezTo>
                      <a:pt x="1369" y="844"/>
                      <a:pt x="1369" y="844"/>
                      <a:pt x="1369" y="844"/>
                    </a:cubicBezTo>
                    <a:cubicBezTo>
                      <a:pt x="1369" y="836"/>
                      <a:pt x="1367" y="829"/>
                      <a:pt x="1362" y="823"/>
                    </a:cubicBezTo>
                    <a:cubicBezTo>
                      <a:pt x="1357" y="817"/>
                      <a:pt x="1351" y="813"/>
                      <a:pt x="1344" y="812"/>
                    </a:cubicBezTo>
                    <a:cubicBezTo>
                      <a:pt x="1181" y="787"/>
                      <a:pt x="1181" y="787"/>
                      <a:pt x="1181" y="787"/>
                    </a:cubicBezTo>
                    <a:cubicBezTo>
                      <a:pt x="1173" y="763"/>
                      <a:pt x="1161" y="734"/>
                      <a:pt x="1145" y="700"/>
                    </a:cubicBezTo>
                    <a:cubicBezTo>
                      <a:pt x="1155" y="684"/>
                      <a:pt x="1171" y="663"/>
                      <a:pt x="1193" y="635"/>
                    </a:cubicBezTo>
                    <a:cubicBezTo>
                      <a:pt x="1214" y="608"/>
                      <a:pt x="1229" y="589"/>
                      <a:pt x="1238" y="578"/>
                    </a:cubicBezTo>
                    <a:cubicBezTo>
                      <a:pt x="1243" y="571"/>
                      <a:pt x="1245" y="564"/>
                      <a:pt x="1245" y="557"/>
                    </a:cubicBezTo>
                    <a:cubicBezTo>
                      <a:pt x="1245" y="538"/>
                      <a:pt x="1194" y="481"/>
                      <a:pt x="1091" y="386"/>
                    </a:cubicBezTo>
                    <a:cubicBezTo>
                      <a:pt x="1084" y="380"/>
                      <a:pt x="1077" y="378"/>
                      <a:pt x="1069" y="378"/>
                    </a:cubicBezTo>
                    <a:cubicBezTo>
                      <a:pt x="1060" y="378"/>
                      <a:pt x="1053" y="380"/>
                      <a:pt x="1047" y="385"/>
                    </a:cubicBezTo>
                    <a:cubicBezTo>
                      <a:pt x="921" y="480"/>
                      <a:pt x="921" y="480"/>
                      <a:pt x="921" y="480"/>
                    </a:cubicBezTo>
                    <a:cubicBezTo>
                      <a:pt x="892" y="465"/>
                      <a:pt x="865" y="454"/>
                      <a:pt x="841" y="447"/>
                    </a:cubicBezTo>
                    <a:cubicBezTo>
                      <a:pt x="816" y="283"/>
                      <a:pt x="816" y="283"/>
                      <a:pt x="816" y="283"/>
                    </a:cubicBezTo>
                    <a:cubicBezTo>
                      <a:pt x="815" y="276"/>
                      <a:pt x="812" y="270"/>
                      <a:pt x="805" y="265"/>
                    </a:cubicBezTo>
                    <a:cubicBezTo>
                      <a:pt x="799" y="259"/>
                      <a:pt x="792" y="257"/>
                      <a:pt x="784" y="257"/>
                    </a:cubicBezTo>
                    <a:cubicBezTo>
                      <a:pt x="585" y="257"/>
                      <a:pt x="585" y="257"/>
                      <a:pt x="585" y="257"/>
                    </a:cubicBezTo>
                    <a:cubicBezTo>
                      <a:pt x="569" y="257"/>
                      <a:pt x="558" y="265"/>
                      <a:pt x="553" y="282"/>
                    </a:cubicBezTo>
                    <a:cubicBezTo>
                      <a:pt x="544" y="315"/>
                      <a:pt x="536" y="370"/>
                      <a:pt x="528" y="447"/>
                    </a:cubicBezTo>
                    <a:cubicBezTo>
                      <a:pt x="498" y="457"/>
                      <a:pt x="470" y="468"/>
                      <a:pt x="446" y="481"/>
                    </a:cubicBezTo>
                    <a:cubicBezTo>
                      <a:pt x="323" y="385"/>
                      <a:pt x="323" y="385"/>
                      <a:pt x="323" y="385"/>
                    </a:cubicBezTo>
                    <a:cubicBezTo>
                      <a:pt x="316" y="380"/>
                      <a:pt x="308" y="378"/>
                      <a:pt x="300" y="378"/>
                    </a:cubicBezTo>
                    <a:cubicBezTo>
                      <a:pt x="287" y="378"/>
                      <a:pt x="259" y="399"/>
                      <a:pt x="216" y="441"/>
                    </a:cubicBezTo>
                    <a:cubicBezTo>
                      <a:pt x="173" y="483"/>
                      <a:pt x="144" y="515"/>
                      <a:pt x="128" y="536"/>
                    </a:cubicBezTo>
                    <a:cubicBezTo>
                      <a:pt x="123" y="542"/>
                      <a:pt x="121" y="549"/>
                      <a:pt x="121" y="557"/>
                    </a:cubicBezTo>
                    <a:cubicBezTo>
                      <a:pt x="121" y="564"/>
                      <a:pt x="123" y="571"/>
                      <a:pt x="128" y="579"/>
                    </a:cubicBezTo>
                    <a:cubicBezTo>
                      <a:pt x="168" y="627"/>
                      <a:pt x="200" y="668"/>
                      <a:pt x="224" y="702"/>
                    </a:cubicBezTo>
                    <a:cubicBezTo>
                      <a:pt x="209" y="731"/>
                      <a:pt x="198" y="758"/>
                      <a:pt x="190" y="783"/>
                    </a:cubicBezTo>
                    <a:cubicBezTo>
                      <a:pt x="24" y="809"/>
                      <a:pt x="24" y="809"/>
                      <a:pt x="24" y="809"/>
                    </a:cubicBezTo>
                    <a:cubicBezTo>
                      <a:pt x="18" y="809"/>
                      <a:pt x="12" y="813"/>
                      <a:pt x="7" y="820"/>
                    </a:cubicBezTo>
                    <a:cubicBezTo>
                      <a:pt x="2" y="827"/>
                      <a:pt x="0" y="834"/>
                      <a:pt x="0" y="841"/>
                    </a:cubicBezTo>
                    <a:cubicBezTo>
                      <a:pt x="0" y="1039"/>
                      <a:pt x="0" y="1039"/>
                      <a:pt x="0" y="1039"/>
                    </a:cubicBezTo>
                    <a:cubicBezTo>
                      <a:pt x="0" y="1047"/>
                      <a:pt x="2" y="1054"/>
                      <a:pt x="7" y="1060"/>
                    </a:cubicBezTo>
                    <a:cubicBezTo>
                      <a:pt x="12" y="1066"/>
                      <a:pt x="18" y="1069"/>
                      <a:pt x="25" y="1070"/>
                    </a:cubicBezTo>
                    <a:cubicBezTo>
                      <a:pt x="188" y="1096"/>
                      <a:pt x="188" y="1096"/>
                      <a:pt x="188" y="1096"/>
                    </a:cubicBezTo>
                    <a:cubicBezTo>
                      <a:pt x="197" y="1123"/>
                      <a:pt x="209" y="1152"/>
                      <a:pt x="225" y="1183"/>
                    </a:cubicBezTo>
                    <a:cubicBezTo>
                      <a:pt x="214" y="1199"/>
                      <a:pt x="197" y="1221"/>
                      <a:pt x="175" y="1249"/>
                    </a:cubicBezTo>
                    <a:cubicBezTo>
                      <a:pt x="153" y="1276"/>
                      <a:pt x="138" y="1295"/>
                      <a:pt x="131" y="1305"/>
                    </a:cubicBezTo>
                    <a:cubicBezTo>
                      <a:pt x="126" y="1312"/>
                      <a:pt x="124" y="1319"/>
                      <a:pt x="124" y="1326"/>
                    </a:cubicBezTo>
                    <a:cubicBezTo>
                      <a:pt x="124" y="1345"/>
                      <a:pt x="175" y="1402"/>
                      <a:pt x="278" y="1497"/>
                    </a:cubicBezTo>
                    <a:cubicBezTo>
                      <a:pt x="285" y="1503"/>
                      <a:pt x="293" y="1505"/>
                      <a:pt x="300" y="1505"/>
                    </a:cubicBezTo>
                    <a:cubicBezTo>
                      <a:pt x="310" y="1505"/>
                      <a:pt x="317" y="1503"/>
                      <a:pt x="322" y="1498"/>
                    </a:cubicBezTo>
                    <a:cubicBezTo>
                      <a:pt x="448" y="1403"/>
                      <a:pt x="448" y="1403"/>
                      <a:pt x="448" y="1403"/>
                    </a:cubicBezTo>
                    <a:cubicBezTo>
                      <a:pt x="477" y="1418"/>
                      <a:pt x="504" y="1429"/>
                      <a:pt x="528" y="1436"/>
                    </a:cubicBezTo>
                    <a:cubicBezTo>
                      <a:pt x="553" y="1600"/>
                      <a:pt x="553" y="1600"/>
                      <a:pt x="553" y="1600"/>
                    </a:cubicBezTo>
                    <a:cubicBezTo>
                      <a:pt x="554" y="1607"/>
                      <a:pt x="557" y="1613"/>
                      <a:pt x="564" y="1618"/>
                    </a:cubicBezTo>
                    <a:cubicBezTo>
                      <a:pt x="570" y="1624"/>
                      <a:pt x="577" y="1626"/>
                      <a:pt x="585" y="1626"/>
                    </a:cubicBezTo>
                    <a:cubicBezTo>
                      <a:pt x="784" y="1626"/>
                      <a:pt x="784" y="1626"/>
                      <a:pt x="784" y="1626"/>
                    </a:cubicBezTo>
                    <a:cubicBezTo>
                      <a:pt x="800" y="1626"/>
                      <a:pt x="811" y="1618"/>
                      <a:pt x="816" y="1601"/>
                    </a:cubicBezTo>
                    <a:cubicBezTo>
                      <a:pt x="825" y="1567"/>
                      <a:pt x="833" y="1512"/>
                      <a:pt x="841" y="1435"/>
                    </a:cubicBezTo>
                    <a:cubicBezTo>
                      <a:pt x="869" y="1426"/>
                      <a:pt x="897" y="1415"/>
                      <a:pt x="923" y="1402"/>
                    </a:cubicBezTo>
                    <a:cubicBezTo>
                      <a:pt x="1046" y="1498"/>
                      <a:pt x="1046" y="1498"/>
                      <a:pt x="1046" y="1498"/>
                    </a:cubicBezTo>
                    <a:cubicBezTo>
                      <a:pt x="1053" y="1503"/>
                      <a:pt x="1061" y="1505"/>
                      <a:pt x="1069" y="1505"/>
                    </a:cubicBezTo>
                    <a:cubicBezTo>
                      <a:pt x="1082" y="1505"/>
                      <a:pt x="1110" y="1484"/>
                      <a:pt x="1153" y="1442"/>
                    </a:cubicBezTo>
                    <a:cubicBezTo>
                      <a:pt x="1195" y="1399"/>
                      <a:pt x="1225" y="1367"/>
                      <a:pt x="1241" y="1346"/>
                    </a:cubicBezTo>
                    <a:cubicBezTo>
                      <a:pt x="1246" y="1341"/>
                      <a:pt x="1249" y="1334"/>
                      <a:pt x="1249" y="1326"/>
                    </a:cubicBezTo>
                    <a:close/>
                    <a:moveTo>
                      <a:pt x="878" y="1135"/>
                    </a:moveTo>
                    <a:cubicBezTo>
                      <a:pt x="825" y="1189"/>
                      <a:pt x="760" y="1215"/>
                      <a:pt x="685" y="1215"/>
                    </a:cubicBezTo>
                    <a:cubicBezTo>
                      <a:pt x="609" y="1215"/>
                      <a:pt x="544" y="1189"/>
                      <a:pt x="491" y="1135"/>
                    </a:cubicBezTo>
                    <a:cubicBezTo>
                      <a:pt x="437" y="1082"/>
                      <a:pt x="411" y="1017"/>
                      <a:pt x="411" y="941"/>
                    </a:cubicBezTo>
                    <a:cubicBezTo>
                      <a:pt x="411" y="866"/>
                      <a:pt x="437" y="801"/>
                      <a:pt x="491" y="748"/>
                    </a:cubicBezTo>
                    <a:cubicBezTo>
                      <a:pt x="544" y="694"/>
                      <a:pt x="609" y="668"/>
                      <a:pt x="685" y="668"/>
                    </a:cubicBezTo>
                    <a:cubicBezTo>
                      <a:pt x="760" y="668"/>
                      <a:pt x="825" y="694"/>
                      <a:pt x="878" y="748"/>
                    </a:cubicBezTo>
                    <a:cubicBezTo>
                      <a:pt x="932" y="801"/>
                      <a:pt x="958" y="866"/>
                      <a:pt x="958" y="941"/>
                    </a:cubicBezTo>
                    <a:cubicBezTo>
                      <a:pt x="958" y="1017"/>
                      <a:pt x="932" y="1082"/>
                      <a:pt x="878" y="1135"/>
                    </a:cubicBezTo>
                    <a:close/>
                    <a:moveTo>
                      <a:pt x="1895" y="1381"/>
                    </a:moveTo>
                    <a:cubicBezTo>
                      <a:pt x="1886" y="1361"/>
                      <a:pt x="1875" y="1342"/>
                      <a:pt x="1863" y="1326"/>
                    </a:cubicBezTo>
                    <a:cubicBezTo>
                      <a:pt x="1899" y="1245"/>
                      <a:pt x="1917" y="1196"/>
                      <a:pt x="1917" y="1178"/>
                    </a:cubicBezTo>
                    <a:cubicBezTo>
                      <a:pt x="1917" y="1175"/>
                      <a:pt x="1916" y="1173"/>
                      <a:pt x="1913" y="1170"/>
                    </a:cubicBezTo>
                    <a:cubicBezTo>
                      <a:pt x="1827" y="1121"/>
                      <a:pt x="1783" y="1096"/>
                      <a:pt x="1780" y="1096"/>
                    </a:cubicBezTo>
                    <a:cubicBezTo>
                      <a:pt x="1774" y="1098"/>
                      <a:pt x="1774" y="1098"/>
                      <a:pt x="1774" y="1098"/>
                    </a:cubicBezTo>
                    <a:cubicBezTo>
                      <a:pt x="1745" y="1127"/>
                      <a:pt x="1712" y="1167"/>
                      <a:pt x="1675" y="1218"/>
                    </a:cubicBezTo>
                    <a:cubicBezTo>
                      <a:pt x="1661" y="1216"/>
                      <a:pt x="1651" y="1215"/>
                      <a:pt x="1643" y="1215"/>
                    </a:cubicBezTo>
                    <a:cubicBezTo>
                      <a:pt x="1636" y="1215"/>
                      <a:pt x="1626" y="1216"/>
                      <a:pt x="1611" y="1218"/>
                    </a:cubicBezTo>
                    <a:cubicBezTo>
                      <a:pt x="1601" y="1203"/>
                      <a:pt x="1583" y="1179"/>
                      <a:pt x="1556" y="1145"/>
                    </a:cubicBezTo>
                    <a:cubicBezTo>
                      <a:pt x="1529" y="1112"/>
                      <a:pt x="1512" y="1096"/>
                      <a:pt x="1506" y="1096"/>
                    </a:cubicBezTo>
                    <a:cubicBezTo>
                      <a:pt x="1505" y="1096"/>
                      <a:pt x="1494" y="1101"/>
                      <a:pt x="1474" y="1113"/>
                    </a:cubicBezTo>
                    <a:cubicBezTo>
                      <a:pt x="1454" y="1124"/>
                      <a:pt x="1433" y="1136"/>
                      <a:pt x="1411" y="1149"/>
                    </a:cubicBezTo>
                    <a:cubicBezTo>
                      <a:pt x="1389" y="1162"/>
                      <a:pt x="1377" y="1169"/>
                      <a:pt x="1374" y="1171"/>
                    </a:cubicBezTo>
                    <a:cubicBezTo>
                      <a:pt x="1371" y="1173"/>
                      <a:pt x="1369" y="1175"/>
                      <a:pt x="1369" y="1178"/>
                    </a:cubicBezTo>
                    <a:cubicBezTo>
                      <a:pt x="1369" y="1196"/>
                      <a:pt x="1388" y="1245"/>
                      <a:pt x="1424" y="1326"/>
                    </a:cubicBezTo>
                    <a:cubicBezTo>
                      <a:pt x="1412" y="1342"/>
                      <a:pt x="1401" y="1361"/>
                      <a:pt x="1392" y="1381"/>
                    </a:cubicBezTo>
                    <a:cubicBezTo>
                      <a:pt x="1286" y="1392"/>
                      <a:pt x="1232" y="1403"/>
                      <a:pt x="1232" y="1414"/>
                    </a:cubicBezTo>
                    <a:cubicBezTo>
                      <a:pt x="1232" y="1564"/>
                      <a:pt x="1232" y="1564"/>
                      <a:pt x="1232" y="1564"/>
                    </a:cubicBezTo>
                    <a:cubicBezTo>
                      <a:pt x="1232" y="1576"/>
                      <a:pt x="1286" y="1587"/>
                      <a:pt x="1392" y="1597"/>
                    </a:cubicBezTo>
                    <a:cubicBezTo>
                      <a:pt x="1400" y="1617"/>
                      <a:pt x="1411" y="1635"/>
                      <a:pt x="1424" y="1653"/>
                    </a:cubicBezTo>
                    <a:cubicBezTo>
                      <a:pt x="1388" y="1734"/>
                      <a:pt x="1369" y="1783"/>
                      <a:pt x="1369" y="1801"/>
                    </a:cubicBezTo>
                    <a:cubicBezTo>
                      <a:pt x="1369" y="1804"/>
                      <a:pt x="1371" y="1806"/>
                      <a:pt x="1374" y="1808"/>
                    </a:cubicBezTo>
                    <a:cubicBezTo>
                      <a:pt x="1461" y="1859"/>
                      <a:pt x="1505" y="1884"/>
                      <a:pt x="1506" y="1884"/>
                    </a:cubicBezTo>
                    <a:cubicBezTo>
                      <a:pt x="1512" y="1884"/>
                      <a:pt x="1529" y="1867"/>
                      <a:pt x="1556" y="1834"/>
                    </a:cubicBezTo>
                    <a:cubicBezTo>
                      <a:pt x="1583" y="1800"/>
                      <a:pt x="1601" y="1776"/>
                      <a:pt x="1611" y="1761"/>
                    </a:cubicBezTo>
                    <a:cubicBezTo>
                      <a:pt x="1626" y="1763"/>
                      <a:pt x="1636" y="1763"/>
                      <a:pt x="1643" y="1763"/>
                    </a:cubicBezTo>
                    <a:cubicBezTo>
                      <a:pt x="1651" y="1763"/>
                      <a:pt x="1661" y="1763"/>
                      <a:pt x="1675" y="1761"/>
                    </a:cubicBezTo>
                    <a:cubicBezTo>
                      <a:pt x="1685" y="1776"/>
                      <a:pt x="1704" y="1800"/>
                      <a:pt x="1731" y="1834"/>
                    </a:cubicBezTo>
                    <a:cubicBezTo>
                      <a:pt x="1758" y="1867"/>
                      <a:pt x="1775" y="1884"/>
                      <a:pt x="1780" y="1884"/>
                    </a:cubicBezTo>
                    <a:cubicBezTo>
                      <a:pt x="1782" y="1884"/>
                      <a:pt x="1826" y="1859"/>
                      <a:pt x="1913" y="1808"/>
                    </a:cubicBezTo>
                    <a:cubicBezTo>
                      <a:pt x="1916" y="1806"/>
                      <a:pt x="1917" y="1804"/>
                      <a:pt x="1917" y="1801"/>
                    </a:cubicBezTo>
                    <a:cubicBezTo>
                      <a:pt x="1917" y="1783"/>
                      <a:pt x="1899" y="1734"/>
                      <a:pt x="1863" y="1653"/>
                    </a:cubicBezTo>
                    <a:cubicBezTo>
                      <a:pt x="1876" y="1635"/>
                      <a:pt x="1886" y="1617"/>
                      <a:pt x="1895" y="1597"/>
                    </a:cubicBezTo>
                    <a:cubicBezTo>
                      <a:pt x="2001" y="1587"/>
                      <a:pt x="2054" y="1576"/>
                      <a:pt x="2054" y="1564"/>
                    </a:cubicBezTo>
                    <a:cubicBezTo>
                      <a:pt x="2054" y="1414"/>
                      <a:pt x="2054" y="1414"/>
                      <a:pt x="2054" y="1414"/>
                    </a:cubicBezTo>
                    <a:cubicBezTo>
                      <a:pt x="2054" y="1403"/>
                      <a:pt x="2001" y="1392"/>
                      <a:pt x="1895" y="1381"/>
                    </a:cubicBezTo>
                    <a:close/>
                    <a:moveTo>
                      <a:pt x="1740" y="1586"/>
                    </a:moveTo>
                    <a:cubicBezTo>
                      <a:pt x="1713" y="1613"/>
                      <a:pt x="1681" y="1626"/>
                      <a:pt x="1643" y="1626"/>
                    </a:cubicBezTo>
                    <a:cubicBezTo>
                      <a:pt x="1606" y="1626"/>
                      <a:pt x="1573" y="1613"/>
                      <a:pt x="1547" y="1586"/>
                    </a:cubicBezTo>
                    <a:cubicBezTo>
                      <a:pt x="1520" y="1559"/>
                      <a:pt x="1506" y="1527"/>
                      <a:pt x="1506" y="1489"/>
                    </a:cubicBezTo>
                    <a:cubicBezTo>
                      <a:pt x="1506" y="1452"/>
                      <a:pt x="1520" y="1420"/>
                      <a:pt x="1547" y="1393"/>
                    </a:cubicBezTo>
                    <a:cubicBezTo>
                      <a:pt x="1574" y="1366"/>
                      <a:pt x="1606" y="1352"/>
                      <a:pt x="1643" y="1352"/>
                    </a:cubicBezTo>
                    <a:cubicBezTo>
                      <a:pt x="1680" y="1352"/>
                      <a:pt x="1713" y="1366"/>
                      <a:pt x="1740" y="1393"/>
                    </a:cubicBezTo>
                    <a:cubicBezTo>
                      <a:pt x="1767" y="1420"/>
                      <a:pt x="1780" y="1452"/>
                      <a:pt x="1780" y="1489"/>
                    </a:cubicBezTo>
                    <a:cubicBezTo>
                      <a:pt x="1780" y="1527"/>
                      <a:pt x="1767" y="1559"/>
                      <a:pt x="1740" y="1586"/>
                    </a:cubicBezTo>
                    <a:close/>
                    <a:moveTo>
                      <a:pt x="1895" y="285"/>
                    </a:moveTo>
                    <a:cubicBezTo>
                      <a:pt x="1886" y="265"/>
                      <a:pt x="1875" y="246"/>
                      <a:pt x="1863" y="230"/>
                    </a:cubicBezTo>
                    <a:cubicBezTo>
                      <a:pt x="1899" y="149"/>
                      <a:pt x="1917" y="100"/>
                      <a:pt x="1917" y="82"/>
                    </a:cubicBezTo>
                    <a:cubicBezTo>
                      <a:pt x="1917" y="79"/>
                      <a:pt x="1916" y="77"/>
                      <a:pt x="1913" y="75"/>
                    </a:cubicBezTo>
                    <a:cubicBezTo>
                      <a:pt x="1827" y="25"/>
                      <a:pt x="1783" y="0"/>
                      <a:pt x="1780" y="0"/>
                    </a:cubicBezTo>
                    <a:cubicBezTo>
                      <a:pt x="1774" y="2"/>
                      <a:pt x="1774" y="2"/>
                      <a:pt x="1774" y="2"/>
                    </a:cubicBezTo>
                    <a:cubicBezTo>
                      <a:pt x="1745" y="31"/>
                      <a:pt x="1712" y="71"/>
                      <a:pt x="1675" y="122"/>
                    </a:cubicBezTo>
                    <a:cubicBezTo>
                      <a:pt x="1661" y="120"/>
                      <a:pt x="1651" y="120"/>
                      <a:pt x="1643" y="120"/>
                    </a:cubicBezTo>
                    <a:cubicBezTo>
                      <a:pt x="1636" y="120"/>
                      <a:pt x="1626" y="120"/>
                      <a:pt x="1611" y="122"/>
                    </a:cubicBezTo>
                    <a:cubicBezTo>
                      <a:pt x="1601" y="107"/>
                      <a:pt x="1583" y="83"/>
                      <a:pt x="1556" y="50"/>
                    </a:cubicBezTo>
                    <a:cubicBezTo>
                      <a:pt x="1529" y="16"/>
                      <a:pt x="1512" y="0"/>
                      <a:pt x="1506" y="0"/>
                    </a:cubicBezTo>
                    <a:cubicBezTo>
                      <a:pt x="1505" y="0"/>
                      <a:pt x="1494" y="5"/>
                      <a:pt x="1474" y="17"/>
                    </a:cubicBezTo>
                    <a:cubicBezTo>
                      <a:pt x="1454" y="28"/>
                      <a:pt x="1433" y="40"/>
                      <a:pt x="1411" y="53"/>
                    </a:cubicBezTo>
                    <a:cubicBezTo>
                      <a:pt x="1389" y="66"/>
                      <a:pt x="1377" y="73"/>
                      <a:pt x="1374" y="75"/>
                    </a:cubicBezTo>
                    <a:cubicBezTo>
                      <a:pt x="1371" y="77"/>
                      <a:pt x="1369" y="79"/>
                      <a:pt x="1369" y="82"/>
                    </a:cubicBezTo>
                    <a:cubicBezTo>
                      <a:pt x="1369" y="100"/>
                      <a:pt x="1388" y="149"/>
                      <a:pt x="1424" y="230"/>
                    </a:cubicBezTo>
                    <a:cubicBezTo>
                      <a:pt x="1412" y="246"/>
                      <a:pt x="1401" y="265"/>
                      <a:pt x="1392" y="285"/>
                    </a:cubicBezTo>
                    <a:cubicBezTo>
                      <a:pt x="1286" y="296"/>
                      <a:pt x="1232" y="307"/>
                      <a:pt x="1232" y="319"/>
                    </a:cubicBezTo>
                    <a:cubicBezTo>
                      <a:pt x="1232" y="468"/>
                      <a:pt x="1232" y="468"/>
                      <a:pt x="1232" y="468"/>
                    </a:cubicBezTo>
                    <a:cubicBezTo>
                      <a:pt x="1232" y="480"/>
                      <a:pt x="1286" y="491"/>
                      <a:pt x="1392" y="502"/>
                    </a:cubicBezTo>
                    <a:cubicBezTo>
                      <a:pt x="1400" y="521"/>
                      <a:pt x="1411" y="539"/>
                      <a:pt x="1424" y="557"/>
                    </a:cubicBezTo>
                    <a:cubicBezTo>
                      <a:pt x="1388" y="638"/>
                      <a:pt x="1369" y="687"/>
                      <a:pt x="1369" y="705"/>
                    </a:cubicBezTo>
                    <a:cubicBezTo>
                      <a:pt x="1369" y="708"/>
                      <a:pt x="1371" y="710"/>
                      <a:pt x="1374" y="712"/>
                    </a:cubicBezTo>
                    <a:cubicBezTo>
                      <a:pt x="1461" y="763"/>
                      <a:pt x="1505" y="788"/>
                      <a:pt x="1506" y="788"/>
                    </a:cubicBezTo>
                    <a:cubicBezTo>
                      <a:pt x="1512" y="788"/>
                      <a:pt x="1529" y="772"/>
                      <a:pt x="1556" y="738"/>
                    </a:cubicBezTo>
                    <a:cubicBezTo>
                      <a:pt x="1583" y="705"/>
                      <a:pt x="1601" y="680"/>
                      <a:pt x="1611" y="665"/>
                    </a:cubicBezTo>
                    <a:cubicBezTo>
                      <a:pt x="1626" y="667"/>
                      <a:pt x="1636" y="668"/>
                      <a:pt x="1643" y="668"/>
                    </a:cubicBezTo>
                    <a:cubicBezTo>
                      <a:pt x="1651" y="668"/>
                      <a:pt x="1661" y="667"/>
                      <a:pt x="1675" y="665"/>
                    </a:cubicBezTo>
                    <a:cubicBezTo>
                      <a:pt x="1685" y="680"/>
                      <a:pt x="1704" y="705"/>
                      <a:pt x="1731" y="738"/>
                    </a:cubicBezTo>
                    <a:cubicBezTo>
                      <a:pt x="1758" y="772"/>
                      <a:pt x="1775" y="788"/>
                      <a:pt x="1780" y="788"/>
                    </a:cubicBezTo>
                    <a:cubicBezTo>
                      <a:pt x="1782" y="788"/>
                      <a:pt x="1826" y="763"/>
                      <a:pt x="1913" y="712"/>
                    </a:cubicBezTo>
                    <a:cubicBezTo>
                      <a:pt x="1916" y="710"/>
                      <a:pt x="1917" y="708"/>
                      <a:pt x="1917" y="705"/>
                    </a:cubicBezTo>
                    <a:cubicBezTo>
                      <a:pt x="1917" y="687"/>
                      <a:pt x="1899" y="638"/>
                      <a:pt x="1863" y="557"/>
                    </a:cubicBezTo>
                    <a:cubicBezTo>
                      <a:pt x="1876" y="539"/>
                      <a:pt x="1886" y="521"/>
                      <a:pt x="1895" y="502"/>
                    </a:cubicBezTo>
                    <a:cubicBezTo>
                      <a:pt x="2001" y="491"/>
                      <a:pt x="2054" y="480"/>
                      <a:pt x="2054" y="468"/>
                    </a:cubicBezTo>
                    <a:cubicBezTo>
                      <a:pt x="2054" y="319"/>
                      <a:pt x="2054" y="319"/>
                      <a:pt x="2054" y="319"/>
                    </a:cubicBezTo>
                    <a:cubicBezTo>
                      <a:pt x="2054" y="307"/>
                      <a:pt x="2001" y="296"/>
                      <a:pt x="1895" y="285"/>
                    </a:cubicBezTo>
                    <a:close/>
                    <a:moveTo>
                      <a:pt x="1740" y="490"/>
                    </a:moveTo>
                    <a:cubicBezTo>
                      <a:pt x="1713" y="517"/>
                      <a:pt x="1681" y="531"/>
                      <a:pt x="1643" y="531"/>
                    </a:cubicBezTo>
                    <a:cubicBezTo>
                      <a:pt x="1606" y="531"/>
                      <a:pt x="1573" y="517"/>
                      <a:pt x="1547" y="490"/>
                    </a:cubicBezTo>
                    <a:cubicBezTo>
                      <a:pt x="1520" y="464"/>
                      <a:pt x="1506" y="431"/>
                      <a:pt x="1506" y="394"/>
                    </a:cubicBezTo>
                    <a:cubicBezTo>
                      <a:pt x="1506" y="356"/>
                      <a:pt x="1520" y="324"/>
                      <a:pt x="1547" y="297"/>
                    </a:cubicBezTo>
                    <a:cubicBezTo>
                      <a:pt x="1574" y="270"/>
                      <a:pt x="1606" y="257"/>
                      <a:pt x="1643" y="257"/>
                    </a:cubicBezTo>
                    <a:cubicBezTo>
                      <a:pt x="1680" y="257"/>
                      <a:pt x="1713" y="270"/>
                      <a:pt x="1740" y="297"/>
                    </a:cubicBezTo>
                    <a:cubicBezTo>
                      <a:pt x="1767" y="324"/>
                      <a:pt x="1780" y="356"/>
                      <a:pt x="1780" y="394"/>
                    </a:cubicBezTo>
                    <a:cubicBezTo>
                      <a:pt x="1780" y="431"/>
                      <a:pt x="1767" y="464"/>
                      <a:pt x="1740" y="49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grpSp>
          <p:nvGrpSpPr>
            <p:cNvPr id="29" name="Group 28"/>
            <p:cNvGrpSpPr/>
            <p:nvPr/>
          </p:nvGrpSpPr>
          <p:grpSpPr>
            <a:xfrm>
              <a:off x="4723058" y="2874640"/>
              <a:ext cx="699546" cy="745667"/>
              <a:chOff x="8791575" y="-838200"/>
              <a:chExt cx="973138" cy="1154113"/>
            </a:xfrm>
            <a:solidFill>
              <a:schemeClr val="accent1"/>
            </a:solidFill>
          </p:grpSpPr>
          <p:sp>
            <p:nvSpPr>
              <p:cNvPr id="30"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31"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grpSp>
        <p:nvGrpSpPr>
          <p:cNvPr id="19" name="Group 18"/>
          <p:cNvGrpSpPr/>
          <p:nvPr/>
        </p:nvGrpSpPr>
        <p:grpSpPr>
          <a:xfrm>
            <a:off x="6105001" y="2818618"/>
            <a:ext cx="1868816" cy="3747869"/>
            <a:chOff x="6227418" y="2874640"/>
            <a:chExt cx="1906290" cy="3823022"/>
          </a:xfrm>
        </p:grpSpPr>
        <p:grpSp>
          <p:nvGrpSpPr>
            <p:cNvPr id="13" name="Group 12"/>
            <p:cNvGrpSpPr/>
            <p:nvPr/>
          </p:nvGrpSpPr>
          <p:grpSpPr>
            <a:xfrm>
              <a:off x="6227418" y="3686475"/>
              <a:ext cx="1906290" cy="3011187"/>
              <a:chOff x="6227418" y="3686475"/>
              <a:chExt cx="1906290" cy="3011187"/>
            </a:xfrm>
          </p:grpSpPr>
          <p:sp>
            <p:nvSpPr>
              <p:cNvPr id="7" name="TextBox 6"/>
              <p:cNvSpPr txBox="1"/>
              <p:nvPr/>
            </p:nvSpPr>
            <p:spPr>
              <a:xfrm>
                <a:off x="6227418" y="3686475"/>
                <a:ext cx="1906290" cy="3011187"/>
              </a:xfrm>
              <a:prstGeom prst="rect">
                <a:avLst/>
              </a:prstGeom>
              <a:solidFill>
                <a:schemeClr val="accent2"/>
              </a:solidFill>
            </p:spPr>
            <p:txBody>
              <a:bodyPr vert="horz" wrap="square" lIns="179285" tIns="143428" rIns="179285" bIns="143428" rtlCol="0">
                <a:normAutofit/>
              </a:bodyPr>
              <a:lstStyle>
                <a:defPPr>
                  <a:defRPr lang="en-US"/>
                </a:defPPr>
                <a:lvl1pPr>
                  <a:spcBef>
                    <a:spcPct val="20000"/>
                  </a:spcBef>
                  <a:defRPr sz="22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defTabSz="913505" fontAlgn="base">
                  <a:lnSpc>
                    <a:spcPct val="90000"/>
                  </a:lnSpc>
                  <a:spcAft>
                    <a:spcPct val="0"/>
                  </a:spcAft>
                </a:pPr>
                <a:r>
                  <a:rPr lang="zh-TW" altLang="en-US" sz="1961" b="1" dirty="0" smtClean="0">
                    <a:gradFill>
                      <a:gsLst>
                        <a:gs pos="2917">
                          <a:srgbClr val="FFFFFF"/>
                        </a:gs>
                        <a:gs pos="100000">
                          <a:srgbClr val="FFFFFF"/>
                        </a:gs>
                      </a:gsLst>
                      <a:lin ang="5400000" scaled="0"/>
                    </a:gradFill>
                    <a:ea typeface="MS PGothic" charset="0"/>
                  </a:rPr>
                  <a:t>地理資料</a:t>
                </a:r>
                <a:endParaRPr lang="en-US" sz="1961" b="1" dirty="0">
                  <a:gradFill>
                    <a:gsLst>
                      <a:gs pos="2917">
                        <a:srgbClr val="FFFFFF"/>
                      </a:gs>
                      <a:gs pos="100000">
                        <a:srgbClr val="FFFFFF"/>
                      </a:gs>
                    </a:gsLst>
                    <a:lin ang="5400000" scaled="0"/>
                  </a:gradFill>
                  <a:ea typeface="MS PGothic" charset="0"/>
                </a:endParaRPr>
              </a:p>
              <a:p>
                <a:pPr defTabSz="913505" fontAlgn="base">
                  <a:lnSpc>
                    <a:spcPct val="90000"/>
                  </a:lnSpc>
                  <a:spcAft>
                    <a:spcPct val="0"/>
                  </a:spcAft>
                </a:pPr>
                <a:r>
                  <a:rPr lang="zh-TW" altLang="en-US" sz="1667" dirty="0" smtClean="0">
                    <a:gradFill>
                      <a:gsLst>
                        <a:gs pos="2917">
                          <a:srgbClr val="FFFFFF"/>
                        </a:gs>
                        <a:gs pos="100000">
                          <a:srgbClr val="FFFFFF"/>
                        </a:gs>
                      </a:gsLst>
                      <a:lin ang="5400000" scaled="0"/>
                    </a:gradFill>
                    <a:latin typeface="Segoe UI"/>
                    <a:ea typeface="MS PGothic" charset="0"/>
                  </a:rPr>
                  <a:t>分析具有地理資訊的資料以瞭解事件的發生與地域的關係</a:t>
                </a:r>
                <a:endParaRPr lang="en-US" sz="1667" dirty="0">
                  <a:gradFill>
                    <a:gsLst>
                      <a:gs pos="2917">
                        <a:srgbClr val="FFFFFF"/>
                      </a:gs>
                      <a:gs pos="100000">
                        <a:srgbClr val="FFFFFF"/>
                      </a:gs>
                    </a:gsLst>
                    <a:lin ang="5400000" scaled="0"/>
                  </a:gradFill>
                  <a:latin typeface="Segoe UI"/>
                  <a:ea typeface="MS PGothic" charset="0"/>
                </a:endParaRPr>
              </a:p>
            </p:txBody>
          </p:sp>
          <p:sp>
            <p:nvSpPr>
              <p:cNvPr id="79" name="Freeform 40"/>
              <p:cNvSpPr>
                <a:spLocks noChangeAspect="1" noEditPoints="1"/>
              </p:cNvSpPr>
              <p:nvPr/>
            </p:nvSpPr>
            <p:spPr bwMode="auto">
              <a:xfrm>
                <a:off x="7259097" y="5785114"/>
                <a:ext cx="726674" cy="777563"/>
              </a:xfrm>
              <a:custGeom>
                <a:avLst/>
                <a:gdLst>
                  <a:gd name="T0" fmla="*/ 1032 w 1792"/>
                  <a:gd name="T1" fmla="*/ 66 h 1918"/>
                  <a:gd name="T2" fmla="*/ 1792 w 1792"/>
                  <a:gd name="T3" fmla="*/ 816 h 1918"/>
                  <a:gd name="T4" fmla="*/ 1041 w 1792"/>
                  <a:gd name="T5" fmla="*/ 1576 h 1918"/>
                  <a:gd name="T6" fmla="*/ 647 w 1792"/>
                  <a:gd name="T7" fmla="*/ 1465 h 1918"/>
                  <a:gd name="T8" fmla="*/ 666 w 1792"/>
                  <a:gd name="T9" fmla="*/ 1446 h 1918"/>
                  <a:gd name="T10" fmla="*/ 657 w 1792"/>
                  <a:gd name="T11" fmla="*/ 1302 h 1918"/>
                  <a:gd name="T12" fmla="*/ 507 w 1792"/>
                  <a:gd name="T13" fmla="*/ 1244 h 1918"/>
                  <a:gd name="T14" fmla="*/ 397 w 1792"/>
                  <a:gd name="T15" fmla="*/ 1215 h 1918"/>
                  <a:gd name="T16" fmla="*/ 286 w 1792"/>
                  <a:gd name="T17" fmla="*/ 826 h 1918"/>
                  <a:gd name="T18" fmla="*/ 584 w 1792"/>
                  <a:gd name="T19" fmla="*/ 220 h 1918"/>
                  <a:gd name="T20" fmla="*/ 652 w 1792"/>
                  <a:gd name="T21" fmla="*/ 234 h 1918"/>
                  <a:gd name="T22" fmla="*/ 628 w 1792"/>
                  <a:gd name="T23" fmla="*/ 350 h 1918"/>
                  <a:gd name="T24" fmla="*/ 652 w 1792"/>
                  <a:gd name="T25" fmla="*/ 532 h 1918"/>
                  <a:gd name="T26" fmla="*/ 734 w 1792"/>
                  <a:gd name="T27" fmla="*/ 643 h 1918"/>
                  <a:gd name="T28" fmla="*/ 844 w 1792"/>
                  <a:gd name="T29" fmla="*/ 710 h 1918"/>
                  <a:gd name="T30" fmla="*/ 926 w 1792"/>
                  <a:gd name="T31" fmla="*/ 763 h 1918"/>
                  <a:gd name="T32" fmla="*/ 916 w 1792"/>
                  <a:gd name="T33" fmla="*/ 864 h 1918"/>
                  <a:gd name="T34" fmla="*/ 964 w 1792"/>
                  <a:gd name="T35" fmla="*/ 980 h 1918"/>
                  <a:gd name="T36" fmla="*/ 1027 w 1792"/>
                  <a:gd name="T37" fmla="*/ 1076 h 1918"/>
                  <a:gd name="T38" fmla="*/ 1022 w 1792"/>
                  <a:gd name="T39" fmla="*/ 1254 h 1918"/>
                  <a:gd name="T40" fmla="*/ 1070 w 1792"/>
                  <a:gd name="T41" fmla="*/ 1374 h 1918"/>
                  <a:gd name="T42" fmla="*/ 1137 w 1792"/>
                  <a:gd name="T43" fmla="*/ 1384 h 1918"/>
                  <a:gd name="T44" fmla="*/ 1109 w 1792"/>
                  <a:gd name="T45" fmla="*/ 1244 h 1918"/>
                  <a:gd name="T46" fmla="*/ 1205 w 1792"/>
                  <a:gd name="T47" fmla="*/ 1134 h 1918"/>
                  <a:gd name="T48" fmla="*/ 1263 w 1792"/>
                  <a:gd name="T49" fmla="*/ 1057 h 1918"/>
                  <a:gd name="T50" fmla="*/ 1287 w 1792"/>
                  <a:gd name="T51" fmla="*/ 980 h 1918"/>
                  <a:gd name="T52" fmla="*/ 1315 w 1792"/>
                  <a:gd name="T53" fmla="*/ 927 h 1918"/>
                  <a:gd name="T54" fmla="*/ 1210 w 1792"/>
                  <a:gd name="T55" fmla="*/ 840 h 1918"/>
                  <a:gd name="T56" fmla="*/ 1113 w 1792"/>
                  <a:gd name="T57" fmla="*/ 768 h 1918"/>
                  <a:gd name="T58" fmla="*/ 1003 w 1792"/>
                  <a:gd name="T59" fmla="*/ 706 h 1918"/>
                  <a:gd name="T60" fmla="*/ 926 w 1792"/>
                  <a:gd name="T61" fmla="*/ 730 h 1918"/>
                  <a:gd name="T62" fmla="*/ 863 w 1792"/>
                  <a:gd name="T63" fmla="*/ 672 h 1918"/>
                  <a:gd name="T64" fmla="*/ 777 w 1792"/>
                  <a:gd name="T65" fmla="*/ 556 h 1918"/>
                  <a:gd name="T66" fmla="*/ 887 w 1792"/>
                  <a:gd name="T67" fmla="*/ 513 h 1918"/>
                  <a:gd name="T68" fmla="*/ 936 w 1792"/>
                  <a:gd name="T69" fmla="*/ 499 h 1918"/>
                  <a:gd name="T70" fmla="*/ 1065 w 1792"/>
                  <a:gd name="T71" fmla="*/ 354 h 1918"/>
                  <a:gd name="T72" fmla="*/ 1123 w 1792"/>
                  <a:gd name="T73" fmla="*/ 302 h 1918"/>
                  <a:gd name="T74" fmla="*/ 1166 w 1792"/>
                  <a:gd name="T75" fmla="*/ 258 h 1918"/>
                  <a:gd name="T76" fmla="*/ 1065 w 1792"/>
                  <a:gd name="T77" fmla="*/ 239 h 1918"/>
                  <a:gd name="T78" fmla="*/ 993 w 1792"/>
                  <a:gd name="T79" fmla="*/ 249 h 1918"/>
                  <a:gd name="T80" fmla="*/ 1027 w 1792"/>
                  <a:gd name="T81" fmla="*/ 167 h 1918"/>
                  <a:gd name="T82" fmla="*/ 936 w 1792"/>
                  <a:gd name="T83" fmla="*/ 124 h 1918"/>
                  <a:gd name="T84" fmla="*/ 734 w 1792"/>
                  <a:gd name="T85" fmla="*/ 138 h 1918"/>
                  <a:gd name="T86" fmla="*/ 724 w 1792"/>
                  <a:gd name="T87" fmla="*/ 138 h 1918"/>
                  <a:gd name="T88" fmla="*/ 1032 w 1792"/>
                  <a:gd name="T89" fmla="*/ 66 h 1918"/>
                  <a:gd name="T90" fmla="*/ 1301 w 1792"/>
                  <a:gd name="T91" fmla="*/ 1769 h 1918"/>
                  <a:gd name="T92" fmla="*/ 1585 w 1792"/>
                  <a:gd name="T93" fmla="*/ 1648 h 1918"/>
                  <a:gd name="T94" fmla="*/ 1532 w 1792"/>
                  <a:gd name="T95" fmla="*/ 1571 h 1918"/>
                  <a:gd name="T96" fmla="*/ 877 w 1792"/>
                  <a:gd name="T97" fmla="*/ 1687 h 1918"/>
                  <a:gd name="T98" fmla="*/ 193 w 1792"/>
                  <a:gd name="T99" fmla="*/ 627 h 1918"/>
                  <a:gd name="T100" fmla="*/ 569 w 1792"/>
                  <a:gd name="T101" fmla="*/ 77 h 1918"/>
                  <a:gd name="T102" fmla="*/ 521 w 1792"/>
                  <a:gd name="T103" fmla="*/ 0 h 1918"/>
                  <a:gd name="T104" fmla="*/ 106 w 1792"/>
                  <a:gd name="T105" fmla="*/ 607 h 1918"/>
                  <a:gd name="T106" fmla="*/ 786 w 1792"/>
                  <a:gd name="T107" fmla="*/ 1755 h 1918"/>
                  <a:gd name="T108" fmla="*/ 535 w 1792"/>
                  <a:gd name="T109" fmla="*/ 1918 h 1918"/>
                  <a:gd name="T110" fmla="*/ 1503 w 1792"/>
                  <a:gd name="T111" fmla="*/ 1918 h 1918"/>
                  <a:gd name="T112" fmla="*/ 1301 w 1792"/>
                  <a:gd name="T113" fmla="*/ 1769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92" h="1918">
                    <a:moveTo>
                      <a:pt x="1032" y="66"/>
                    </a:moveTo>
                    <a:cubicBezTo>
                      <a:pt x="1450" y="66"/>
                      <a:pt x="1787" y="398"/>
                      <a:pt x="1792" y="816"/>
                    </a:cubicBezTo>
                    <a:cubicBezTo>
                      <a:pt x="1792" y="1230"/>
                      <a:pt x="1460" y="1571"/>
                      <a:pt x="1041" y="1576"/>
                    </a:cubicBezTo>
                    <a:cubicBezTo>
                      <a:pt x="897" y="1576"/>
                      <a:pt x="762" y="1533"/>
                      <a:pt x="647" y="1465"/>
                    </a:cubicBezTo>
                    <a:cubicBezTo>
                      <a:pt x="652" y="1461"/>
                      <a:pt x="661" y="1451"/>
                      <a:pt x="666" y="1446"/>
                    </a:cubicBezTo>
                    <a:cubicBezTo>
                      <a:pt x="724" y="1379"/>
                      <a:pt x="681" y="1369"/>
                      <a:pt x="657" y="1302"/>
                    </a:cubicBezTo>
                    <a:cubicBezTo>
                      <a:pt x="633" y="1239"/>
                      <a:pt x="541" y="1244"/>
                      <a:pt x="507" y="1244"/>
                    </a:cubicBezTo>
                    <a:cubicBezTo>
                      <a:pt x="483" y="1244"/>
                      <a:pt x="426" y="1225"/>
                      <a:pt x="397" y="1215"/>
                    </a:cubicBezTo>
                    <a:cubicBezTo>
                      <a:pt x="330" y="1105"/>
                      <a:pt x="286" y="970"/>
                      <a:pt x="286" y="826"/>
                    </a:cubicBezTo>
                    <a:cubicBezTo>
                      <a:pt x="281" y="581"/>
                      <a:pt x="402" y="359"/>
                      <a:pt x="584" y="220"/>
                    </a:cubicBezTo>
                    <a:cubicBezTo>
                      <a:pt x="618" y="220"/>
                      <a:pt x="642" y="220"/>
                      <a:pt x="652" y="234"/>
                    </a:cubicBezTo>
                    <a:cubicBezTo>
                      <a:pt x="671" y="268"/>
                      <a:pt x="628" y="311"/>
                      <a:pt x="628" y="350"/>
                    </a:cubicBezTo>
                    <a:cubicBezTo>
                      <a:pt x="628" y="393"/>
                      <a:pt x="633" y="508"/>
                      <a:pt x="652" y="532"/>
                    </a:cubicBezTo>
                    <a:cubicBezTo>
                      <a:pt x="676" y="556"/>
                      <a:pt x="685" y="609"/>
                      <a:pt x="734" y="643"/>
                    </a:cubicBezTo>
                    <a:cubicBezTo>
                      <a:pt x="777" y="672"/>
                      <a:pt x="810" y="701"/>
                      <a:pt x="844" y="710"/>
                    </a:cubicBezTo>
                    <a:cubicBezTo>
                      <a:pt x="873" y="725"/>
                      <a:pt x="945" y="749"/>
                      <a:pt x="926" y="763"/>
                    </a:cubicBezTo>
                    <a:cubicBezTo>
                      <a:pt x="907" y="778"/>
                      <a:pt x="892" y="797"/>
                      <a:pt x="916" y="864"/>
                    </a:cubicBezTo>
                    <a:cubicBezTo>
                      <a:pt x="936" y="936"/>
                      <a:pt x="936" y="941"/>
                      <a:pt x="964" y="980"/>
                    </a:cubicBezTo>
                    <a:cubicBezTo>
                      <a:pt x="998" y="1018"/>
                      <a:pt x="1027" y="1033"/>
                      <a:pt x="1027" y="1076"/>
                    </a:cubicBezTo>
                    <a:cubicBezTo>
                      <a:pt x="1027" y="1124"/>
                      <a:pt x="1008" y="1215"/>
                      <a:pt x="1022" y="1254"/>
                    </a:cubicBezTo>
                    <a:cubicBezTo>
                      <a:pt x="1032" y="1292"/>
                      <a:pt x="1046" y="1369"/>
                      <a:pt x="1070" y="1374"/>
                    </a:cubicBezTo>
                    <a:cubicBezTo>
                      <a:pt x="1099" y="1379"/>
                      <a:pt x="1157" y="1427"/>
                      <a:pt x="1137" y="1384"/>
                    </a:cubicBezTo>
                    <a:cubicBezTo>
                      <a:pt x="1118" y="1350"/>
                      <a:pt x="1080" y="1278"/>
                      <a:pt x="1109" y="1244"/>
                    </a:cubicBezTo>
                    <a:cubicBezTo>
                      <a:pt x="1142" y="1211"/>
                      <a:pt x="1186" y="1201"/>
                      <a:pt x="1205" y="1134"/>
                    </a:cubicBezTo>
                    <a:cubicBezTo>
                      <a:pt x="1224" y="1071"/>
                      <a:pt x="1263" y="1057"/>
                      <a:pt x="1263" y="1057"/>
                    </a:cubicBezTo>
                    <a:cubicBezTo>
                      <a:pt x="1263" y="1057"/>
                      <a:pt x="1263" y="1057"/>
                      <a:pt x="1287" y="980"/>
                    </a:cubicBezTo>
                    <a:cubicBezTo>
                      <a:pt x="1287" y="980"/>
                      <a:pt x="1287" y="980"/>
                      <a:pt x="1315" y="927"/>
                    </a:cubicBezTo>
                    <a:cubicBezTo>
                      <a:pt x="1315" y="927"/>
                      <a:pt x="1296" y="864"/>
                      <a:pt x="1210" y="840"/>
                    </a:cubicBezTo>
                    <a:cubicBezTo>
                      <a:pt x="1128" y="811"/>
                      <a:pt x="1205" y="807"/>
                      <a:pt x="1113" y="768"/>
                    </a:cubicBezTo>
                    <a:cubicBezTo>
                      <a:pt x="1022" y="730"/>
                      <a:pt x="1027" y="691"/>
                      <a:pt x="1003" y="706"/>
                    </a:cubicBezTo>
                    <a:cubicBezTo>
                      <a:pt x="979" y="715"/>
                      <a:pt x="926" y="730"/>
                      <a:pt x="926" y="730"/>
                    </a:cubicBezTo>
                    <a:cubicBezTo>
                      <a:pt x="926" y="730"/>
                      <a:pt x="926" y="730"/>
                      <a:pt x="863" y="672"/>
                    </a:cubicBezTo>
                    <a:cubicBezTo>
                      <a:pt x="863" y="672"/>
                      <a:pt x="734" y="614"/>
                      <a:pt x="777" y="556"/>
                    </a:cubicBezTo>
                    <a:cubicBezTo>
                      <a:pt x="820" y="499"/>
                      <a:pt x="859" y="465"/>
                      <a:pt x="887" y="513"/>
                    </a:cubicBezTo>
                    <a:cubicBezTo>
                      <a:pt x="911" y="556"/>
                      <a:pt x="916" y="556"/>
                      <a:pt x="936" y="499"/>
                    </a:cubicBezTo>
                    <a:cubicBezTo>
                      <a:pt x="955" y="441"/>
                      <a:pt x="1032" y="354"/>
                      <a:pt x="1065" y="354"/>
                    </a:cubicBezTo>
                    <a:cubicBezTo>
                      <a:pt x="1099" y="354"/>
                      <a:pt x="1123" y="302"/>
                      <a:pt x="1123" y="302"/>
                    </a:cubicBezTo>
                    <a:cubicBezTo>
                      <a:pt x="1123" y="302"/>
                      <a:pt x="1238" y="302"/>
                      <a:pt x="1166" y="258"/>
                    </a:cubicBezTo>
                    <a:cubicBezTo>
                      <a:pt x="1094" y="215"/>
                      <a:pt x="1104" y="196"/>
                      <a:pt x="1065" y="239"/>
                    </a:cubicBezTo>
                    <a:cubicBezTo>
                      <a:pt x="1027" y="287"/>
                      <a:pt x="1017" y="244"/>
                      <a:pt x="993" y="249"/>
                    </a:cubicBezTo>
                    <a:cubicBezTo>
                      <a:pt x="969" y="249"/>
                      <a:pt x="998" y="167"/>
                      <a:pt x="1027" y="167"/>
                    </a:cubicBezTo>
                    <a:cubicBezTo>
                      <a:pt x="1051" y="167"/>
                      <a:pt x="998" y="100"/>
                      <a:pt x="936" y="124"/>
                    </a:cubicBezTo>
                    <a:cubicBezTo>
                      <a:pt x="868" y="152"/>
                      <a:pt x="734" y="138"/>
                      <a:pt x="734" y="138"/>
                    </a:cubicBezTo>
                    <a:cubicBezTo>
                      <a:pt x="734" y="138"/>
                      <a:pt x="729" y="138"/>
                      <a:pt x="724" y="138"/>
                    </a:cubicBezTo>
                    <a:cubicBezTo>
                      <a:pt x="820" y="95"/>
                      <a:pt x="921" y="71"/>
                      <a:pt x="1032" y="66"/>
                    </a:cubicBezTo>
                    <a:close/>
                    <a:moveTo>
                      <a:pt x="1301" y="1769"/>
                    </a:moveTo>
                    <a:cubicBezTo>
                      <a:pt x="1402" y="1740"/>
                      <a:pt x="1499" y="1702"/>
                      <a:pt x="1585" y="1648"/>
                    </a:cubicBezTo>
                    <a:cubicBezTo>
                      <a:pt x="1532" y="1571"/>
                      <a:pt x="1532" y="1571"/>
                      <a:pt x="1532" y="1571"/>
                    </a:cubicBezTo>
                    <a:cubicBezTo>
                      <a:pt x="1344" y="1687"/>
                      <a:pt x="1113" y="1735"/>
                      <a:pt x="877" y="1687"/>
                    </a:cubicBezTo>
                    <a:cubicBezTo>
                      <a:pt x="395" y="1581"/>
                      <a:pt x="92" y="1109"/>
                      <a:pt x="193" y="627"/>
                    </a:cubicBezTo>
                    <a:cubicBezTo>
                      <a:pt x="246" y="390"/>
                      <a:pt x="386" y="198"/>
                      <a:pt x="569" y="77"/>
                    </a:cubicBezTo>
                    <a:cubicBezTo>
                      <a:pt x="521" y="0"/>
                      <a:pt x="521" y="0"/>
                      <a:pt x="521" y="0"/>
                    </a:cubicBezTo>
                    <a:cubicBezTo>
                      <a:pt x="318" y="135"/>
                      <a:pt x="164" y="347"/>
                      <a:pt x="106" y="607"/>
                    </a:cubicBezTo>
                    <a:cubicBezTo>
                      <a:pt x="0" y="1113"/>
                      <a:pt x="299" y="1610"/>
                      <a:pt x="786" y="1755"/>
                    </a:cubicBezTo>
                    <a:cubicBezTo>
                      <a:pt x="636" y="1788"/>
                      <a:pt x="535" y="1846"/>
                      <a:pt x="535" y="1918"/>
                    </a:cubicBezTo>
                    <a:cubicBezTo>
                      <a:pt x="1503" y="1918"/>
                      <a:pt x="1503" y="1918"/>
                      <a:pt x="1503" y="1918"/>
                    </a:cubicBezTo>
                    <a:cubicBezTo>
                      <a:pt x="1503" y="1856"/>
                      <a:pt x="1421" y="1803"/>
                      <a:pt x="1301" y="176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grpSp>
          <p:nvGrpSpPr>
            <p:cNvPr id="32" name="Group 31"/>
            <p:cNvGrpSpPr/>
            <p:nvPr/>
          </p:nvGrpSpPr>
          <p:grpSpPr>
            <a:xfrm>
              <a:off x="6777573" y="2874640"/>
              <a:ext cx="699546" cy="745667"/>
              <a:chOff x="8791575" y="-838200"/>
              <a:chExt cx="973138" cy="1154113"/>
            </a:xfrm>
            <a:solidFill>
              <a:schemeClr val="accent1"/>
            </a:solidFill>
          </p:grpSpPr>
          <p:sp>
            <p:nvSpPr>
              <p:cNvPr id="3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35"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grpSp>
        <p:nvGrpSpPr>
          <p:cNvPr id="20" name="Group 19"/>
          <p:cNvGrpSpPr/>
          <p:nvPr/>
        </p:nvGrpSpPr>
        <p:grpSpPr>
          <a:xfrm>
            <a:off x="8049120" y="2818617"/>
            <a:ext cx="1868816" cy="3747870"/>
            <a:chOff x="8210521" y="2874639"/>
            <a:chExt cx="1906290" cy="3823023"/>
          </a:xfrm>
        </p:grpSpPr>
        <p:grpSp>
          <p:nvGrpSpPr>
            <p:cNvPr id="14" name="Group 13"/>
            <p:cNvGrpSpPr/>
            <p:nvPr/>
          </p:nvGrpSpPr>
          <p:grpSpPr>
            <a:xfrm>
              <a:off x="8210521" y="3686475"/>
              <a:ext cx="1906290" cy="3011187"/>
              <a:chOff x="8210521" y="3686475"/>
              <a:chExt cx="1906290" cy="3011187"/>
            </a:xfrm>
          </p:grpSpPr>
          <p:sp>
            <p:nvSpPr>
              <p:cNvPr id="5" name="TextBox 4"/>
              <p:cNvSpPr txBox="1"/>
              <p:nvPr/>
            </p:nvSpPr>
            <p:spPr>
              <a:xfrm>
                <a:off x="8210521" y="3686475"/>
                <a:ext cx="1906290" cy="3011187"/>
              </a:xfrm>
              <a:prstGeom prst="rect">
                <a:avLst/>
              </a:prstGeom>
              <a:solidFill>
                <a:schemeClr val="accent2"/>
              </a:solidFill>
            </p:spPr>
            <p:txBody>
              <a:bodyPr vert="horz" wrap="square" lIns="179285" tIns="143428" rIns="179285" bIns="143428" rtlCol="0">
                <a:normAutofit/>
              </a:bodyPr>
              <a:lstStyle>
                <a:defPPr>
                  <a:defRPr lang="en-US"/>
                </a:defPPr>
                <a:lvl1pPr>
                  <a:spcBef>
                    <a:spcPct val="20000"/>
                  </a:spcBef>
                  <a:defRPr sz="22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defTabSz="913505" fontAlgn="base">
                  <a:lnSpc>
                    <a:spcPct val="90000"/>
                  </a:lnSpc>
                  <a:spcAft>
                    <a:spcPct val="0"/>
                  </a:spcAft>
                </a:pPr>
                <a:r>
                  <a:rPr lang="zh-TW" altLang="en-US" sz="1961" b="1" dirty="0" smtClean="0">
                    <a:gradFill>
                      <a:gsLst>
                        <a:gs pos="2917">
                          <a:srgbClr val="FFFFFF"/>
                        </a:gs>
                        <a:gs pos="100000">
                          <a:srgbClr val="FFFFFF"/>
                        </a:gs>
                      </a:gsLst>
                      <a:lin ang="5400000" scaled="0"/>
                    </a:gradFill>
                    <a:ea typeface="MS PGothic" charset="0"/>
                  </a:rPr>
                  <a:t>伺服器記錄</a:t>
                </a:r>
                <a:endParaRPr lang="en-US" sz="1961" b="1" dirty="0">
                  <a:gradFill>
                    <a:gsLst>
                      <a:gs pos="2917">
                        <a:srgbClr val="FFFFFF"/>
                      </a:gs>
                      <a:gs pos="100000">
                        <a:srgbClr val="FFFFFF"/>
                      </a:gs>
                    </a:gsLst>
                    <a:lin ang="5400000" scaled="0"/>
                  </a:gradFill>
                  <a:ea typeface="MS PGothic" charset="0"/>
                </a:endParaRPr>
              </a:p>
              <a:p>
                <a:pPr defTabSz="913505" fontAlgn="base">
                  <a:lnSpc>
                    <a:spcPct val="90000"/>
                  </a:lnSpc>
                  <a:spcAft>
                    <a:spcPct val="0"/>
                  </a:spcAft>
                </a:pPr>
                <a:r>
                  <a:rPr lang="zh-TW" altLang="en-US" sz="1667" dirty="0" smtClean="0">
                    <a:gradFill>
                      <a:gsLst>
                        <a:gs pos="2917">
                          <a:srgbClr val="FFFFFF"/>
                        </a:gs>
                        <a:gs pos="100000">
                          <a:srgbClr val="FFFFFF"/>
                        </a:gs>
                      </a:gsLst>
                      <a:lin ang="5400000" scaled="0"/>
                    </a:gradFill>
                    <a:latin typeface="Segoe UI"/>
                    <a:ea typeface="MS PGothic" charset="0"/>
                  </a:rPr>
                  <a:t>從伺服器記錄中分析伺服器運作狀況，以預防錯誤及安全問題的發生</a:t>
                </a:r>
                <a:endParaRPr lang="en-US" sz="1667" dirty="0">
                  <a:gradFill>
                    <a:gsLst>
                      <a:gs pos="2917">
                        <a:srgbClr val="FFFFFF"/>
                      </a:gs>
                      <a:gs pos="100000">
                        <a:srgbClr val="FFFFFF"/>
                      </a:gs>
                    </a:gsLst>
                    <a:lin ang="5400000" scaled="0"/>
                  </a:gradFill>
                  <a:latin typeface="Segoe UI"/>
                  <a:ea typeface="MS PGothic" charset="0"/>
                </a:endParaRPr>
              </a:p>
            </p:txBody>
          </p:sp>
          <p:sp>
            <p:nvSpPr>
              <p:cNvPr id="83" name="Freeform 44"/>
              <p:cNvSpPr>
                <a:spLocks noChangeAspect="1" noEditPoints="1"/>
              </p:cNvSpPr>
              <p:nvPr/>
            </p:nvSpPr>
            <p:spPr bwMode="auto">
              <a:xfrm>
                <a:off x="9259098" y="5845215"/>
                <a:ext cx="680776" cy="717463"/>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grpSp>
          <p:nvGrpSpPr>
            <p:cNvPr id="37" name="Group 36"/>
            <p:cNvGrpSpPr/>
            <p:nvPr/>
          </p:nvGrpSpPr>
          <p:grpSpPr>
            <a:xfrm>
              <a:off x="8785896" y="2874639"/>
              <a:ext cx="699546" cy="745667"/>
              <a:chOff x="8791575" y="-838200"/>
              <a:chExt cx="973138" cy="1154113"/>
            </a:xfrm>
            <a:solidFill>
              <a:schemeClr val="accent1"/>
            </a:solidFill>
          </p:grpSpPr>
          <p:sp>
            <p:nvSpPr>
              <p:cNvPr id="38"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39"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grpSp>
        <p:nvGrpSpPr>
          <p:cNvPr id="21" name="Group 20"/>
          <p:cNvGrpSpPr/>
          <p:nvPr/>
        </p:nvGrpSpPr>
        <p:grpSpPr>
          <a:xfrm>
            <a:off x="9993241" y="2818617"/>
            <a:ext cx="1868816" cy="3747870"/>
            <a:chOff x="10193626" y="2874639"/>
            <a:chExt cx="1906290" cy="3823023"/>
          </a:xfrm>
        </p:grpSpPr>
        <p:grpSp>
          <p:nvGrpSpPr>
            <p:cNvPr id="15" name="Group 14"/>
            <p:cNvGrpSpPr/>
            <p:nvPr/>
          </p:nvGrpSpPr>
          <p:grpSpPr>
            <a:xfrm>
              <a:off x="10193626" y="3686475"/>
              <a:ext cx="1906290" cy="3011187"/>
              <a:chOff x="10193626" y="3686475"/>
              <a:chExt cx="1906290" cy="3011187"/>
            </a:xfrm>
          </p:grpSpPr>
          <p:sp>
            <p:nvSpPr>
              <p:cNvPr id="8" name="TextBox 7"/>
              <p:cNvSpPr txBox="1"/>
              <p:nvPr/>
            </p:nvSpPr>
            <p:spPr>
              <a:xfrm>
                <a:off x="10193626" y="3686475"/>
                <a:ext cx="1906290" cy="3011187"/>
              </a:xfrm>
              <a:prstGeom prst="rect">
                <a:avLst/>
              </a:prstGeom>
              <a:solidFill>
                <a:schemeClr val="accent2"/>
              </a:solidFill>
            </p:spPr>
            <p:txBody>
              <a:bodyPr vert="horz" wrap="square" lIns="179285" tIns="143428" rIns="179285" bIns="143428" rtlCol="0">
                <a:normAutofit/>
              </a:bodyPr>
              <a:lstStyle>
                <a:defPPr>
                  <a:defRPr lang="en-US"/>
                </a:defPPr>
                <a:lvl1pPr>
                  <a:spcBef>
                    <a:spcPct val="20000"/>
                  </a:spcBef>
                  <a:defRPr sz="22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defTabSz="913505" fontAlgn="base">
                  <a:lnSpc>
                    <a:spcPct val="90000"/>
                  </a:lnSpc>
                  <a:spcAft>
                    <a:spcPct val="0"/>
                  </a:spcAft>
                </a:pPr>
                <a:r>
                  <a:rPr lang="zh-TW" altLang="en-US" sz="1961" b="1" dirty="0" smtClean="0">
                    <a:gradFill>
                      <a:gsLst>
                        <a:gs pos="2917">
                          <a:srgbClr val="FFFFFF"/>
                        </a:gs>
                        <a:gs pos="100000">
                          <a:srgbClr val="FFFFFF"/>
                        </a:gs>
                      </a:gsLst>
                      <a:lin ang="5400000" scaled="0"/>
                    </a:gradFill>
                    <a:ea typeface="MS PGothic" charset="0"/>
                  </a:rPr>
                  <a:t>非結構化資料</a:t>
                </a:r>
                <a:endParaRPr lang="en-US" sz="1961" b="1" dirty="0">
                  <a:gradFill>
                    <a:gsLst>
                      <a:gs pos="2917">
                        <a:srgbClr val="FFFFFF"/>
                      </a:gs>
                      <a:gs pos="100000">
                        <a:srgbClr val="FFFFFF"/>
                      </a:gs>
                    </a:gsLst>
                    <a:lin ang="5400000" scaled="0"/>
                  </a:gradFill>
                  <a:ea typeface="MS PGothic" charset="0"/>
                </a:endParaRPr>
              </a:p>
              <a:p>
                <a:pPr defTabSz="913505" fontAlgn="base">
                  <a:lnSpc>
                    <a:spcPct val="90000"/>
                  </a:lnSpc>
                  <a:spcAft>
                    <a:spcPct val="0"/>
                  </a:spcAft>
                </a:pPr>
                <a:r>
                  <a:rPr lang="zh-TW" altLang="en-US" sz="1667" dirty="0" smtClean="0">
                    <a:gradFill>
                      <a:gsLst>
                        <a:gs pos="2917">
                          <a:srgbClr val="FFFFFF"/>
                        </a:gs>
                        <a:gs pos="100000">
                          <a:srgbClr val="FFFFFF"/>
                        </a:gs>
                      </a:gsLst>
                      <a:lin ang="5400000" scaled="0"/>
                    </a:gradFill>
                    <a:latin typeface="Segoe UI"/>
                    <a:ea typeface="MS PGothic" charset="0"/>
                  </a:rPr>
                  <a:t>從各種的檔案中瞭解其關聯性</a:t>
                </a:r>
                <a:endParaRPr lang="en-US" sz="1667" dirty="0">
                  <a:gradFill>
                    <a:gsLst>
                      <a:gs pos="2917">
                        <a:srgbClr val="FFFFFF"/>
                      </a:gs>
                      <a:gs pos="100000">
                        <a:srgbClr val="FFFFFF"/>
                      </a:gs>
                    </a:gsLst>
                    <a:lin ang="5400000" scaled="0"/>
                  </a:gradFill>
                  <a:latin typeface="Segoe UI"/>
                  <a:ea typeface="MS PGothic" charset="0"/>
                </a:endParaRPr>
              </a:p>
              <a:p>
                <a:pPr defTabSz="913505" fontAlgn="base">
                  <a:lnSpc>
                    <a:spcPct val="90000"/>
                  </a:lnSpc>
                  <a:spcAft>
                    <a:spcPct val="0"/>
                  </a:spcAft>
                </a:pPr>
                <a:endParaRPr lang="en-US" sz="1667" dirty="0">
                  <a:gradFill>
                    <a:gsLst>
                      <a:gs pos="2917">
                        <a:srgbClr val="FFFFFF"/>
                      </a:gs>
                      <a:gs pos="100000">
                        <a:srgbClr val="FFFFFF"/>
                      </a:gs>
                    </a:gsLst>
                    <a:lin ang="5400000" scaled="0"/>
                  </a:gradFill>
                  <a:latin typeface="Segoe UI"/>
                  <a:ea typeface="MS PGothic" charset="0"/>
                </a:endParaRPr>
              </a:p>
            </p:txBody>
          </p:sp>
          <p:sp>
            <p:nvSpPr>
              <p:cNvPr id="87" name="Freeform 48"/>
              <p:cNvSpPr>
                <a:spLocks/>
              </p:cNvSpPr>
              <p:nvPr/>
            </p:nvSpPr>
            <p:spPr bwMode="auto">
              <a:xfrm>
                <a:off x="11219541" y="5847552"/>
                <a:ext cx="715126" cy="715126"/>
              </a:xfrm>
              <a:custGeom>
                <a:avLst/>
                <a:gdLst>
                  <a:gd name="T0" fmla="*/ 3683 w 5040"/>
                  <a:gd name="T1" fmla="*/ 1833 h 5040"/>
                  <a:gd name="T2" fmla="*/ 3683 w 5040"/>
                  <a:gd name="T3" fmla="*/ 1833 h 5040"/>
                  <a:gd name="T4" fmla="*/ 5040 w 5040"/>
                  <a:gd name="T5" fmla="*/ 1833 h 5040"/>
                  <a:gd name="T6" fmla="*/ 5040 w 5040"/>
                  <a:gd name="T7" fmla="*/ 3174 h 5040"/>
                  <a:gd name="T8" fmla="*/ 3683 w 5040"/>
                  <a:gd name="T9" fmla="*/ 3174 h 5040"/>
                  <a:gd name="T10" fmla="*/ 3683 w 5040"/>
                  <a:gd name="T11" fmla="*/ 2611 h 5040"/>
                  <a:gd name="T12" fmla="*/ 3193 w 5040"/>
                  <a:gd name="T13" fmla="*/ 2611 h 5040"/>
                  <a:gd name="T14" fmla="*/ 3193 w 5040"/>
                  <a:gd name="T15" fmla="*/ 3174 h 5040"/>
                  <a:gd name="T16" fmla="*/ 2614 w 5040"/>
                  <a:gd name="T17" fmla="*/ 3174 h 5040"/>
                  <a:gd name="T18" fmla="*/ 2614 w 5040"/>
                  <a:gd name="T19" fmla="*/ 3697 h 5040"/>
                  <a:gd name="T20" fmla="*/ 3193 w 5040"/>
                  <a:gd name="T21" fmla="*/ 3697 h 5040"/>
                  <a:gd name="T22" fmla="*/ 3193 w 5040"/>
                  <a:gd name="T23" fmla="*/ 5040 h 5040"/>
                  <a:gd name="T24" fmla="*/ 1850 w 5040"/>
                  <a:gd name="T25" fmla="*/ 5040 h 5040"/>
                  <a:gd name="T26" fmla="*/ 1850 w 5040"/>
                  <a:gd name="T27" fmla="*/ 3697 h 5040"/>
                  <a:gd name="T28" fmla="*/ 2413 w 5040"/>
                  <a:gd name="T29" fmla="*/ 3697 h 5040"/>
                  <a:gd name="T30" fmla="*/ 2413 w 5040"/>
                  <a:gd name="T31" fmla="*/ 3174 h 5040"/>
                  <a:gd name="T32" fmla="*/ 1850 w 5040"/>
                  <a:gd name="T33" fmla="*/ 3174 h 5040"/>
                  <a:gd name="T34" fmla="*/ 1850 w 5040"/>
                  <a:gd name="T35" fmla="*/ 2611 h 5040"/>
                  <a:gd name="T36" fmla="*/ 1343 w 5040"/>
                  <a:gd name="T37" fmla="*/ 2611 h 5040"/>
                  <a:gd name="T38" fmla="*/ 1343 w 5040"/>
                  <a:gd name="T39" fmla="*/ 3174 h 5040"/>
                  <a:gd name="T40" fmla="*/ 780 w 5040"/>
                  <a:gd name="T41" fmla="*/ 3174 h 5040"/>
                  <a:gd name="T42" fmla="*/ 780 w 5040"/>
                  <a:gd name="T43" fmla="*/ 3697 h 5040"/>
                  <a:gd name="T44" fmla="*/ 1343 w 5040"/>
                  <a:gd name="T45" fmla="*/ 3697 h 5040"/>
                  <a:gd name="T46" fmla="*/ 1343 w 5040"/>
                  <a:gd name="T47" fmla="*/ 5040 h 5040"/>
                  <a:gd name="T48" fmla="*/ 0 w 5040"/>
                  <a:gd name="T49" fmla="*/ 5040 h 5040"/>
                  <a:gd name="T50" fmla="*/ 0 w 5040"/>
                  <a:gd name="T51" fmla="*/ 3697 h 5040"/>
                  <a:gd name="T52" fmla="*/ 563 w 5040"/>
                  <a:gd name="T53" fmla="*/ 3697 h 5040"/>
                  <a:gd name="T54" fmla="*/ 563 w 5040"/>
                  <a:gd name="T55" fmla="*/ 3174 h 5040"/>
                  <a:gd name="T56" fmla="*/ 0 w 5040"/>
                  <a:gd name="T57" fmla="*/ 3174 h 5040"/>
                  <a:gd name="T58" fmla="*/ 0 w 5040"/>
                  <a:gd name="T59" fmla="*/ 1833 h 5040"/>
                  <a:gd name="T60" fmla="*/ 1343 w 5040"/>
                  <a:gd name="T61" fmla="*/ 1833 h 5040"/>
                  <a:gd name="T62" fmla="*/ 1343 w 5040"/>
                  <a:gd name="T63" fmla="*/ 2396 h 5040"/>
                  <a:gd name="T64" fmla="*/ 1850 w 5040"/>
                  <a:gd name="T65" fmla="*/ 2396 h 5040"/>
                  <a:gd name="T66" fmla="*/ 1850 w 5040"/>
                  <a:gd name="T67" fmla="*/ 1833 h 5040"/>
                  <a:gd name="T68" fmla="*/ 2413 w 5040"/>
                  <a:gd name="T69" fmla="*/ 1833 h 5040"/>
                  <a:gd name="T70" fmla="*/ 2413 w 5040"/>
                  <a:gd name="T71" fmla="*/ 1341 h 5040"/>
                  <a:gd name="T72" fmla="*/ 1850 w 5040"/>
                  <a:gd name="T73" fmla="*/ 1341 h 5040"/>
                  <a:gd name="T74" fmla="*/ 1850 w 5040"/>
                  <a:gd name="T75" fmla="*/ 0 h 5040"/>
                  <a:gd name="T76" fmla="*/ 3193 w 5040"/>
                  <a:gd name="T77" fmla="*/ 0 h 5040"/>
                  <a:gd name="T78" fmla="*/ 3193 w 5040"/>
                  <a:gd name="T79" fmla="*/ 1341 h 5040"/>
                  <a:gd name="T80" fmla="*/ 2614 w 5040"/>
                  <a:gd name="T81" fmla="*/ 1341 h 5040"/>
                  <a:gd name="T82" fmla="*/ 2614 w 5040"/>
                  <a:gd name="T83" fmla="*/ 1833 h 5040"/>
                  <a:gd name="T84" fmla="*/ 3193 w 5040"/>
                  <a:gd name="T85" fmla="*/ 1833 h 5040"/>
                  <a:gd name="T86" fmla="*/ 3193 w 5040"/>
                  <a:gd name="T87" fmla="*/ 2396 h 5040"/>
                  <a:gd name="T88" fmla="*/ 3683 w 5040"/>
                  <a:gd name="T89" fmla="*/ 2396 h 5040"/>
                  <a:gd name="T90" fmla="*/ 3683 w 5040"/>
                  <a:gd name="T91" fmla="*/ 1833 h 5040"/>
                  <a:gd name="T92" fmla="*/ 3683 w 5040"/>
                  <a:gd name="T93" fmla="*/ 1833 h 5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0" h="5040">
                    <a:moveTo>
                      <a:pt x="3683" y="1833"/>
                    </a:moveTo>
                    <a:lnTo>
                      <a:pt x="3683" y="1833"/>
                    </a:lnTo>
                    <a:lnTo>
                      <a:pt x="5040" y="1833"/>
                    </a:lnTo>
                    <a:lnTo>
                      <a:pt x="5040" y="3174"/>
                    </a:lnTo>
                    <a:lnTo>
                      <a:pt x="3683" y="3174"/>
                    </a:lnTo>
                    <a:lnTo>
                      <a:pt x="3683" y="2611"/>
                    </a:lnTo>
                    <a:lnTo>
                      <a:pt x="3193" y="2611"/>
                    </a:lnTo>
                    <a:lnTo>
                      <a:pt x="3193" y="3174"/>
                    </a:lnTo>
                    <a:lnTo>
                      <a:pt x="2614" y="3174"/>
                    </a:lnTo>
                    <a:lnTo>
                      <a:pt x="2614" y="3697"/>
                    </a:lnTo>
                    <a:lnTo>
                      <a:pt x="3193" y="3697"/>
                    </a:lnTo>
                    <a:lnTo>
                      <a:pt x="3193" y="5040"/>
                    </a:lnTo>
                    <a:lnTo>
                      <a:pt x="1850" y="5040"/>
                    </a:lnTo>
                    <a:lnTo>
                      <a:pt x="1850" y="3697"/>
                    </a:lnTo>
                    <a:lnTo>
                      <a:pt x="2413" y="3697"/>
                    </a:lnTo>
                    <a:lnTo>
                      <a:pt x="2413" y="3174"/>
                    </a:lnTo>
                    <a:lnTo>
                      <a:pt x="1850" y="3174"/>
                    </a:lnTo>
                    <a:lnTo>
                      <a:pt x="1850" y="2611"/>
                    </a:lnTo>
                    <a:lnTo>
                      <a:pt x="1343" y="2611"/>
                    </a:lnTo>
                    <a:lnTo>
                      <a:pt x="1343" y="3174"/>
                    </a:lnTo>
                    <a:lnTo>
                      <a:pt x="780" y="3174"/>
                    </a:lnTo>
                    <a:lnTo>
                      <a:pt x="780" y="3697"/>
                    </a:lnTo>
                    <a:lnTo>
                      <a:pt x="1343" y="3697"/>
                    </a:lnTo>
                    <a:lnTo>
                      <a:pt x="1343" y="5040"/>
                    </a:lnTo>
                    <a:lnTo>
                      <a:pt x="0" y="5040"/>
                    </a:lnTo>
                    <a:lnTo>
                      <a:pt x="0" y="3697"/>
                    </a:lnTo>
                    <a:lnTo>
                      <a:pt x="563" y="3697"/>
                    </a:lnTo>
                    <a:lnTo>
                      <a:pt x="563" y="3174"/>
                    </a:lnTo>
                    <a:lnTo>
                      <a:pt x="0" y="3174"/>
                    </a:lnTo>
                    <a:lnTo>
                      <a:pt x="0" y="1833"/>
                    </a:lnTo>
                    <a:lnTo>
                      <a:pt x="1343" y="1833"/>
                    </a:lnTo>
                    <a:lnTo>
                      <a:pt x="1343" y="2396"/>
                    </a:lnTo>
                    <a:lnTo>
                      <a:pt x="1850" y="2396"/>
                    </a:lnTo>
                    <a:lnTo>
                      <a:pt x="1850" y="1833"/>
                    </a:lnTo>
                    <a:lnTo>
                      <a:pt x="2413" y="1833"/>
                    </a:lnTo>
                    <a:lnTo>
                      <a:pt x="2413" y="1341"/>
                    </a:lnTo>
                    <a:lnTo>
                      <a:pt x="1850" y="1341"/>
                    </a:lnTo>
                    <a:lnTo>
                      <a:pt x="1850" y="0"/>
                    </a:lnTo>
                    <a:lnTo>
                      <a:pt x="3193" y="0"/>
                    </a:lnTo>
                    <a:lnTo>
                      <a:pt x="3193" y="1341"/>
                    </a:lnTo>
                    <a:lnTo>
                      <a:pt x="2614" y="1341"/>
                    </a:lnTo>
                    <a:lnTo>
                      <a:pt x="2614" y="1833"/>
                    </a:lnTo>
                    <a:lnTo>
                      <a:pt x="3193" y="1833"/>
                    </a:lnTo>
                    <a:lnTo>
                      <a:pt x="3193" y="2396"/>
                    </a:lnTo>
                    <a:lnTo>
                      <a:pt x="3683" y="2396"/>
                    </a:lnTo>
                    <a:lnTo>
                      <a:pt x="3683" y="1833"/>
                    </a:lnTo>
                    <a:lnTo>
                      <a:pt x="3683" y="183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grpSp>
          <p:nvGrpSpPr>
            <p:cNvPr id="41" name="Group 40"/>
            <p:cNvGrpSpPr/>
            <p:nvPr/>
          </p:nvGrpSpPr>
          <p:grpSpPr>
            <a:xfrm>
              <a:off x="10724262" y="2874639"/>
              <a:ext cx="699546" cy="745667"/>
              <a:chOff x="8791575" y="-838200"/>
              <a:chExt cx="973138" cy="1154113"/>
            </a:xfrm>
            <a:solidFill>
              <a:schemeClr val="accent1"/>
            </a:solidFill>
          </p:grpSpPr>
          <p:sp>
            <p:nvSpPr>
              <p:cNvPr id="42"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grpFill/>
              <a:ln w="9525" cap="flat" cmpd="sng" algn="ctr">
                <a:noFill/>
                <a:prstDash val="solid"/>
              </a:ln>
              <a:effectLst/>
            </p:spPr>
            <p:txBody>
              <a:bodyPr rtlCol="0" anchor="t" anchorCtr="0"/>
              <a:lstStyle/>
              <a:p>
                <a:pPr algn="ctr" defTabSz="1194923" fontAlgn="base">
                  <a:spcBef>
                    <a:spcPct val="0"/>
                  </a:spcBef>
                  <a:spcAft>
                    <a:spcPct val="0"/>
                  </a:spcAft>
                </a:pPr>
                <a:endParaRPr lang="en-US" sz="1568">
                  <a:solidFill>
                    <a:srgbClr val="FFFFFF">
                      <a:alpha val="99000"/>
                    </a:srgbClr>
                  </a:solidFill>
                  <a:latin typeface="Segoe UI Light"/>
                  <a:ea typeface="Segoe UI" pitchFamily="34" charset="0"/>
                  <a:cs typeface="Segoe UI" pitchFamily="34" charset="0"/>
                </a:endParaRPr>
              </a:p>
            </p:txBody>
          </p:sp>
          <p:sp>
            <p:nvSpPr>
              <p:cNvPr id="43"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568">
                  <a:solidFill>
                    <a:srgbClr val="000000"/>
                  </a:solidFill>
                  <a:ea typeface="MS PGothic" charset="0"/>
                </a:endParaRPr>
              </a:p>
            </p:txBody>
          </p:sp>
        </p:grpSp>
      </p:grpSp>
    </p:spTree>
    <p:extLst>
      <p:ext uri="{BB962C8B-B14F-4D97-AF65-F5344CB8AC3E}">
        <p14:creationId xmlns:p14="http://schemas.microsoft.com/office/powerpoint/2010/main" val="640180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par>
                          <p:cTn id="17" fill="hold">
                            <p:stCondLst>
                              <p:cond delay="500"/>
                            </p:stCondLst>
                            <p:childTnLst>
                              <p:par>
                                <p:cTn id="18" presetID="2" presetClass="entr" presetSubtype="4" decel="10000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750" fill="hold"/>
                                        <p:tgtEl>
                                          <p:spTgt spid="16"/>
                                        </p:tgtEl>
                                        <p:attrNameLst>
                                          <p:attrName>ppt_x</p:attrName>
                                        </p:attrNameLst>
                                      </p:cBhvr>
                                      <p:tavLst>
                                        <p:tav tm="0">
                                          <p:val>
                                            <p:strVal val="#ppt_x"/>
                                          </p:val>
                                        </p:tav>
                                        <p:tav tm="100000">
                                          <p:val>
                                            <p:strVal val="#ppt_x"/>
                                          </p:val>
                                        </p:tav>
                                      </p:tavLst>
                                    </p:anim>
                                    <p:anim calcmode="lin" valueType="num">
                                      <p:cBhvr additive="base">
                                        <p:cTn id="21" dur="75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1250"/>
                            </p:stCondLst>
                            <p:childTnLst>
                              <p:par>
                                <p:cTn id="23" presetID="2" presetClass="entr" presetSubtype="4" decel="10000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750" fill="hold"/>
                                        <p:tgtEl>
                                          <p:spTgt spid="17"/>
                                        </p:tgtEl>
                                        <p:attrNameLst>
                                          <p:attrName>ppt_x</p:attrName>
                                        </p:attrNameLst>
                                      </p:cBhvr>
                                      <p:tavLst>
                                        <p:tav tm="0">
                                          <p:val>
                                            <p:strVal val="#ppt_x"/>
                                          </p:val>
                                        </p:tav>
                                        <p:tav tm="100000">
                                          <p:val>
                                            <p:strVal val="#ppt_x"/>
                                          </p:val>
                                        </p:tav>
                                      </p:tavLst>
                                    </p:anim>
                                    <p:anim calcmode="lin" valueType="num">
                                      <p:cBhvr additive="base">
                                        <p:cTn id="26" dur="750" fill="hold"/>
                                        <p:tgtEl>
                                          <p:spTgt spid="17"/>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2" presetClass="entr" presetSubtype="4" decel="10000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750" fill="hold"/>
                                        <p:tgtEl>
                                          <p:spTgt spid="18"/>
                                        </p:tgtEl>
                                        <p:attrNameLst>
                                          <p:attrName>ppt_x</p:attrName>
                                        </p:attrNameLst>
                                      </p:cBhvr>
                                      <p:tavLst>
                                        <p:tav tm="0">
                                          <p:val>
                                            <p:strVal val="#ppt_x"/>
                                          </p:val>
                                        </p:tav>
                                        <p:tav tm="100000">
                                          <p:val>
                                            <p:strVal val="#ppt_x"/>
                                          </p:val>
                                        </p:tav>
                                      </p:tavLst>
                                    </p:anim>
                                    <p:anim calcmode="lin" valueType="num">
                                      <p:cBhvr additive="base">
                                        <p:cTn id="31" dur="75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2750"/>
                            </p:stCondLst>
                            <p:childTnLst>
                              <p:par>
                                <p:cTn id="33" presetID="2" presetClass="entr" presetSubtype="4" decel="10000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decel="10000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750" fill="hold"/>
                                        <p:tgtEl>
                                          <p:spTgt spid="20"/>
                                        </p:tgtEl>
                                        <p:attrNameLst>
                                          <p:attrName>ppt_x</p:attrName>
                                        </p:attrNameLst>
                                      </p:cBhvr>
                                      <p:tavLst>
                                        <p:tav tm="0">
                                          <p:val>
                                            <p:strVal val="#ppt_x"/>
                                          </p:val>
                                        </p:tav>
                                        <p:tav tm="100000">
                                          <p:val>
                                            <p:strVal val="#ppt_x"/>
                                          </p:val>
                                        </p:tav>
                                      </p:tavLst>
                                    </p:anim>
                                    <p:anim calcmode="lin" valueType="num">
                                      <p:cBhvr additive="base">
                                        <p:cTn id="41" dur="750" fill="hold"/>
                                        <p:tgtEl>
                                          <p:spTgt spid="20"/>
                                        </p:tgtEl>
                                        <p:attrNameLst>
                                          <p:attrName>ppt_y</p:attrName>
                                        </p:attrNameLst>
                                      </p:cBhvr>
                                      <p:tavLst>
                                        <p:tav tm="0">
                                          <p:val>
                                            <p:strVal val="1+#ppt_h/2"/>
                                          </p:val>
                                        </p:tav>
                                        <p:tav tm="100000">
                                          <p:val>
                                            <p:strVal val="#ppt_y"/>
                                          </p:val>
                                        </p:tav>
                                      </p:tavLst>
                                    </p:anim>
                                  </p:childTnLst>
                                </p:cTn>
                              </p:par>
                            </p:childTnLst>
                          </p:cTn>
                        </p:par>
                        <p:par>
                          <p:cTn id="42" fill="hold">
                            <p:stCondLst>
                              <p:cond delay="4250"/>
                            </p:stCondLst>
                            <p:childTnLst>
                              <p:par>
                                <p:cTn id="43" presetID="2" presetClass="entr" presetSubtype="4" decel="100000"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750" fill="hold"/>
                                        <p:tgtEl>
                                          <p:spTgt spid="21"/>
                                        </p:tgtEl>
                                        <p:attrNameLst>
                                          <p:attrName>ppt_x</p:attrName>
                                        </p:attrNameLst>
                                      </p:cBhvr>
                                      <p:tavLst>
                                        <p:tav tm="0">
                                          <p:val>
                                            <p:strVal val="#ppt_x"/>
                                          </p:val>
                                        </p:tav>
                                        <p:tav tm="100000">
                                          <p:val>
                                            <p:strVal val="#ppt_x"/>
                                          </p:val>
                                        </p:tav>
                                      </p:tavLst>
                                    </p:anim>
                                    <p:anim calcmode="lin" valueType="num">
                                      <p:cBhvr additive="base">
                                        <p:cTn id="46"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bwMode="auto">
          <a:xfrm>
            <a:off x="1778244" y="4511979"/>
            <a:ext cx="10144207" cy="778945"/>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0" name="Right Arrow 19"/>
          <p:cNvSpPr/>
          <p:nvPr/>
        </p:nvSpPr>
        <p:spPr bwMode="auto">
          <a:xfrm>
            <a:off x="1778244" y="5575684"/>
            <a:ext cx="10144207" cy="778945"/>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8" name="Right Arrow 17"/>
          <p:cNvSpPr/>
          <p:nvPr/>
        </p:nvSpPr>
        <p:spPr bwMode="auto">
          <a:xfrm>
            <a:off x="1778244" y="3448274"/>
            <a:ext cx="10144207" cy="778945"/>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 name="Group 3"/>
          <p:cNvGrpSpPr/>
          <p:nvPr/>
        </p:nvGrpSpPr>
        <p:grpSpPr>
          <a:xfrm>
            <a:off x="475305" y="2792068"/>
            <a:ext cx="2508739" cy="3774420"/>
            <a:chOff x="484836" y="2847558"/>
            <a:chExt cx="2559044" cy="3850105"/>
          </a:xfrm>
        </p:grpSpPr>
        <p:sp>
          <p:nvSpPr>
            <p:cNvPr id="5" name="Rectangle 4"/>
            <p:cNvSpPr/>
            <p:nvPr/>
          </p:nvSpPr>
          <p:spPr bwMode="auto">
            <a:xfrm>
              <a:off x="484836" y="2847558"/>
              <a:ext cx="2559044" cy="3850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pic>
          <p:nvPicPr>
            <p:cNvPr id="3" name="Picture 2" descr="\\MAGNUM\Projects\Microsoft\Cloud Power FY12\Design\ICONS_PNG\Devices.png"/>
            <p:cNvPicPr>
              <a:picLocks noChangeAspect="1" noChangeArrowheads="1"/>
            </p:cNvPicPr>
            <p:nvPr/>
          </p:nvPicPr>
          <p:blipFill>
            <a:blip r:embed="rId2" cstate="print">
              <a:lum bright="100000"/>
            </a:blip>
            <a:srcRect l="50000" r="2000" b="50000"/>
            <a:stretch>
              <a:fillRect/>
            </a:stretch>
          </p:blipFill>
          <p:spPr bwMode="auto">
            <a:xfrm>
              <a:off x="1293106" y="5546984"/>
              <a:ext cx="942505" cy="981776"/>
            </a:xfrm>
            <a:prstGeom prst="rect">
              <a:avLst/>
            </a:prstGeom>
            <a:noFill/>
            <a:ln>
              <a:noFill/>
            </a:ln>
          </p:spPr>
        </p:pic>
        <p:pic>
          <p:nvPicPr>
            <p:cNvPr id="6" name="Picture 2" descr="\\MAGNUM\Projects\Microsoft\Cloud Power FY12\Design\ICONS_PNG\Devices.png"/>
            <p:cNvPicPr>
              <a:picLocks noChangeAspect="1" noChangeArrowheads="1"/>
            </p:cNvPicPr>
            <p:nvPr/>
          </p:nvPicPr>
          <p:blipFill>
            <a:blip r:embed="rId2" cstate="print">
              <a:lum bright="100000"/>
            </a:blip>
            <a:srcRect/>
            <a:stretch>
              <a:fillRect/>
            </a:stretch>
          </p:blipFill>
          <p:spPr bwMode="auto">
            <a:xfrm>
              <a:off x="1298746" y="4519837"/>
              <a:ext cx="931225" cy="931225"/>
            </a:xfrm>
            <a:prstGeom prst="rect">
              <a:avLst/>
            </a:prstGeom>
            <a:noFill/>
          </p:spPr>
        </p:pic>
        <p:pic>
          <p:nvPicPr>
            <p:cNvPr id="7" name="Picture 5" descr="\\MAGNUM\Projects\Microsoft\Cloud Power FY12\Design\ICONS_PNG\PaaS.png"/>
            <p:cNvPicPr>
              <a:picLocks noChangeAspect="1" noChangeArrowheads="1"/>
            </p:cNvPicPr>
            <p:nvPr/>
          </p:nvPicPr>
          <p:blipFill>
            <a:blip r:embed="rId3" cstate="print">
              <a:lum bright="100000"/>
            </a:blip>
            <a:stretch>
              <a:fillRect/>
            </a:stretch>
          </p:blipFill>
          <p:spPr bwMode="auto">
            <a:xfrm>
              <a:off x="1213455" y="3209680"/>
              <a:ext cx="1101807" cy="1101807"/>
            </a:xfrm>
            <a:prstGeom prst="rect">
              <a:avLst/>
            </a:prstGeom>
            <a:noFill/>
          </p:spPr>
        </p:pic>
        <p:sp>
          <p:nvSpPr>
            <p:cNvPr id="8" name="TextBox 7"/>
            <p:cNvSpPr txBox="1"/>
            <p:nvPr/>
          </p:nvSpPr>
          <p:spPr>
            <a:xfrm>
              <a:off x="1135960" y="4139353"/>
              <a:ext cx="1256797" cy="269508"/>
            </a:xfrm>
            <a:prstGeom prst="rect">
              <a:avLst/>
            </a:prstGeom>
            <a:noFill/>
          </p:spPr>
          <p:txBody>
            <a:bodyPr wrap="square" lIns="179285" tIns="143428" rIns="179285" bIns="143428" rtlCol="0">
              <a:noAutofit/>
            </a:bodyPr>
            <a:lstStyle/>
            <a:p>
              <a:pPr algn="ctr" defTabSz="913505" fontAlgn="base">
                <a:lnSpc>
                  <a:spcPct val="90000"/>
                </a:lnSpc>
                <a:spcBef>
                  <a:spcPct val="0"/>
                </a:spcBef>
                <a:spcAft>
                  <a:spcPts val="588"/>
                </a:spcAft>
              </a:pPr>
              <a:r>
                <a:rPr lang="zh-TW" altLang="en-US" sz="1078" dirty="0" smtClean="0">
                  <a:gradFill>
                    <a:gsLst>
                      <a:gs pos="2920">
                        <a:srgbClr val="FFFFFF"/>
                      </a:gs>
                      <a:gs pos="39000">
                        <a:srgbClr val="FFFFFF"/>
                      </a:gs>
                    </a:gsLst>
                    <a:lin ang="5400000" scaled="0"/>
                  </a:gradFill>
                  <a:ea typeface="MS PGothic" charset="0"/>
                </a:rPr>
                <a:t>應用程式</a:t>
              </a:r>
              <a:endParaRPr lang="en-US" sz="1078" dirty="0">
                <a:gradFill>
                  <a:gsLst>
                    <a:gs pos="2920">
                      <a:srgbClr val="FFFFFF"/>
                    </a:gs>
                    <a:gs pos="39000">
                      <a:srgbClr val="FFFFFF"/>
                    </a:gs>
                  </a:gsLst>
                  <a:lin ang="5400000" scaled="0"/>
                </a:gradFill>
                <a:ea typeface="MS PGothic" charset="0"/>
              </a:endParaRPr>
            </a:p>
          </p:txBody>
        </p:sp>
        <p:sp>
          <p:nvSpPr>
            <p:cNvPr id="9" name="TextBox 8"/>
            <p:cNvSpPr txBox="1"/>
            <p:nvPr/>
          </p:nvSpPr>
          <p:spPr>
            <a:xfrm>
              <a:off x="1135960" y="5344451"/>
              <a:ext cx="1256797" cy="269508"/>
            </a:xfrm>
            <a:prstGeom prst="rect">
              <a:avLst/>
            </a:prstGeom>
            <a:noFill/>
          </p:spPr>
          <p:txBody>
            <a:bodyPr wrap="square" lIns="179285" tIns="143428" rIns="179285" bIns="143428" rtlCol="0">
              <a:noAutofit/>
            </a:bodyPr>
            <a:lstStyle/>
            <a:p>
              <a:pPr algn="ctr" defTabSz="913505" fontAlgn="base">
                <a:lnSpc>
                  <a:spcPct val="90000"/>
                </a:lnSpc>
                <a:spcBef>
                  <a:spcPct val="0"/>
                </a:spcBef>
                <a:spcAft>
                  <a:spcPts val="588"/>
                </a:spcAft>
              </a:pPr>
              <a:r>
                <a:rPr lang="zh-TW" altLang="en-US" sz="1078" dirty="0" smtClean="0">
                  <a:gradFill>
                    <a:gsLst>
                      <a:gs pos="2920">
                        <a:srgbClr val="FFFFFF"/>
                      </a:gs>
                      <a:gs pos="39000">
                        <a:srgbClr val="FFFFFF"/>
                      </a:gs>
                    </a:gsLst>
                    <a:lin ang="5400000" scaled="0"/>
                  </a:gradFill>
                  <a:ea typeface="MS PGothic" charset="0"/>
                </a:rPr>
                <a:t>裝置</a:t>
              </a:r>
              <a:endParaRPr lang="en-US" sz="1078" dirty="0">
                <a:gradFill>
                  <a:gsLst>
                    <a:gs pos="2920">
                      <a:srgbClr val="FFFFFF"/>
                    </a:gs>
                    <a:gs pos="39000">
                      <a:srgbClr val="FFFFFF"/>
                    </a:gs>
                  </a:gsLst>
                  <a:lin ang="5400000" scaled="0"/>
                </a:gradFill>
                <a:ea typeface="MS PGothic" charset="0"/>
              </a:endParaRPr>
            </a:p>
          </p:txBody>
        </p:sp>
        <p:sp>
          <p:nvSpPr>
            <p:cNvPr id="10" name="TextBox 9"/>
            <p:cNvSpPr txBox="1"/>
            <p:nvPr/>
          </p:nvSpPr>
          <p:spPr>
            <a:xfrm>
              <a:off x="1135960" y="6331640"/>
              <a:ext cx="1256797" cy="269508"/>
            </a:xfrm>
            <a:prstGeom prst="rect">
              <a:avLst/>
            </a:prstGeom>
            <a:noFill/>
          </p:spPr>
          <p:txBody>
            <a:bodyPr wrap="square" lIns="179285" tIns="143428" rIns="179285" bIns="143428" rtlCol="0">
              <a:noAutofit/>
            </a:bodyPr>
            <a:lstStyle/>
            <a:p>
              <a:pPr algn="ctr" defTabSz="913505" fontAlgn="base">
                <a:lnSpc>
                  <a:spcPct val="90000"/>
                </a:lnSpc>
                <a:spcBef>
                  <a:spcPct val="0"/>
                </a:spcBef>
                <a:spcAft>
                  <a:spcPts val="588"/>
                </a:spcAft>
              </a:pPr>
              <a:r>
                <a:rPr lang="en-US" sz="1078" dirty="0">
                  <a:gradFill>
                    <a:gsLst>
                      <a:gs pos="2920">
                        <a:srgbClr val="FFFFFF"/>
                      </a:gs>
                      <a:gs pos="39000">
                        <a:srgbClr val="FFFFFF"/>
                      </a:gs>
                    </a:gsLst>
                    <a:lin ang="5400000" scaled="0"/>
                  </a:gradFill>
                  <a:ea typeface="MS PGothic" charset="0"/>
                </a:rPr>
                <a:t>HTTP</a:t>
              </a:r>
            </a:p>
          </p:txBody>
        </p:sp>
      </p:grpSp>
      <p:grpSp>
        <p:nvGrpSpPr>
          <p:cNvPr id="29" name="Group 28"/>
          <p:cNvGrpSpPr/>
          <p:nvPr/>
        </p:nvGrpSpPr>
        <p:grpSpPr>
          <a:xfrm>
            <a:off x="5111193" y="2792068"/>
            <a:ext cx="4329637" cy="3774420"/>
            <a:chOff x="5213682" y="2847558"/>
            <a:chExt cx="4416455" cy="3850105"/>
          </a:xfrm>
        </p:grpSpPr>
        <p:sp>
          <p:nvSpPr>
            <p:cNvPr id="14" name="Rectangle 13"/>
            <p:cNvSpPr/>
            <p:nvPr/>
          </p:nvSpPr>
          <p:spPr bwMode="auto">
            <a:xfrm>
              <a:off x="5213682" y="2847558"/>
              <a:ext cx="4416455" cy="3850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pic>
          <p:nvPicPr>
            <p:cNvPr id="21"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7640262" y="3433500"/>
              <a:ext cx="914400" cy="914400"/>
            </a:xfrm>
            <a:prstGeom prst="rect">
              <a:avLst/>
            </a:prstGeom>
            <a:noFill/>
          </p:spPr>
        </p:pic>
        <p:pic>
          <p:nvPicPr>
            <p:cNvPr id="22"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6120580" y="3665148"/>
              <a:ext cx="914400" cy="914400"/>
            </a:xfrm>
            <a:prstGeom prst="rect">
              <a:avLst/>
            </a:prstGeom>
            <a:noFill/>
          </p:spPr>
        </p:pic>
        <p:pic>
          <p:nvPicPr>
            <p:cNvPr id="23"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6990519" y="4329397"/>
              <a:ext cx="914400" cy="914400"/>
            </a:xfrm>
            <a:prstGeom prst="rect">
              <a:avLst/>
            </a:prstGeom>
            <a:noFill/>
          </p:spPr>
        </p:pic>
        <p:pic>
          <p:nvPicPr>
            <p:cNvPr id="24"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6030430" y="4606017"/>
              <a:ext cx="914400" cy="914400"/>
            </a:xfrm>
            <a:prstGeom prst="rect">
              <a:avLst/>
            </a:prstGeom>
            <a:noFill/>
          </p:spPr>
        </p:pic>
        <p:pic>
          <p:nvPicPr>
            <p:cNvPr id="25"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7183062" y="5527975"/>
              <a:ext cx="914400" cy="914400"/>
            </a:xfrm>
            <a:prstGeom prst="rect">
              <a:avLst/>
            </a:prstGeom>
            <a:noFill/>
          </p:spPr>
        </p:pic>
        <p:pic>
          <p:nvPicPr>
            <p:cNvPr id="26"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8090473" y="4813512"/>
              <a:ext cx="914400" cy="914400"/>
            </a:xfrm>
            <a:prstGeom prst="rect">
              <a:avLst/>
            </a:prstGeom>
            <a:noFill/>
          </p:spPr>
        </p:pic>
        <p:cxnSp>
          <p:nvCxnSpPr>
            <p:cNvPr id="32" name="Straight Arrow Connector 31"/>
            <p:cNvCxnSpPr/>
            <p:nvPr/>
          </p:nvCxnSpPr>
          <p:spPr>
            <a:xfrm flipV="1">
              <a:off x="6907244" y="3881065"/>
              <a:ext cx="869939" cy="124779"/>
            </a:xfrm>
            <a:prstGeom prst="straightConnector1">
              <a:avLst/>
            </a:prstGeom>
            <a:ln w="412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797976" y="4829849"/>
              <a:ext cx="544237" cy="131296"/>
            </a:xfrm>
            <a:prstGeom prst="straightConnector1">
              <a:avLst/>
            </a:prstGeom>
            <a:ln w="412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756391" y="5401412"/>
              <a:ext cx="529189" cy="263347"/>
            </a:xfrm>
            <a:prstGeom prst="straightConnector1">
              <a:avLst/>
            </a:prstGeom>
            <a:ln w="412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640262" y="4183983"/>
              <a:ext cx="457200" cy="431692"/>
            </a:xfrm>
            <a:prstGeom prst="straightConnector1">
              <a:avLst/>
            </a:prstGeom>
            <a:ln w="412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7861873" y="5402814"/>
              <a:ext cx="457200" cy="431692"/>
            </a:xfrm>
            <a:prstGeom prst="straightConnector1">
              <a:avLst/>
            </a:prstGeom>
            <a:ln w="412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3165953" y="2792068"/>
            <a:ext cx="1763333" cy="3774420"/>
            <a:chOff x="3229436" y="2847558"/>
            <a:chExt cx="1798691" cy="3850105"/>
          </a:xfrm>
        </p:grpSpPr>
        <p:sp>
          <p:nvSpPr>
            <p:cNvPr id="12" name="Rectangle 11"/>
            <p:cNvSpPr/>
            <p:nvPr/>
          </p:nvSpPr>
          <p:spPr bwMode="auto">
            <a:xfrm>
              <a:off x="3229436" y="2847558"/>
              <a:ext cx="1798691" cy="3850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2" name="TextBox 41"/>
            <p:cNvSpPr txBox="1"/>
            <p:nvPr/>
          </p:nvSpPr>
          <p:spPr>
            <a:xfrm rot="16200000">
              <a:off x="2863862" y="4690197"/>
              <a:ext cx="2529838" cy="466835"/>
            </a:xfrm>
            <a:prstGeom prst="rect">
              <a:avLst/>
            </a:prstGeom>
            <a:noFill/>
          </p:spPr>
          <p:txBody>
            <a:bodyPr wrap="square" lIns="179285" tIns="143428" rIns="179285" bIns="143428" rtlCol="0" anchor="ctr">
              <a:noAutofit/>
            </a:bodyPr>
            <a:lstStyle/>
            <a:p>
              <a:pPr algn="ctr" defTabSz="913505" fontAlgn="base">
                <a:lnSpc>
                  <a:spcPct val="90000"/>
                </a:lnSpc>
                <a:spcBef>
                  <a:spcPct val="0"/>
                </a:spcBef>
                <a:spcAft>
                  <a:spcPts val="588"/>
                </a:spcAft>
              </a:pPr>
              <a:r>
                <a:rPr lang="zh-TW" altLang="en-US" sz="2353" dirty="0" smtClean="0">
                  <a:gradFill>
                    <a:gsLst>
                      <a:gs pos="2920">
                        <a:srgbClr val="FFFFFF"/>
                      </a:gs>
                      <a:gs pos="39000">
                        <a:srgbClr val="FFFFFF"/>
                      </a:gs>
                    </a:gsLst>
                    <a:lin ang="5400000" scaled="0"/>
                  </a:gradFill>
                  <a:ea typeface="MS PGothic" charset="0"/>
                </a:rPr>
                <a:t>事入輸入</a:t>
              </a:r>
              <a:endParaRPr lang="en-US" sz="2353" dirty="0">
                <a:gradFill>
                  <a:gsLst>
                    <a:gs pos="2920">
                      <a:srgbClr val="FFFFFF"/>
                    </a:gs>
                    <a:gs pos="39000">
                      <a:srgbClr val="FFFFFF"/>
                    </a:gs>
                  </a:gsLst>
                  <a:lin ang="5400000" scaled="0"/>
                </a:gradFill>
                <a:ea typeface="MS PGothic" charset="0"/>
              </a:endParaRPr>
            </a:p>
          </p:txBody>
        </p:sp>
      </p:grpSp>
      <p:grpSp>
        <p:nvGrpSpPr>
          <p:cNvPr id="30" name="Group 29"/>
          <p:cNvGrpSpPr/>
          <p:nvPr/>
        </p:nvGrpSpPr>
        <p:grpSpPr>
          <a:xfrm>
            <a:off x="9644696" y="2792068"/>
            <a:ext cx="1627268" cy="3774420"/>
            <a:chOff x="9838092" y="2847558"/>
            <a:chExt cx="1659898" cy="3850105"/>
          </a:xfrm>
        </p:grpSpPr>
        <p:sp>
          <p:nvSpPr>
            <p:cNvPr id="16" name="Rectangle 15"/>
            <p:cNvSpPr/>
            <p:nvPr/>
          </p:nvSpPr>
          <p:spPr bwMode="auto">
            <a:xfrm>
              <a:off x="9838092" y="2847558"/>
              <a:ext cx="1659898" cy="385010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3" name="TextBox 42"/>
            <p:cNvSpPr txBox="1"/>
            <p:nvPr/>
          </p:nvSpPr>
          <p:spPr>
            <a:xfrm rot="16200000">
              <a:off x="9403122" y="4690197"/>
              <a:ext cx="2529838" cy="466835"/>
            </a:xfrm>
            <a:prstGeom prst="rect">
              <a:avLst/>
            </a:prstGeom>
            <a:noFill/>
          </p:spPr>
          <p:txBody>
            <a:bodyPr wrap="square" lIns="179285" tIns="143428" rIns="179285" bIns="143428" rtlCol="0" anchor="ctr" anchorCtr="0">
              <a:noAutofit/>
            </a:bodyPr>
            <a:lstStyle/>
            <a:p>
              <a:pPr algn="ctr" defTabSz="913505" fontAlgn="base">
                <a:lnSpc>
                  <a:spcPct val="90000"/>
                </a:lnSpc>
                <a:spcBef>
                  <a:spcPct val="0"/>
                </a:spcBef>
                <a:spcAft>
                  <a:spcPts val="588"/>
                </a:spcAft>
              </a:pPr>
              <a:r>
                <a:rPr lang="zh-TW" altLang="en-US" sz="2353" dirty="0" smtClean="0">
                  <a:gradFill>
                    <a:gsLst>
                      <a:gs pos="2920">
                        <a:srgbClr val="FFFFFF"/>
                      </a:gs>
                      <a:gs pos="39000">
                        <a:srgbClr val="FFFFFF"/>
                      </a:gs>
                    </a:gsLst>
                    <a:lin ang="5400000" scaled="0"/>
                  </a:gradFill>
                  <a:ea typeface="MS PGothic" charset="0"/>
                </a:rPr>
                <a:t>事件輸出</a:t>
              </a:r>
              <a:endParaRPr lang="en-US" sz="2353" dirty="0">
                <a:gradFill>
                  <a:gsLst>
                    <a:gs pos="2920">
                      <a:srgbClr val="FFFFFF"/>
                    </a:gs>
                    <a:gs pos="39000">
                      <a:srgbClr val="FFFFFF"/>
                    </a:gs>
                  </a:gsLst>
                  <a:lin ang="5400000" scaled="0"/>
                </a:gradFill>
                <a:ea typeface="MS PGothic" charset="0"/>
              </a:endParaRPr>
            </a:p>
          </p:txBody>
        </p:sp>
      </p:grpSp>
      <p:sp useBgFill="1">
        <p:nvSpPr>
          <p:cNvPr id="34" name="Rectangle 33"/>
          <p:cNvSpPr/>
          <p:nvPr/>
        </p:nvSpPr>
        <p:spPr bwMode="auto">
          <a:xfrm>
            <a:off x="0" y="486"/>
            <a:ext cx="12192000" cy="311694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zh-TW" altLang="en-US" dirty="0" smtClean="0"/>
              <a:t>資料時效性</a:t>
            </a:r>
            <a:endParaRPr lang="en-US" dirty="0"/>
          </a:p>
        </p:txBody>
      </p:sp>
      <p:sp>
        <p:nvSpPr>
          <p:cNvPr id="27" name="Text Placeholder 26"/>
          <p:cNvSpPr>
            <a:spLocks noGrp="1"/>
          </p:cNvSpPr>
          <p:nvPr>
            <p:ph type="body" sz="quarter" idx="11"/>
          </p:nvPr>
        </p:nvSpPr>
        <p:spPr/>
        <p:txBody>
          <a:bodyPr/>
          <a:lstStyle/>
          <a:p>
            <a:r>
              <a:rPr lang="en-US" sz="3529" dirty="0"/>
              <a:t>Hadoop </a:t>
            </a:r>
            <a:r>
              <a:rPr lang="zh-TW" altLang="en-US" sz="3529" dirty="0" smtClean="0"/>
              <a:t>能即時串流及處理資料</a:t>
            </a:r>
            <a:endParaRPr lang="en-US" sz="3529" dirty="0"/>
          </a:p>
          <a:p>
            <a:pPr lvl="1"/>
            <a:r>
              <a:rPr lang="en-US" sz="1765" dirty="0">
                <a:gradFill>
                  <a:gsLst>
                    <a:gs pos="2920">
                      <a:schemeClr val="tx2"/>
                    </a:gs>
                    <a:gs pos="39000">
                      <a:schemeClr val="tx2"/>
                    </a:gs>
                  </a:gsLst>
                  <a:lin ang="5400000" scaled="0"/>
                </a:gradFill>
              </a:rPr>
              <a:t>Hadoop </a:t>
            </a:r>
            <a:r>
              <a:rPr lang="zh-TW" altLang="en-US" sz="1765" dirty="0" smtClean="0">
                <a:gradFill>
                  <a:gsLst>
                    <a:gs pos="2920">
                      <a:schemeClr val="tx2"/>
                    </a:gs>
                    <a:gs pos="39000">
                      <a:schemeClr val="tx2"/>
                    </a:gs>
                  </a:gsLst>
                  <a:lin ang="5400000" scaled="0"/>
                </a:gradFill>
              </a:rPr>
              <a:t>可以用來當作具有延展性的事件串流擷取工具使用</a:t>
            </a:r>
            <a:endParaRPr lang="en-US" sz="1765" dirty="0">
              <a:gradFill>
                <a:gsLst>
                  <a:gs pos="2920">
                    <a:schemeClr val="tx2"/>
                  </a:gs>
                  <a:gs pos="39000">
                    <a:schemeClr val="tx2"/>
                  </a:gs>
                </a:gsLst>
                <a:lin ang="5400000" scaled="0"/>
              </a:gradFill>
            </a:endParaRPr>
          </a:p>
          <a:p>
            <a:pPr lvl="1"/>
            <a:r>
              <a:rPr lang="en-US" sz="1765" dirty="0">
                <a:gradFill>
                  <a:gsLst>
                    <a:gs pos="2920">
                      <a:schemeClr val="tx2"/>
                    </a:gs>
                    <a:gs pos="39000">
                      <a:schemeClr val="tx2"/>
                    </a:gs>
                  </a:gsLst>
                  <a:lin ang="5400000" scaled="0"/>
                </a:gradFill>
              </a:rPr>
              <a:t>Hadoop </a:t>
            </a:r>
            <a:r>
              <a:rPr lang="zh-TW" altLang="en-US" sz="1765" dirty="0" smtClean="0">
                <a:gradFill>
                  <a:gsLst>
                    <a:gs pos="2920">
                      <a:schemeClr val="tx2"/>
                    </a:gs>
                    <a:gs pos="39000">
                      <a:schemeClr val="tx2"/>
                    </a:gs>
                  </a:gsLst>
                  <a:lin ang="5400000" scaled="0"/>
                </a:gradFill>
              </a:rPr>
              <a:t>能夠近乎即時的 </a:t>
            </a:r>
            <a:r>
              <a:rPr lang="en-US" altLang="zh-TW" sz="1765" dirty="0" smtClean="0">
                <a:gradFill>
                  <a:gsLst>
                    <a:gs pos="2920">
                      <a:schemeClr val="tx2"/>
                    </a:gs>
                    <a:gs pos="39000">
                      <a:schemeClr val="tx2"/>
                    </a:gs>
                  </a:gsLst>
                  <a:lin ang="5400000" scaled="0"/>
                </a:gradFill>
              </a:rPr>
              <a:t>“</a:t>
            </a:r>
            <a:r>
              <a:rPr lang="zh-TW" altLang="en-US" sz="1765" dirty="0" smtClean="0">
                <a:gradFill>
                  <a:gsLst>
                    <a:gs pos="2920">
                      <a:schemeClr val="tx2"/>
                    </a:gs>
                    <a:gs pos="39000">
                      <a:schemeClr val="tx2"/>
                    </a:gs>
                  </a:gsLst>
                  <a:lin ang="5400000" scaled="0"/>
                </a:gradFill>
              </a:rPr>
              <a:t>串流中</a:t>
            </a:r>
            <a:r>
              <a:rPr lang="en-US" altLang="zh-TW" sz="1765" dirty="0" smtClean="0">
                <a:gradFill>
                  <a:gsLst>
                    <a:gs pos="2920">
                      <a:schemeClr val="tx2"/>
                    </a:gs>
                    <a:gs pos="39000">
                      <a:schemeClr val="tx2"/>
                    </a:gs>
                  </a:gsLst>
                  <a:lin ang="5400000" scaled="0"/>
                </a:gradFill>
              </a:rPr>
              <a:t>” </a:t>
            </a:r>
            <a:r>
              <a:rPr lang="zh-TW" altLang="en-US" sz="1765" dirty="0" smtClean="0">
                <a:gradFill>
                  <a:gsLst>
                    <a:gs pos="2920">
                      <a:schemeClr val="tx2"/>
                    </a:gs>
                    <a:gs pos="39000">
                      <a:schemeClr val="tx2"/>
                    </a:gs>
                  </a:gsLst>
                  <a:lin ang="5400000" scaled="0"/>
                </a:gradFill>
              </a:rPr>
              <a:t>資料處理</a:t>
            </a:r>
            <a:endParaRPr lang="en-US" sz="1765" dirty="0">
              <a:gradFill>
                <a:gsLst>
                  <a:gs pos="2920">
                    <a:schemeClr val="tx2"/>
                  </a:gs>
                  <a:gs pos="39000">
                    <a:schemeClr val="tx2"/>
                  </a:gs>
                </a:gsLst>
                <a:lin ang="5400000" scaled="0"/>
              </a:gradFill>
            </a:endParaRPr>
          </a:p>
        </p:txBody>
      </p:sp>
      <p:sp>
        <p:nvSpPr>
          <p:cNvPr id="11" name="Rectangle 10"/>
          <p:cNvSpPr/>
          <p:nvPr/>
        </p:nvSpPr>
        <p:spPr bwMode="auto">
          <a:xfrm>
            <a:off x="475305" y="2574997"/>
            <a:ext cx="2508739" cy="56314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zh-TW" altLang="en-US" sz="1961" b="1" dirty="0" smtClean="0">
                <a:gradFill>
                  <a:gsLst>
                    <a:gs pos="2920">
                      <a:srgbClr val="FFFFFF"/>
                    </a:gs>
                    <a:gs pos="39000">
                      <a:srgbClr val="FFFFFF"/>
                    </a:gs>
                  </a:gsLst>
                  <a:lin ang="5400000" scaled="0"/>
                </a:gradFill>
                <a:ea typeface="Segoe UI" pitchFamily="34" charset="0"/>
                <a:cs typeface="Segoe UI" pitchFamily="34" charset="0"/>
              </a:rPr>
              <a:t>資料輸入</a:t>
            </a:r>
            <a:endParaRPr lang="en-US" sz="1961" b="1" dirty="0">
              <a:gradFill>
                <a:gsLst>
                  <a:gs pos="2920">
                    <a:srgbClr val="FFFFFF"/>
                  </a:gs>
                  <a:gs pos="39000">
                    <a:srgbClr val="FFFFFF"/>
                  </a:gs>
                </a:gsLst>
                <a:lin ang="5400000" scaled="0"/>
              </a:gradFill>
              <a:ea typeface="Segoe UI" pitchFamily="34" charset="0"/>
              <a:cs typeface="Segoe UI" pitchFamily="34" charset="0"/>
            </a:endParaRPr>
          </a:p>
        </p:txBody>
      </p:sp>
      <p:sp>
        <p:nvSpPr>
          <p:cNvPr id="13" name="Rectangle 12"/>
          <p:cNvSpPr/>
          <p:nvPr/>
        </p:nvSpPr>
        <p:spPr bwMode="auto">
          <a:xfrm>
            <a:off x="3165952" y="2574997"/>
            <a:ext cx="1763333" cy="56314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zh-TW" altLang="en-US" sz="1961" b="1" dirty="0" smtClean="0">
                <a:gradFill>
                  <a:gsLst>
                    <a:gs pos="2920">
                      <a:srgbClr val="FFFFFF"/>
                    </a:gs>
                    <a:gs pos="39000">
                      <a:srgbClr val="FFFFFF"/>
                    </a:gs>
                  </a:gsLst>
                  <a:lin ang="5400000" scaled="0"/>
                </a:gradFill>
                <a:ea typeface="Segoe UI" pitchFamily="34" charset="0"/>
                <a:cs typeface="Segoe UI" pitchFamily="34" charset="0"/>
              </a:rPr>
              <a:t>事件接收</a:t>
            </a:r>
            <a:endParaRPr lang="en-US" sz="1961" b="1" dirty="0">
              <a:gradFill>
                <a:gsLst>
                  <a:gs pos="2920">
                    <a:srgbClr val="FFFFFF"/>
                  </a:gs>
                  <a:gs pos="39000">
                    <a:srgbClr val="FFFFFF"/>
                  </a:gs>
                </a:gsLst>
                <a:lin ang="5400000" scaled="0"/>
              </a:gradFill>
              <a:ea typeface="Segoe UI" pitchFamily="34" charset="0"/>
              <a:cs typeface="Segoe UI" pitchFamily="34" charset="0"/>
            </a:endParaRPr>
          </a:p>
        </p:txBody>
      </p:sp>
      <p:sp>
        <p:nvSpPr>
          <p:cNvPr id="15" name="Rectangle 14"/>
          <p:cNvSpPr/>
          <p:nvPr/>
        </p:nvSpPr>
        <p:spPr bwMode="auto">
          <a:xfrm>
            <a:off x="5111192" y="2574997"/>
            <a:ext cx="4329637" cy="56314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zh-TW" altLang="en-US" sz="1961" b="1" dirty="0" smtClean="0">
                <a:gradFill>
                  <a:gsLst>
                    <a:gs pos="2920">
                      <a:srgbClr val="FFFFFF"/>
                    </a:gs>
                    <a:gs pos="39000">
                      <a:srgbClr val="FFFFFF"/>
                    </a:gs>
                  </a:gsLst>
                  <a:lin ang="5400000" scaled="0"/>
                </a:gradFill>
                <a:ea typeface="Segoe UI" pitchFamily="34" charset="0"/>
                <a:cs typeface="Segoe UI" pitchFamily="34" charset="0"/>
              </a:rPr>
              <a:t>串流處理</a:t>
            </a:r>
            <a:endParaRPr lang="en-US" sz="1961" b="1" dirty="0">
              <a:gradFill>
                <a:gsLst>
                  <a:gs pos="2920">
                    <a:srgbClr val="FFFFFF"/>
                  </a:gs>
                  <a:gs pos="39000">
                    <a:srgbClr val="FFFFFF"/>
                  </a:gs>
                </a:gsLst>
                <a:lin ang="5400000" scaled="0"/>
              </a:gradFill>
              <a:ea typeface="Segoe UI" pitchFamily="34" charset="0"/>
              <a:cs typeface="Segoe UI" pitchFamily="34" charset="0"/>
            </a:endParaRPr>
          </a:p>
        </p:txBody>
      </p:sp>
      <p:sp>
        <p:nvSpPr>
          <p:cNvPr id="17" name="Rectangle 16"/>
          <p:cNvSpPr/>
          <p:nvPr/>
        </p:nvSpPr>
        <p:spPr bwMode="auto">
          <a:xfrm>
            <a:off x="9644695" y="2574997"/>
            <a:ext cx="1627268" cy="56314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zh-TW" altLang="en-US" sz="1961" b="1" dirty="0" smtClean="0">
                <a:gradFill>
                  <a:gsLst>
                    <a:gs pos="2920">
                      <a:srgbClr val="FFFFFF"/>
                    </a:gs>
                    <a:gs pos="39000">
                      <a:srgbClr val="FFFFFF"/>
                    </a:gs>
                  </a:gsLst>
                  <a:lin ang="5400000" scaled="0"/>
                </a:gradFill>
                <a:ea typeface="Segoe UI" pitchFamily="34" charset="0"/>
                <a:cs typeface="Segoe UI" pitchFamily="34" charset="0"/>
              </a:rPr>
              <a:t>輸出</a:t>
            </a:r>
            <a:endParaRPr lang="en-US" sz="1961" b="1" dirty="0">
              <a:gradFill>
                <a:gsLst>
                  <a:gs pos="2920">
                    <a:srgbClr val="FFFFFF"/>
                  </a:gs>
                  <a:gs pos="39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1237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xEl>
                                              <p:pRg st="1" end="1"/>
                                            </p:txEl>
                                          </p:spTgt>
                                        </p:tgtEl>
                                        <p:attrNameLst>
                                          <p:attrName>style.visibility</p:attrName>
                                        </p:attrNameLst>
                                      </p:cBhvr>
                                      <p:to>
                                        <p:strVal val="visible"/>
                                      </p:to>
                                    </p:set>
                                    <p:animEffect transition="in" filter="fade">
                                      <p:cBhvr>
                                        <p:cTn id="10" dur="500"/>
                                        <p:tgtEl>
                                          <p:spTgt spid="2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Effect transition="in" filter="fade">
                                      <p:cBhvr>
                                        <p:cTn id="13" dur="500"/>
                                        <p:tgtEl>
                                          <p:spTgt spid="27">
                                            <p:txEl>
                                              <p:pRg st="2" end="2"/>
                                            </p:txEl>
                                          </p:spTgt>
                                        </p:tgtEl>
                                      </p:cBhvr>
                                    </p:animEffect>
                                  </p:childTnLst>
                                </p:cTn>
                              </p:par>
                            </p:childTnLst>
                          </p:cTn>
                        </p:par>
                        <p:par>
                          <p:cTn id="14" fill="hold">
                            <p:stCondLst>
                              <p:cond delay="500"/>
                            </p:stCondLst>
                            <p:childTnLst>
                              <p:par>
                                <p:cTn id="15" presetID="2" presetClass="entr" presetSubtype="8" decel="100000" fill="hold" grpId="0" nodeType="afterEffect">
                                  <p:stCondLst>
                                    <p:cond delay="6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750" fill="hold"/>
                                        <p:tgtEl>
                                          <p:spTgt spid="11"/>
                                        </p:tgtEl>
                                        <p:attrNameLst>
                                          <p:attrName>ppt_x</p:attrName>
                                        </p:attrNameLst>
                                      </p:cBhvr>
                                      <p:tavLst>
                                        <p:tav tm="0">
                                          <p:val>
                                            <p:strVal val="0-#ppt_w/2"/>
                                          </p:val>
                                        </p:tav>
                                        <p:tav tm="100000">
                                          <p:val>
                                            <p:strVal val="#ppt_x"/>
                                          </p:val>
                                        </p:tav>
                                      </p:tavLst>
                                    </p:anim>
                                    <p:anim calcmode="lin" valueType="num">
                                      <p:cBhvr additive="base">
                                        <p:cTn id="18" dur="75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40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0-#ppt_w/2"/>
                                          </p:val>
                                        </p:tav>
                                        <p:tav tm="100000">
                                          <p:val>
                                            <p:strVal val="#ppt_x"/>
                                          </p:val>
                                        </p:tav>
                                      </p:tavLst>
                                    </p:anim>
                                    <p:anim calcmode="lin" valueType="num">
                                      <p:cBhvr additive="base">
                                        <p:cTn id="22" dur="75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2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750" fill="hold"/>
                                        <p:tgtEl>
                                          <p:spTgt spid="15"/>
                                        </p:tgtEl>
                                        <p:attrNameLst>
                                          <p:attrName>ppt_x</p:attrName>
                                        </p:attrNameLst>
                                      </p:cBhvr>
                                      <p:tavLst>
                                        <p:tav tm="0">
                                          <p:val>
                                            <p:strVal val="0-#ppt_w/2"/>
                                          </p:val>
                                        </p:tav>
                                        <p:tav tm="100000">
                                          <p:val>
                                            <p:strVal val="#ppt_x"/>
                                          </p:val>
                                        </p:tav>
                                      </p:tavLst>
                                    </p:anim>
                                    <p:anim calcmode="lin" valueType="num">
                                      <p:cBhvr additive="base">
                                        <p:cTn id="26" dur="750" fill="hold"/>
                                        <p:tgtEl>
                                          <p:spTgt spid="15"/>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750" fill="hold"/>
                                        <p:tgtEl>
                                          <p:spTgt spid="17"/>
                                        </p:tgtEl>
                                        <p:attrNameLst>
                                          <p:attrName>ppt_x</p:attrName>
                                        </p:attrNameLst>
                                      </p:cBhvr>
                                      <p:tavLst>
                                        <p:tav tm="0">
                                          <p:val>
                                            <p:strVal val="0-#ppt_w/2"/>
                                          </p:val>
                                        </p:tav>
                                        <p:tav tm="100000">
                                          <p:val>
                                            <p:strVal val="#ppt_x"/>
                                          </p:val>
                                        </p:tav>
                                      </p:tavLst>
                                    </p:anim>
                                    <p:anim calcmode="lin" valueType="num">
                                      <p:cBhvr additive="base">
                                        <p:cTn id="30" dur="750" fill="hold"/>
                                        <p:tgtEl>
                                          <p:spTgt spid="17"/>
                                        </p:tgtEl>
                                        <p:attrNameLst>
                                          <p:attrName>ppt_y</p:attrName>
                                        </p:attrNameLst>
                                      </p:cBhvr>
                                      <p:tavLst>
                                        <p:tav tm="0">
                                          <p:val>
                                            <p:strVal val="#ppt_y"/>
                                          </p:val>
                                        </p:tav>
                                        <p:tav tm="100000">
                                          <p:val>
                                            <p:strVal val="#ppt_y"/>
                                          </p:val>
                                        </p:tav>
                                      </p:tavLst>
                                    </p:anim>
                                  </p:childTnLst>
                                </p:cTn>
                              </p:par>
                            </p:childTnLst>
                          </p:cTn>
                        </p:par>
                        <p:par>
                          <p:cTn id="31" fill="hold">
                            <p:stCondLst>
                              <p:cond delay="1850"/>
                            </p:stCondLst>
                            <p:childTnLst>
                              <p:par>
                                <p:cTn id="32" presetID="2" presetClass="entr" presetSubtype="1" decel="100000"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0-#ppt_h/2"/>
                                          </p:val>
                                        </p:tav>
                                        <p:tav tm="100000">
                                          <p:val>
                                            <p:strVal val="#ppt_y"/>
                                          </p:val>
                                        </p:tav>
                                      </p:tavLst>
                                    </p:anim>
                                  </p:childTnLst>
                                </p:cTn>
                              </p:par>
                              <p:par>
                                <p:cTn id="36" presetID="2" presetClass="entr" presetSubtype="1" decel="100000" fill="hold" nodeType="withEffect">
                                  <p:stCondLst>
                                    <p:cond delay="10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ppt_x"/>
                                          </p:val>
                                        </p:tav>
                                        <p:tav tm="100000">
                                          <p:val>
                                            <p:strVal val="#ppt_x"/>
                                          </p:val>
                                        </p:tav>
                                      </p:tavLst>
                                    </p:anim>
                                    <p:anim calcmode="lin" valueType="num">
                                      <p:cBhvr additive="base">
                                        <p:cTn id="39" dur="500" fill="hold"/>
                                        <p:tgtEl>
                                          <p:spTgt spid="28"/>
                                        </p:tgtEl>
                                        <p:attrNameLst>
                                          <p:attrName>ppt_y</p:attrName>
                                        </p:attrNameLst>
                                      </p:cBhvr>
                                      <p:tavLst>
                                        <p:tav tm="0">
                                          <p:val>
                                            <p:strVal val="0-#ppt_h/2"/>
                                          </p:val>
                                        </p:tav>
                                        <p:tav tm="100000">
                                          <p:val>
                                            <p:strVal val="#ppt_y"/>
                                          </p:val>
                                        </p:tav>
                                      </p:tavLst>
                                    </p:anim>
                                  </p:childTnLst>
                                </p:cTn>
                              </p:par>
                              <p:par>
                                <p:cTn id="40" presetID="2" presetClass="entr" presetSubtype="1" decel="100000" fill="hold" nodeType="withEffect">
                                  <p:stCondLst>
                                    <p:cond delay="20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ppt_x"/>
                                          </p:val>
                                        </p:tav>
                                        <p:tav tm="100000">
                                          <p:val>
                                            <p:strVal val="#ppt_x"/>
                                          </p:val>
                                        </p:tav>
                                      </p:tavLst>
                                    </p:anim>
                                    <p:anim calcmode="lin" valueType="num">
                                      <p:cBhvr additive="base">
                                        <p:cTn id="43" dur="500" fill="hold"/>
                                        <p:tgtEl>
                                          <p:spTgt spid="29"/>
                                        </p:tgtEl>
                                        <p:attrNameLst>
                                          <p:attrName>ppt_y</p:attrName>
                                        </p:attrNameLst>
                                      </p:cBhvr>
                                      <p:tavLst>
                                        <p:tav tm="0">
                                          <p:val>
                                            <p:strVal val="0-#ppt_h/2"/>
                                          </p:val>
                                        </p:tav>
                                        <p:tav tm="100000">
                                          <p:val>
                                            <p:strVal val="#ppt_y"/>
                                          </p:val>
                                        </p:tav>
                                      </p:tavLst>
                                    </p:anim>
                                  </p:childTnLst>
                                </p:cTn>
                              </p:par>
                              <p:par>
                                <p:cTn id="44" presetID="2" presetClass="entr" presetSubtype="1" decel="100000" fill="hold" nodeType="withEffect">
                                  <p:stCondLst>
                                    <p:cond delay="30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0-#ppt_h/2"/>
                                          </p:val>
                                        </p:tav>
                                        <p:tav tm="100000">
                                          <p:val>
                                            <p:strVal val="#ppt_y"/>
                                          </p:val>
                                        </p:tav>
                                      </p:tavLst>
                                    </p:anim>
                                  </p:childTnLst>
                                </p:cTn>
                              </p:par>
                            </p:childTnLst>
                          </p:cTn>
                        </p:par>
                        <p:par>
                          <p:cTn id="48" fill="hold">
                            <p:stCondLst>
                              <p:cond delay="2650"/>
                            </p:stCondLst>
                            <p:childTnLst>
                              <p:par>
                                <p:cTn id="49" presetID="2" presetClass="entr" presetSubtype="8" decel="10000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750" fill="hold"/>
                                        <p:tgtEl>
                                          <p:spTgt spid="18"/>
                                        </p:tgtEl>
                                        <p:attrNameLst>
                                          <p:attrName>ppt_x</p:attrName>
                                        </p:attrNameLst>
                                      </p:cBhvr>
                                      <p:tavLst>
                                        <p:tav tm="0">
                                          <p:val>
                                            <p:strVal val="0-#ppt_w/2"/>
                                          </p:val>
                                        </p:tav>
                                        <p:tav tm="100000">
                                          <p:val>
                                            <p:strVal val="#ppt_x"/>
                                          </p:val>
                                        </p:tav>
                                      </p:tavLst>
                                    </p:anim>
                                    <p:anim calcmode="lin" valueType="num">
                                      <p:cBhvr additive="base">
                                        <p:cTn id="52" dur="75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p:stCondLst>
                                    <p:cond delay="20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750" fill="hold"/>
                                        <p:tgtEl>
                                          <p:spTgt spid="19"/>
                                        </p:tgtEl>
                                        <p:attrNameLst>
                                          <p:attrName>ppt_x</p:attrName>
                                        </p:attrNameLst>
                                      </p:cBhvr>
                                      <p:tavLst>
                                        <p:tav tm="0">
                                          <p:val>
                                            <p:strVal val="0-#ppt_w/2"/>
                                          </p:val>
                                        </p:tav>
                                        <p:tav tm="100000">
                                          <p:val>
                                            <p:strVal val="#ppt_x"/>
                                          </p:val>
                                        </p:tav>
                                      </p:tavLst>
                                    </p:anim>
                                    <p:anim calcmode="lin" valueType="num">
                                      <p:cBhvr additive="base">
                                        <p:cTn id="56" dur="75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p:stCondLst>
                                    <p:cond delay="40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750" fill="hold"/>
                                        <p:tgtEl>
                                          <p:spTgt spid="20"/>
                                        </p:tgtEl>
                                        <p:attrNameLst>
                                          <p:attrName>ppt_x</p:attrName>
                                        </p:attrNameLst>
                                      </p:cBhvr>
                                      <p:tavLst>
                                        <p:tav tm="0">
                                          <p:val>
                                            <p:strVal val="0-#ppt_w/2"/>
                                          </p:val>
                                        </p:tav>
                                        <p:tav tm="100000">
                                          <p:val>
                                            <p:strVal val="#ppt_x"/>
                                          </p:val>
                                        </p:tav>
                                      </p:tavLst>
                                    </p:anim>
                                    <p:anim calcmode="lin" valueType="num">
                                      <p:cBhvr additive="base">
                                        <p:cTn id="60"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P spid="27" grpId="0" build="p"/>
      <p:bldP spid="11" grpId="0" animBg="1"/>
      <p:bldP spid="13" grpId="0" animBg="1"/>
      <p:bldP spid="1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950521" y="5047719"/>
            <a:ext cx="8199393" cy="724876"/>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ctr" anchorCtr="0" forceAA="0" compatLnSpc="1">
            <a:prstTxWarp prst="textNoShape">
              <a:avLst/>
            </a:prstTxWarp>
            <a:noAutofit/>
          </a:bodyPr>
          <a:lstStyle/>
          <a:p>
            <a:pPr algn="ctr" defTabSz="1088392"/>
            <a:r>
              <a:rPr lang="zh-TW" altLang="en-US" sz="2143" dirty="0" smtClean="0">
                <a:solidFill>
                  <a:prstClr val="white"/>
                </a:solidFill>
                <a:cs typeface="Segoe UI" pitchFamily="34" charset="0"/>
              </a:rPr>
              <a:t>分散式檔案系統</a:t>
            </a:r>
            <a:endParaRPr lang="en-US" sz="2143" dirty="0">
              <a:solidFill>
                <a:prstClr val="white"/>
              </a:solidFill>
              <a:cs typeface="Segoe UI" pitchFamily="34" charset="0"/>
            </a:endParaRPr>
          </a:p>
          <a:p>
            <a:pPr algn="ctr" defTabSz="1088392"/>
            <a:r>
              <a:rPr lang="en-US" sz="2143" dirty="0">
                <a:solidFill>
                  <a:prstClr val="white"/>
                </a:solidFill>
                <a:cs typeface="Segoe UI" pitchFamily="34" charset="0"/>
              </a:rPr>
              <a:t>(</a:t>
            </a:r>
            <a:r>
              <a:rPr lang="en-US" sz="2143" dirty="0" smtClean="0">
                <a:solidFill>
                  <a:prstClr val="white"/>
                </a:solidFill>
                <a:cs typeface="Segoe UI" pitchFamily="34" charset="0"/>
              </a:rPr>
              <a:t>HDFS)</a:t>
            </a:r>
            <a:endParaRPr lang="en-US" sz="2143" dirty="0">
              <a:solidFill>
                <a:prstClr val="white"/>
              </a:solidFill>
            </a:endParaRPr>
          </a:p>
        </p:txBody>
      </p:sp>
      <p:sp>
        <p:nvSpPr>
          <p:cNvPr id="31" name="Rectangle 30"/>
          <p:cNvSpPr/>
          <p:nvPr/>
        </p:nvSpPr>
        <p:spPr bwMode="auto">
          <a:xfrm>
            <a:off x="4025785" y="3372742"/>
            <a:ext cx="1975104" cy="90459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ctr" anchorCtr="0" forceAA="0" compatLnSpc="1">
            <a:prstTxWarp prst="textNoShape">
              <a:avLst/>
            </a:prstTxWarp>
            <a:noAutofit/>
          </a:bodyPr>
          <a:lstStyle/>
          <a:p>
            <a:pPr algn="ctr" defTabSz="672068" fontAlgn="base">
              <a:spcBef>
                <a:spcPct val="0"/>
              </a:spcBef>
              <a:spcAft>
                <a:spcPct val="0"/>
              </a:spcAft>
            </a:pPr>
            <a:r>
              <a:rPr lang="en-US" sz="2000" b="1" spc="-37" dirty="0" smtClean="0">
                <a:gradFill>
                  <a:gsLst>
                    <a:gs pos="0">
                      <a:srgbClr val="FFFFFF"/>
                    </a:gs>
                    <a:gs pos="100000">
                      <a:srgbClr val="FFFFFF"/>
                    </a:gs>
                  </a:gsLst>
                  <a:lin ang="5400000" scaled="0"/>
                </a:gradFill>
                <a:ea typeface="Segoe UI" pitchFamily="34" charset="0"/>
                <a:cs typeface="Segoe UI" pitchFamily="34" charset="0"/>
              </a:rPr>
              <a:t>HBase</a:t>
            </a:r>
            <a:endParaRPr lang="en-US" sz="2000" b="1" spc="-37"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txBox="1">
            <a:spLocks/>
          </p:cNvSpPr>
          <p:nvPr/>
        </p:nvSpPr>
        <p:spPr>
          <a:xfrm>
            <a:off x="2692111" y="483331"/>
            <a:ext cx="6723186" cy="1080846"/>
          </a:xfrm>
          <a:prstGeom prst="rect">
            <a:avLst/>
          </a:prstGeom>
        </p:spPr>
        <p:txBody>
          <a:bodyPr vert="horz" lIns="67232" tIns="33616" rIns="67232" bIns="33616"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52" dirty="0">
                <a:solidFill>
                  <a:schemeClr val="accent5">
                    <a:lumMod val="75000"/>
                  </a:schemeClr>
                </a:solidFill>
                <a:latin typeface="Segoe UI" pitchFamily="34" charset="0"/>
                <a:cs typeface="Segoe UI" pitchFamily="34" charset="0"/>
              </a:rPr>
              <a:t>Hadoop</a:t>
            </a:r>
            <a:r>
              <a:rPr lang="en-US" sz="4852" dirty="0">
                <a:solidFill>
                  <a:srgbClr val="FFC000"/>
                </a:solidFill>
                <a:latin typeface="Segoe UI" pitchFamily="34" charset="0"/>
                <a:cs typeface="Segoe UI" pitchFamily="34" charset="0"/>
              </a:rPr>
              <a:t> </a:t>
            </a:r>
            <a:r>
              <a:rPr lang="zh-TW" altLang="en-US" sz="4852" dirty="0" smtClean="0">
                <a:solidFill>
                  <a:schemeClr val="tx2"/>
                </a:solidFill>
                <a:latin typeface="Segoe UI" pitchFamily="34" charset="0"/>
                <a:cs typeface="Segoe UI" pitchFamily="34" charset="0"/>
              </a:rPr>
              <a:t>架構</a:t>
            </a:r>
            <a:r>
              <a:rPr lang="en-US" sz="4852" dirty="0" smtClean="0">
                <a:solidFill>
                  <a:schemeClr val="accent5">
                    <a:lumMod val="75000"/>
                  </a:schemeClr>
                </a:solidFill>
                <a:latin typeface="Segoe UI" pitchFamily="34" charset="0"/>
                <a:cs typeface="Segoe UI" pitchFamily="34" charset="0"/>
              </a:rPr>
              <a:t>.</a:t>
            </a:r>
          </a:p>
          <a:p>
            <a:r>
              <a:rPr lang="en-US" sz="4852" dirty="0" smtClean="0">
                <a:solidFill>
                  <a:schemeClr val="accent5">
                    <a:lumMod val="75000"/>
                  </a:schemeClr>
                </a:solidFill>
                <a:latin typeface="Segoe UI" pitchFamily="34" charset="0"/>
                <a:cs typeface="Segoe UI" pitchFamily="34" charset="0"/>
              </a:rPr>
              <a:t>2.0</a:t>
            </a:r>
            <a:endParaRPr lang="en-US" sz="4852" dirty="0">
              <a:solidFill>
                <a:schemeClr val="accent5">
                  <a:lumMod val="75000"/>
                </a:schemeClr>
              </a:solidFill>
              <a:latin typeface="Segoe UI" pitchFamily="34" charset="0"/>
              <a:cs typeface="Segoe UI" pitchFamily="34" charset="0"/>
            </a:endParaRPr>
          </a:p>
        </p:txBody>
      </p:sp>
      <p:sp>
        <p:nvSpPr>
          <p:cNvPr id="34" name="Rectangle 33"/>
          <p:cNvSpPr/>
          <p:nvPr/>
        </p:nvSpPr>
        <p:spPr bwMode="auto">
          <a:xfrm>
            <a:off x="1950521" y="4368935"/>
            <a:ext cx="8199391" cy="55575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ctr" anchorCtr="0" forceAA="0" compatLnSpc="1">
            <a:prstTxWarp prst="textNoShape">
              <a:avLst/>
            </a:prstTxWarp>
            <a:noAutofit/>
          </a:bodyPr>
          <a:lstStyle/>
          <a:p>
            <a:pPr algn="ctr" defTabSz="1088392"/>
            <a:r>
              <a:rPr lang="en-US" sz="2143" dirty="0" smtClean="0">
                <a:solidFill>
                  <a:prstClr val="white"/>
                </a:solidFill>
                <a:cs typeface="Segoe UI" pitchFamily="34" charset="0"/>
              </a:rPr>
              <a:t>Yarn</a:t>
            </a:r>
            <a:endParaRPr lang="en-US" sz="2143" dirty="0">
              <a:solidFill>
                <a:prstClr val="white"/>
              </a:solidFill>
            </a:endParaRPr>
          </a:p>
        </p:txBody>
      </p:sp>
      <p:sp>
        <p:nvSpPr>
          <p:cNvPr id="35" name="Rectangle 34"/>
          <p:cNvSpPr/>
          <p:nvPr/>
        </p:nvSpPr>
        <p:spPr bwMode="auto">
          <a:xfrm>
            <a:off x="1950522" y="3372742"/>
            <a:ext cx="1975104" cy="90459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ctr" anchorCtr="0" forceAA="0" compatLnSpc="1">
            <a:prstTxWarp prst="textNoShape">
              <a:avLst/>
            </a:prstTxWarp>
            <a:noAutofit/>
          </a:bodyPr>
          <a:lstStyle/>
          <a:p>
            <a:pPr algn="ctr" defTabSz="672068" fontAlgn="base">
              <a:spcBef>
                <a:spcPct val="0"/>
              </a:spcBef>
              <a:spcAft>
                <a:spcPct val="0"/>
              </a:spcAft>
            </a:pPr>
            <a:r>
              <a:rPr lang="en-US" sz="2000" b="1" spc="-37" dirty="0" smtClean="0">
                <a:gradFill>
                  <a:gsLst>
                    <a:gs pos="0">
                      <a:srgbClr val="FFFFFF"/>
                    </a:gs>
                    <a:gs pos="100000">
                      <a:srgbClr val="FFFFFF"/>
                    </a:gs>
                  </a:gsLst>
                  <a:lin ang="5400000" scaled="0"/>
                </a:gradFill>
                <a:ea typeface="Segoe UI" pitchFamily="34" charset="0"/>
                <a:cs typeface="Segoe UI" pitchFamily="34" charset="0"/>
              </a:rPr>
              <a:t>MapReduce</a:t>
            </a:r>
            <a:endParaRPr lang="en-US" sz="2000" b="1" spc="-37"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101048" y="3372742"/>
            <a:ext cx="1974353" cy="9045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ctr" anchorCtr="0" forceAA="0" compatLnSpc="1">
            <a:prstTxWarp prst="textNoShape">
              <a:avLst/>
            </a:prstTxWarp>
            <a:noAutofit/>
          </a:bodyPr>
          <a:lstStyle/>
          <a:p>
            <a:pPr algn="ctr" defTabSz="672068" fontAlgn="base">
              <a:spcBef>
                <a:spcPct val="0"/>
              </a:spcBef>
              <a:spcAft>
                <a:spcPct val="0"/>
              </a:spcAft>
            </a:pPr>
            <a:r>
              <a:rPr lang="en-US" sz="2000" b="1" spc="-37" dirty="0" smtClean="0">
                <a:gradFill>
                  <a:gsLst>
                    <a:gs pos="0">
                      <a:srgbClr val="FFFFFF"/>
                    </a:gs>
                    <a:gs pos="100000">
                      <a:srgbClr val="FFFFFF"/>
                    </a:gs>
                  </a:gsLst>
                  <a:lin ang="5400000" scaled="0"/>
                </a:gradFill>
                <a:ea typeface="Segoe UI" pitchFamily="34" charset="0"/>
                <a:cs typeface="Segoe UI" pitchFamily="34" charset="0"/>
              </a:rPr>
              <a:t>Hive</a:t>
            </a:r>
            <a:endParaRPr lang="en-US" sz="2000" b="1" spc="-37"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8175560" y="3372742"/>
            <a:ext cx="1974353" cy="9045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33616" bIns="67232" numCol="1" spcCol="0" rtlCol="0" fromWordArt="0" anchor="ctr" anchorCtr="0" forceAA="0" compatLnSpc="1">
            <a:prstTxWarp prst="textNoShape">
              <a:avLst/>
            </a:prstTxWarp>
            <a:noAutofit/>
          </a:bodyPr>
          <a:lstStyle/>
          <a:p>
            <a:pPr algn="ctr" defTabSz="672068" fontAlgn="base">
              <a:spcBef>
                <a:spcPct val="0"/>
              </a:spcBef>
              <a:spcAft>
                <a:spcPct val="0"/>
              </a:spcAft>
            </a:pPr>
            <a:r>
              <a:rPr lang="en-US" sz="2000" b="1" spc="-37" dirty="0" smtClean="0">
                <a:gradFill>
                  <a:gsLst>
                    <a:gs pos="0">
                      <a:srgbClr val="FFFFFF"/>
                    </a:gs>
                    <a:gs pos="100000">
                      <a:srgbClr val="FFFFFF"/>
                    </a:gs>
                  </a:gsLst>
                  <a:lin ang="5400000" scaled="0"/>
                </a:gradFill>
                <a:ea typeface="Segoe UI" pitchFamily="34" charset="0"/>
                <a:cs typeface="Segoe UI" pitchFamily="34" charset="0"/>
              </a:rPr>
              <a:t>Storm</a:t>
            </a:r>
            <a:endParaRPr lang="en-US" sz="2000" b="1" spc="-37"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628094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4" grpId="0" animBg="1"/>
      <p:bldP spid="35" grpId="0" animBg="1"/>
      <p:bldP spid="12"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zh-TW" altLang="en-US" dirty="0" smtClean="0">
                <a:latin typeface="+mj-lt"/>
              </a:rPr>
              <a:t>工欲善其事，必先利其器</a:t>
            </a:r>
            <a:endParaRPr lang="en-US" dirty="0">
              <a:latin typeface="+mj-lt"/>
            </a:endParaRPr>
          </a:p>
        </p:txBody>
      </p:sp>
      <p:sp>
        <p:nvSpPr>
          <p:cNvPr id="13" name="Rectangle 12"/>
          <p:cNvSpPr/>
          <p:nvPr/>
        </p:nvSpPr>
        <p:spPr>
          <a:xfrm>
            <a:off x="1199258" y="1852622"/>
            <a:ext cx="1403463" cy="713658"/>
          </a:xfrm>
          <a:prstGeom prst="rect">
            <a:avLst/>
          </a:prstGeom>
        </p:spPr>
        <p:txBody>
          <a:bodyPr wrap="none" lIns="109094" tIns="54547" rIns="109094" bIns="54547">
            <a:spAutoFit/>
          </a:bodyPr>
          <a:lstStyle/>
          <a:p>
            <a:r>
              <a:rPr lang="en-US" sz="1961" b="1" dirty="0" smtClean="0"/>
              <a:t>Relational</a:t>
            </a:r>
            <a:endParaRPr lang="en-US" sz="1961" b="1" dirty="0"/>
          </a:p>
          <a:p>
            <a:r>
              <a:rPr lang="en-US" sz="1961" b="1" dirty="0"/>
              <a:t>Database</a:t>
            </a:r>
          </a:p>
        </p:txBody>
      </p:sp>
      <p:sp>
        <p:nvSpPr>
          <p:cNvPr id="14" name="Left-Right Arrow 13"/>
          <p:cNvSpPr/>
          <p:nvPr/>
        </p:nvSpPr>
        <p:spPr>
          <a:xfrm>
            <a:off x="609601" y="1239596"/>
            <a:ext cx="11176000" cy="716871"/>
          </a:xfrm>
          <a:prstGeom prst="lef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lIns="109094" tIns="54547" rIns="109094" bIns="54547" rtlCol="0" anchor="ctr"/>
          <a:lstStyle/>
          <a:p>
            <a:pPr algn="ctr"/>
            <a:r>
              <a:rPr lang="zh-TW" altLang="en-US" sz="1667" b="1" dirty="0" smtClean="0">
                <a:solidFill>
                  <a:schemeClr val="bg1">
                    <a:lumMod val="75000"/>
                    <a:lumOff val="25000"/>
                  </a:schemeClr>
                </a:solidFill>
              </a:rPr>
              <a:t>延展性 </a:t>
            </a:r>
            <a:r>
              <a:rPr lang="en-US" sz="1667" b="1" dirty="0" smtClean="0">
                <a:solidFill>
                  <a:schemeClr val="bg1">
                    <a:lumMod val="75000"/>
                    <a:lumOff val="25000"/>
                  </a:schemeClr>
                </a:solidFill>
              </a:rPr>
              <a:t>(</a:t>
            </a:r>
            <a:r>
              <a:rPr lang="zh-TW" altLang="en-US" sz="1667" b="1" dirty="0" smtClean="0">
                <a:solidFill>
                  <a:schemeClr val="bg1">
                    <a:lumMod val="75000"/>
                    <a:lumOff val="25000"/>
                  </a:schemeClr>
                </a:solidFill>
              </a:rPr>
              <a:t>資料的儲存</a:t>
            </a:r>
            <a:r>
              <a:rPr lang="zh-TW" altLang="en-US" sz="1667" b="1" dirty="0">
                <a:solidFill>
                  <a:schemeClr val="bg1">
                    <a:lumMod val="75000"/>
                    <a:lumOff val="25000"/>
                  </a:schemeClr>
                </a:solidFill>
              </a:rPr>
              <a:t>與</a:t>
            </a:r>
            <a:r>
              <a:rPr lang="zh-TW" altLang="en-US" sz="1667" b="1" dirty="0" smtClean="0">
                <a:solidFill>
                  <a:schemeClr val="bg1">
                    <a:lumMod val="75000"/>
                    <a:lumOff val="25000"/>
                  </a:schemeClr>
                </a:solidFill>
              </a:rPr>
              <a:t>處理</a:t>
            </a:r>
            <a:r>
              <a:rPr lang="en-US" sz="1667" b="1" dirty="0" smtClean="0">
                <a:solidFill>
                  <a:schemeClr val="bg1">
                    <a:lumMod val="75000"/>
                    <a:lumOff val="25000"/>
                  </a:schemeClr>
                </a:solidFill>
              </a:rPr>
              <a:t>)</a:t>
            </a:r>
            <a:endParaRPr lang="en-US" sz="1667" b="1" dirty="0">
              <a:solidFill>
                <a:schemeClr val="bg1">
                  <a:lumMod val="75000"/>
                  <a:lumOff val="25000"/>
                </a:schemeClr>
              </a:solidFill>
            </a:endParaRPr>
          </a:p>
        </p:txBody>
      </p:sp>
      <p:sp>
        <p:nvSpPr>
          <p:cNvPr id="16" name="Rectangle 15"/>
          <p:cNvSpPr/>
          <p:nvPr/>
        </p:nvSpPr>
        <p:spPr>
          <a:xfrm>
            <a:off x="9381734" y="1852622"/>
            <a:ext cx="1259770" cy="713658"/>
          </a:xfrm>
          <a:prstGeom prst="rect">
            <a:avLst/>
          </a:prstGeom>
        </p:spPr>
        <p:txBody>
          <a:bodyPr wrap="none" lIns="109094" tIns="54547" rIns="109094" bIns="54547">
            <a:spAutoFit/>
          </a:bodyPr>
          <a:lstStyle/>
          <a:p>
            <a:pPr algn="r"/>
            <a:r>
              <a:rPr lang="en-US" sz="1961" b="1" dirty="0"/>
              <a:t>Hadoop</a:t>
            </a:r>
          </a:p>
          <a:p>
            <a:pPr algn="r"/>
            <a:r>
              <a:rPr lang="en-US" sz="1961" b="1" dirty="0"/>
              <a:t>Platform</a:t>
            </a:r>
          </a:p>
        </p:txBody>
      </p:sp>
      <p:sp>
        <p:nvSpPr>
          <p:cNvPr id="21" name="Rectangle 20"/>
          <p:cNvSpPr/>
          <p:nvPr/>
        </p:nvSpPr>
        <p:spPr>
          <a:xfrm>
            <a:off x="609601" y="2591691"/>
            <a:ext cx="11176000" cy="419127"/>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lIns="109094" tIns="54547" rIns="109094" bIns="54547" rtlCol="0" anchor="ctr"/>
          <a:lstStyle/>
          <a:p>
            <a:pPr algn="ctr"/>
            <a:r>
              <a:rPr lang="en-US" sz="1765" b="1" dirty="0">
                <a:solidFill>
                  <a:schemeClr val="accent4">
                    <a:lumMod val="40000"/>
                    <a:lumOff val="60000"/>
                  </a:schemeClr>
                </a:solidFill>
              </a:rPr>
              <a:t>schema</a:t>
            </a:r>
          </a:p>
        </p:txBody>
      </p:sp>
      <p:sp>
        <p:nvSpPr>
          <p:cNvPr id="24" name="Rectangle 23"/>
          <p:cNvSpPr/>
          <p:nvPr/>
        </p:nvSpPr>
        <p:spPr>
          <a:xfrm>
            <a:off x="609601" y="3120297"/>
            <a:ext cx="11176000" cy="419127"/>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lIns="109094" tIns="54547" rIns="109094" bIns="54547" rtlCol="0" anchor="ctr"/>
          <a:lstStyle/>
          <a:p>
            <a:pPr algn="ctr"/>
            <a:r>
              <a:rPr lang="en-US" sz="1765" b="1" dirty="0">
                <a:solidFill>
                  <a:schemeClr val="accent4">
                    <a:lumMod val="40000"/>
                    <a:lumOff val="60000"/>
                  </a:schemeClr>
                </a:solidFill>
              </a:rPr>
              <a:t>speed</a:t>
            </a:r>
          </a:p>
        </p:txBody>
      </p:sp>
      <p:sp>
        <p:nvSpPr>
          <p:cNvPr id="25" name="Rectangle 24"/>
          <p:cNvSpPr/>
          <p:nvPr/>
        </p:nvSpPr>
        <p:spPr>
          <a:xfrm>
            <a:off x="609601" y="3658948"/>
            <a:ext cx="11176000" cy="419127"/>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lIns="109094" tIns="54547" rIns="109094" bIns="54547" rtlCol="0" anchor="ctr"/>
          <a:lstStyle/>
          <a:p>
            <a:pPr algn="ctr"/>
            <a:r>
              <a:rPr lang="en-US" sz="1765" b="1" dirty="0">
                <a:solidFill>
                  <a:schemeClr val="accent4">
                    <a:lumMod val="40000"/>
                    <a:lumOff val="60000"/>
                  </a:schemeClr>
                </a:solidFill>
              </a:rPr>
              <a:t>governance</a:t>
            </a:r>
          </a:p>
        </p:txBody>
      </p:sp>
      <p:sp>
        <p:nvSpPr>
          <p:cNvPr id="26" name="Rectangle 25"/>
          <p:cNvSpPr/>
          <p:nvPr/>
        </p:nvSpPr>
        <p:spPr>
          <a:xfrm>
            <a:off x="609601" y="5305402"/>
            <a:ext cx="11176000" cy="132661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lIns="109094" tIns="54547" rIns="109094" bIns="54547" rtlCol="0" anchor="ctr"/>
          <a:lstStyle/>
          <a:p>
            <a:pPr algn="ctr"/>
            <a:r>
              <a:rPr lang="en-US" sz="1765" b="1" dirty="0">
                <a:solidFill>
                  <a:schemeClr val="accent4">
                    <a:lumMod val="40000"/>
                    <a:lumOff val="60000"/>
                  </a:schemeClr>
                </a:solidFill>
              </a:rPr>
              <a:t>best fit use</a:t>
            </a:r>
          </a:p>
        </p:txBody>
      </p:sp>
      <p:sp>
        <p:nvSpPr>
          <p:cNvPr id="27" name="Rectangle 26"/>
          <p:cNvSpPr/>
          <p:nvPr/>
        </p:nvSpPr>
        <p:spPr>
          <a:xfrm>
            <a:off x="609601" y="4188819"/>
            <a:ext cx="11176000" cy="419127"/>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lIns="109094" tIns="54547" rIns="109094" bIns="54547" rtlCol="0" anchor="ctr"/>
          <a:lstStyle/>
          <a:p>
            <a:pPr algn="ctr"/>
            <a:r>
              <a:rPr lang="en-US" sz="1765" b="1" dirty="0">
                <a:solidFill>
                  <a:schemeClr val="accent4">
                    <a:lumMod val="40000"/>
                    <a:lumOff val="60000"/>
                  </a:schemeClr>
                </a:solidFill>
              </a:rPr>
              <a:t>processing</a:t>
            </a:r>
          </a:p>
        </p:txBody>
      </p:sp>
      <p:sp>
        <p:nvSpPr>
          <p:cNvPr id="36" name="Rectangle 35"/>
          <p:cNvSpPr/>
          <p:nvPr/>
        </p:nvSpPr>
        <p:spPr>
          <a:xfrm>
            <a:off x="991578" y="2636577"/>
            <a:ext cx="3858097" cy="411886"/>
          </a:xfrm>
          <a:prstGeom prst="rect">
            <a:avLst/>
          </a:prstGeom>
        </p:spPr>
        <p:txBody>
          <a:bodyPr wrap="square" lIns="109094" tIns="54547" rIns="109094" bIns="54547">
            <a:spAutoFit/>
          </a:bodyPr>
          <a:lstStyle/>
          <a:p>
            <a:pPr algn="r"/>
            <a:r>
              <a:rPr lang="zh-TW" altLang="en-US" sz="1961" b="1" dirty="0" smtClean="0">
                <a:solidFill>
                  <a:schemeClr val="bg1"/>
                </a:solidFill>
              </a:rPr>
              <a:t>寫入資料時須確定</a:t>
            </a:r>
            <a:endParaRPr lang="en-US" sz="1961" b="1" dirty="0">
              <a:solidFill>
                <a:schemeClr val="bg1"/>
              </a:solidFill>
            </a:endParaRPr>
          </a:p>
        </p:txBody>
      </p:sp>
      <p:sp>
        <p:nvSpPr>
          <p:cNvPr id="37" name="Rectangle 36"/>
          <p:cNvSpPr/>
          <p:nvPr/>
        </p:nvSpPr>
        <p:spPr>
          <a:xfrm>
            <a:off x="7624718" y="2636935"/>
            <a:ext cx="3858097" cy="411886"/>
          </a:xfrm>
          <a:prstGeom prst="rect">
            <a:avLst/>
          </a:prstGeom>
        </p:spPr>
        <p:txBody>
          <a:bodyPr wrap="square" lIns="109094" tIns="54547" rIns="109094" bIns="54547">
            <a:spAutoFit/>
          </a:bodyPr>
          <a:lstStyle/>
          <a:p>
            <a:r>
              <a:rPr lang="zh-TW" altLang="en-US" sz="1961" b="1" dirty="0" smtClean="0">
                <a:solidFill>
                  <a:schemeClr val="bg1"/>
                </a:solidFill>
              </a:rPr>
              <a:t>讀取資料時須確定</a:t>
            </a:r>
            <a:endParaRPr lang="en-US" sz="1961" b="1" dirty="0">
              <a:solidFill>
                <a:schemeClr val="bg1"/>
              </a:solidFill>
            </a:endParaRPr>
          </a:p>
        </p:txBody>
      </p:sp>
      <p:sp>
        <p:nvSpPr>
          <p:cNvPr id="38" name="Rectangle 37"/>
          <p:cNvSpPr/>
          <p:nvPr/>
        </p:nvSpPr>
        <p:spPr>
          <a:xfrm>
            <a:off x="991578" y="3161423"/>
            <a:ext cx="3858097" cy="411886"/>
          </a:xfrm>
          <a:prstGeom prst="rect">
            <a:avLst/>
          </a:prstGeom>
        </p:spPr>
        <p:txBody>
          <a:bodyPr wrap="square" lIns="109094" tIns="54547" rIns="109094" bIns="54547">
            <a:spAutoFit/>
          </a:bodyPr>
          <a:lstStyle/>
          <a:p>
            <a:pPr algn="r"/>
            <a:r>
              <a:rPr lang="zh-TW" altLang="en-US" sz="1961" b="1" dirty="0" smtClean="0">
                <a:solidFill>
                  <a:schemeClr val="bg1"/>
                </a:solidFill>
              </a:rPr>
              <a:t>讀取資料速度快</a:t>
            </a:r>
            <a:endParaRPr lang="en-US" sz="1961" b="1" dirty="0">
              <a:solidFill>
                <a:schemeClr val="bg1"/>
              </a:solidFill>
            </a:endParaRPr>
          </a:p>
        </p:txBody>
      </p:sp>
      <p:sp>
        <p:nvSpPr>
          <p:cNvPr id="39" name="Rectangle 38"/>
          <p:cNvSpPr/>
          <p:nvPr/>
        </p:nvSpPr>
        <p:spPr>
          <a:xfrm>
            <a:off x="7624718" y="3161781"/>
            <a:ext cx="3858097" cy="411886"/>
          </a:xfrm>
          <a:prstGeom prst="rect">
            <a:avLst/>
          </a:prstGeom>
        </p:spPr>
        <p:txBody>
          <a:bodyPr wrap="square" lIns="109094" tIns="54547" rIns="109094" bIns="54547">
            <a:spAutoFit/>
          </a:bodyPr>
          <a:lstStyle/>
          <a:p>
            <a:r>
              <a:rPr lang="zh-TW" altLang="en-US" sz="1961" b="1" dirty="0" smtClean="0">
                <a:solidFill>
                  <a:schemeClr val="bg1"/>
                </a:solidFill>
              </a:rPr>
              <a:t>寫入資料速度快</a:t>
            </a:r>
            <a:endParaRPr lang="en-US" sz="1961" b="1" dirty="0">
              <a:solidFill>
                <a:schemeClr val="bg1"/>
              </a:solidFill>
            </a:endParaRPr>
          </a:p>
        </p:txBody>
      </p:sp>
      <p:sp>
        <p:nvSpPr>
          <p:cNvPr id="40" name="Rectangle 39"/>
          <p:cNvSpPr/>
          <p:nvPr/>
        </p:nvSpPr>
        <p:spPr>
          <a:xfrm>
            <a:off x="991578" y="3681263"/>
            <a:ext cx="3858097" cy="411886"/>
          </a:xfrm>
          <a:prstGeom prst="rect">
            <a:avLst/>
          </a:prstGeom>
        </p:spPr>
        <p:txBody>
          <a:bodyPr wrap="square" lIns="109094" tIns="54547" rIns="109094" bIns="54547">
            <a:spAutoFit/>
          </a:bodyPr>
          <a:lstStyle/>
          <a:p>
            <a:pPr algn="r"/>
            <a:r>
              <a:rPr lang="zh-TW" altLang="en-US" sz="1961" b="1" dirty="0" smtClean="0">
                <a:solidFill>
                  <a:schemeClr val="bg1"/>
                </a:solidFill>
              </a:rPr>
              <a:t>標準且結構化</a:t>
            </a:r>
            <a:endParaRPr lang="en-US" sz="1961" b="1" dirty="0">
              <a:solidFill>
                <a:schemeClr val="bg1"/>
              </a:solidFill>
            </a:endParaRPr>
          </a:p>
        </p:txBody>
      </p:sp>
      <p:sp>
        <p:nvSpPr>
          <p:cNvPr id="41" name="Rectangle 40"/>
          <p:cNvSpPr/>
          <p:nvPr/>
        </p:nvSpPr>
        <p:spPr>
          <a:xfrm>
            <a:off x="7624718" y="3681621"/>
            <a:ext cx="3858097" cy="411886"/>
          </a:xfrm>
          <a:prstGeom prst="rect">
            <a:avLst/>
          </a:prstGeom>
        </p:spPr>
        <p:txBody>
          <a:bodyPr wrap="square" lIns="109094" tIns="54547" rIns="109094" bIns="54547">
            <a:spAutoFit/>
          </a:bodyPr>
          <a:lstStyle/>
          <a:p>
            <a:r>
              <a:rPr lang="zh-TW" altLang="en-US" sz="1961" b="1" dirty="0" smtClean="0">
                <a:solidFill>
                  <a:schemeClr val="bg1"/>
                </a:solidFill>
              </a:rPr>
              <a:t>結構鬆散</a:t>
            </a:r>
            <a:endParaRPr lang="en-US" sz="1961" b="1" dirty="0">
              <a:solidFill>
                <a:schemeClr val="bg1"/>
              </a:solidFill>
            </a:endParaRPr>
          </a:p>
        </p:txBody>
      </p:sp>
      <p:sp>
        <p:nvSpPr>
          <p:cNvPr id="42" name="Rectangle 41"/>
          <p:cNvSpPr/>
          <p:nvPr/>
        </p:nvSpPr>
        <p:spPr>
          <a:xfrm>
            <a:off x="991578" y="4211492"/>
            <a:ext cx="3858097" cy="411886"/>
          </a:xfrm>
          <a:prstGeom prst="rect">
            <a:avLst/>
          </a:prstGeom>
        </p:spPr>
        <p:txBody>
          <a:bodyPr wrap="square" lIns="109094" tIns="54547" rIns="109094" bIns="54547">
            <a:spAutoFit/>
          </a:bodyPr>
          <a:lstStyle/>
          <a:p>
            <a:pPr algn="r"/>
            <a:r>
              <a:rPr lang="zh-TW" altLang="en-US" sz="1961" b="1" dirty="0" smtClean="0">
                <a:solidFill>
                  <a:schemeClr val="bg1"/>
                </a:solidFill>
              </a:rPr>
              <a:t>沒有資料處理</a:t>
            </a:r>
            <a:endParaRPr lang="en-US" sz="1961" b="1" dirty="0">
              <a:solidFill>
                <a:schemeClr val="bg1"/>
              </a:solidFill>
            </a:endParaRPr>
          </a:p>
        </p:txBody>
      </p:sp>
      <p:sp>
        <p:nvSpPr>
          <p:cNvPr id="43" name="Rectangle 42"/>
          <p:cNvSpPr/>
          <p:nvPr/>
        </p:nvSpPr>
        <p:spPr>
          <a:xfrm>
            <a:off x="7624718" y="4211850"/>
            <a:ext cx="4160884" cy="411886"/>
          </a:xfrm>
          <a:prstGeom prst="rect">
            <a:avLst/>
          </a:prstGeom>
        </p:spPr>
        <p:txBody>
          <a:bodyPr wrap="square" lIns="109094" tIns="54547" rIns="109094" bIns="54547">
            <a:spAutoFit/>
          </a:bodyPr>
          <a:lstStyle/>
          <a:p>
            <a:r>
              <a:rPr lang="zh-TW" altLang="en-US" sz="1961" b="1" dirty="0" smtClean="0">
                <a:solidFill>
                  <a:schemeClr val="bg1"/>
                </a:solidFill>
              </a:rPr>
              <a:t>可做資料處理</a:t>
            </a:r>
            <a:endParaRPr lang="en-US" sz="1961" b="1" dirty="0">
              <a:solidFill>
                <a:schemeClr val="bg1"/>
              </a:solidFill>
            </a:endParaRPr>
          </a:p>
        </p:txBody>
      </p:sp>
      <p:sp>
        <p:nvSpPr>
          <p:cNvPr id="44" name="Rectangle 43"/>
          <p:cNvSpPr/>
          <p:nvPr/>
        </p:nvSpPr>
        <p:spPr>
          <a:xfrm>
            <a:off x="609601" y="4731262"/>
            <a:ext cx="11176000" cy="419127"/>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lIns="109094" tIns="54547" rIns="109094" bIns="54547" rtlCol="0" anchor="ctr"/>
          <a:lstStyle/>
          <a:p>
            <a:pPr algn="ctr"/>
            <a:r>
              <a:rPr lang="en-US" sz="1765" b="1" dirty="0">
                <a:solidFill>
                  <a:schemeClr val="accent4">
                    <a:lumMod val="40000"/>
                    <a:lumOff val="60000"/>
                  </a:schemeClr>
                </a:solidFill>
              </a:rPr>
              <a:t>data types</a:t>
            </a:r>
          </a:p>
        </p:txBody>
      </p:sp>
      <p:sp>
        <p:nvSpPr>
          <p:cNvPr id="45" name="Rectangle 44"/>
          <p:cNvSpPr/>
          <p:nvPr/>
        </p:nvSpPr>
        <p:spPr>
          <a:xfrm>
            <a:off x="991578" y="4753935"/>
            <a:ext cx="3858097" cy="411886"/>
          </a:xfrm>
          <a:prstGeom prst="rect">
            <a:avLst/>
          </a:prstGeom>
        </p:spPr>
        <p:txBody>
          <a:bodyPr wrap="square" lIns="109094" tIns="54547" rIns="109094" bIns="54547">
            <a:spAutoFit/>
          </a:bodyPr>
          <a:lstStyle/>
          <a:p>
            <a:pPr algn="r"/>
            <a:r>
              <a:rPr lang="zh-TW" altLang="en-US" sz="1961" b="1" dirty="0" smtClean="0">
                <a:solidFill>
                  <a:schemeClr val="bg1"/>
                </a:solidFill>
              </a:rPr>
              <a:t>結構化</a:t>
            </a:r>
            <a:endParaRPr lang="en-US" sz="1961" b="1" dirty="0">
              <a:solidFill>
                <a:schemeClr val="bg1"/>
              </a:solidFill>
            </a:endParaRPr>
          </a:p>
        </p:txBody>
      </p:sp>
      <p:sp>
        <p:nvSpPr>
          <p:cNvPr id="46" name="Rectangle 45"/>
          <p:cNvSpPr/>
          <p:nvPr/>
        </p:nvSpPr>
        <p:spPr>
          <a:xfrm>
            <a:off x="7624718" y="4754293"/>
            <a:ext cx="4160884" cy="411886"/>
          </a:xfrm>
          <a:prstGeom prst="rect">
            <a:avLst/>
          </a:prstGeom>
        </p:spPr>
        <p:txBody>
          <a:bodyPr wrap="square" lIns="109094" tIns="54547" rIns="109094" bIns="54547">
            <a:spAutoFit/>
          </a:bodyPr>
          <a:lstStyle/>
          <a:p>
            <a:r>
              <a:rPr lang="zh-TW" altLang="en-US" sz="1961" b="1" dirty="0" smtClean="0">
                <a:solidFill>
                  <a:schemeClr val="bg1"/>
                </a:solidFill>
              </a:rPr>
              <a:t>多樣且非結構化</a:t>
            </a:r>
            <a:endParaRPr lang="en-US" sz="1961" b="1" dirty="0">
              <a:solidFill>
                <a:schemeClr val="bg1"/>
              </a:solidFill>
            </a:endParaRPr>
          </a:p>
        </p:txBody>
      </p:sp>
      <p:sp>
        <p:nvSpPr>
          <p:cNvPr id="47" name="Rectangle 46"/>
          <p:cNvSpPr/>
          <p:nvPr/>
        </p:nvSpPr>
        <p:spPr>
          <a:xfrm>
            <a:off x="724047" y="5343911"/>
            <a:ext cx="4125630" cy="1186317"/>
          </a:xfrm>
          <a:prstGeom prst="rect">
            <a:avLst/>
          </a:prstGeom>
        </p:spPr>
        <p:txBody>
          <a:bodyPr wrap="square" lIns="109094" tIns="54547" rIns="109094" bIns="54547">
            <a:spAutoFit/>
          </a:bodyPr>
          <a:lstStyle/>
          <a:p>
            <a:pPr algn="r">
              <a:lnSpc>
                <a:spcPct val="120000"/>
              </a:lnSpc>
            </a:pPr>
            <a:r>
              <a:rPr lang="zh-TW" altLang="en-US" sz="1961" b="1" dirty="0" smtClean="0">
                <a:solidFill>
                  <a:schemeClr val="bg1"/>
                </a:solidFill>
              </a:rPr>
              <a:t>互動式 </a:t>
            </a:r>
            <a:r>
              <a:rPr lang="en-US" sz="1961" b="1" dirty="0" smtClean="0">
                <a:solidFill>
                  <a:schemeClr val="bg1"/>
                </a:solidFill>
              </a:rPr>
              <a:t>OLAP </a:t>
            </a:r>
            <a:r>
              <a:rPr lang="zh-TW" altLang="en-US" sz="1961" b="1" dirty="0" smtClean="0">
                <a:solidFill>
                  <a:schemeClr val="bg1"/>
                </a:solidFill>
              </a:rPr>
              <a:t>分析</a:t>
            </a:r>
            <a:endParaRPr lang="en-US" sz="1961" b="1" dirty="0">
              <a:solidFill>
                <a:schemeClr val="bg1"/>
              </a:solidFill>
            </a:endParaRPr>
          </a:p>
          <a:p>
            <a:pPr algn="r">
              <a:lnSpc>
                <a:spcPct val="120000"/>
              </a:lnSpc>
            </a:pPr>
            <a:r>
              <a:rPr lang="zh-TW" altLang="en-US" sz="1961" b="1" dirty="0" smtClean="0">
                <a:solidFill>
                  <a:schemeClr val="bg1"/>
                </a:solidFill>
              </a:rPr>
              <a:t>複雜的</a:t>
            </a:r>
            <a:r>
              <a:rPr lang="en-US" sz="1961" b="1" dirty="0" smtClean="0">
                <a:solidFill>
                  <a:schemeClr val="bg1"/>
                </a:solidFill>
              </a:rPr>
              <a:t> </a:t>
            </a:r>
            <a:r>
              <a:rPr lang="en-US" sz="1961" b="1" dirty="0">
                <a:solidFill>
                  <a:schemeClr val="bg1"/>
                </a:solidFill>
              </a:rPr>
              <a:t>ACID </a:t>
            </a:r>
            <a:r>
              <a:rPr lang="zh-TW" altLang="en-US" sz="1961" b="1" dirty="0" smtClean="0">
                <a:solidFill>
                  <a:schemeClr val="bg1"/>
                </a:solidFill>
              </a:rPr>
              <a:t>交易</a:t>
            </a:r>
            <a:endParaRPr lang="en-US" sz="1961" b="1" dirty="0">
              <a:solidFill>
                <a:schemeClr val="bg1"/>
              </a:solidFill>
            </a:endParaRPr>
          </a:p>
          <a:p>
            <a:pPr algn="r">
              <a:lnSpc>
                <a:spcPct val="120000"/>
              </a:lnSpc>
            </a:pPr>
            <a:r>
              <a:rPr lang="zh-TW" altLang="en-US" sz="1961" b="1" dirty="0" smtClean="0">
                <a:solidFill>
                  <a:schemeClr val="bg1"/>
                </a:solidFill>
              </a:rPr>
              <a:t>儲存操作性資料</a:t>
            </a:r>
            <a:endParaRPr lang="en-US" sz="1961" b="1" dirty="0">
              <a:solidFill>
                <a:schemeClr val="bg1"/>
              </a:solidFill>
            </a:endParaRPr>
          </a:p>
        </p:txBody>
      </p:sp>
      <p:sp>
        <p:nvSpPr>
          <p:cNvPr id="48" name="Rectangle 47"/>
          <p:cNvSpPr/>
          <p:nvPr/>
        </p:nvSpPr>
        <p:spPr>
          <a:xfrm>
            <a:off x="7624718" y="5344269"/>
            <a:ext cx="4160884" cy="1186317"/>
          </a:xfrm>
          <a:prstGeom prst="rect">
            <a:avLst/>
          </a:prstGeom>
        </p:spPr>
        <p:txBody>
          <a:bodyPr wrap="square" lIns="109094" tIns="54547" rIns="109094" bIns="54547">
            <a:spAutoFit/>
          </a:bodyPr>
          <a:lstStyle/>
          <a:p>
            <a:pPr>
              <a:lnSpc>
                <a:spcPct val="120000"/>
              </a:lnSpc>
            </a:pPr>
            <a:r>
              <a:rPr lang="en-US" sz="1961" b="1" dirty="0">
                <a:solidFill>
                  <a:schemeClr val="bg1"/>
                </a:solidFill>
              </a:rPr>
              <a:t>Data Discovery</a:t>
            </a:r>
          </a:p>
          <a:p>
            <a:pPr>
              <a:lnSpc>
                <a:spcPct val="120000"/>
              </a:lnSpc>
            </a:pPr>
            <a:r>
              <a:rPr lang="zh-TW" altLang="en-US" sz="1961" b="1" dirty="0" smtClean="0">
                <a:solidFill>
                  <a:schemeClr val="bg1"/>
                </a:solidFill>
              </a:rPr>
              <a:t>處理非結構化資料</a:t>
            </a:r>
            <a:endParaRPr lang="en-US" sz="1961" b="1" dirty="0">
              <a:solidFill>
                <a:schemeClr val="bg1"/>
              </a:solidFill>
            </a:endParaRPr>
          </a:p>
          <a:p>
            <a:pPr>
              <a:lnSpc>
                <a:spcPct val="120000"/>
              </a:lnSpc>
            </a:pPr>
            <a:r>
              <a:rPr lang="zh-TW" altLang="en-US" sz="1961" b="1" dirty="0" smtClean="0">
                <a:solidFill>
                  <a:schemeClr val="bg1"/>
                </a:solidFill>
              </a:rPr>
              <a:t>大量儲存或資料處理</a:t>
            </a:r>
            <a:endParaRPr lang="en-US" sz="1961" b="1" dirty="0">
              <a:solidFill>
                <a:schemeClr val="bg1"/>
              </a:solidFill>
            </a:endParaRPr>
          </a:p>
        </p:txBody>
      </p:sp>
    </p:spTree>
    <p:extLst>
      <p:ext uri="{BB962C8B-B14F-4D97-AF65-F5344CB8AC3E}">
        <p14:creationId xmlns:p14="http://schemas.microsoft.com/office/powerpoint/2010/main" val="1452419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3.xml><?xml version="1.0" encoding="utf-8"?>
<p:tagLst xmlns:a="http://schemas.openxmlformats.org/drawingml/2006/main" xmlns:r="http://schemas.openxmlformats.org/officeDocument/2006/relationships" xmlns:p="http://schemas.openxmlformats.org/presentationml/2006/main">
  <p:tag name="TIMING" val="|.9|.7|.6|.7|.9|.6|1.4|1.3"/>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C259F80B481294EA2616764F5468028" ma:contentTypeVersion="3" ma:contentTypeDescription="Create a new document." ma:contentTypeScope="" ma:versionID="17b0ab71de516efa0448e332352d800e">
  <xsd:schema xmlns:xsd="http://www.w3.org/2001/XMLSchema" xmlns:xs="http://www.w3.org/2001/XMLSchema" xmlns:p="http://schemas.microsoft.com/office/2006/metadata/properties" xmlns:ns3="ca2d2b93-6fe1-4327-ad17-9a40d88b17df" targetNamespace="http://schemas.microsoft.com/office/2006/metadata/properties" ma:root="true" ma:fieldsID="54066b4107bc7e24724af96c9ac5d664" ns3:_="">
    <xsd:import namespace="ca2d2b93-6fe1-4327-ad17-9a40d88b17df"/>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2d2b93-6fe1-4327-ad17-9a40d88b17d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08595D-336C-4520-AF43-B480958AE951}">
  <ds:schemaRefs>
    <ds:schemaRef ds:uri="http://schemas.microsoft.com/sharepoint/v3/contenttype/forms"/>
  </ds:schemaRefs>
</ds:datastoreItem>
</file>

<file path=customXml/itemProps2.xml><?xml version="1.0" encoding="utf-8"?>
<ds:datastoreItem xmlns:ds="http://schemas.openxmlformats.org/officeDocument/2006/customXml" ds:itemID="{62733B25-2C5B-4D5E-B165-D8B8E70CA1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2d2b93-6fe1-4327-ad17-9a40d88b17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A863AD-4956-4038-B11A-EFA2B9BC820F}">
  <ds:schemaRefs>
    <ds:schemaRef ds:uri="http://purl.org/dc/terms/"/>
    <ds:schemaRef ds:uri="http://schemas.openxmlformats.org/package/2006/metadata/core-properties"/>
    <ds:schemaRef ds:uri="http://schemas.microsoft.com/office/2006/documentManagement/types"/>
    <ds:schemaRef ds:uri="ca2d2b93-6fe1-4327-ad17-9a40d88b17df"/>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33590</TotalTime>
  <Words>3969</Words>
  <Application>Microsoft Office PowerPoint</Application>
  <PresentationFormat>寬螢幕</PresentationFormat>
  <Paragraphs>763</Paragraphs>
  <Slides>42</Slides>
  <Notes>27</Notes>
  <HiddenSlides>1</HiddenSlides>
  <MMClips>0</MMClips>
  <ScaleCrop>false</ScaleCrop>
  <HeadingPairs>
    <vt:vector size="8" baseType="variant">
      <vt:variant>
        <vt:lpstr>使用字型</vt:lpstr>
      </vt:variant>
      <vt:variant>
        <vt:i4>13</vt:i4>
      </vt:variant>
      <vt:variant>
        <vt:lpstr>佈景主題</vt:lpstr>
      </vt:variant>
      <vt:variant>
        <vt:i4>3</vt:i4>
      </vt:variant>
      <vt:variant>
        <vt:lpstr>內嵌 OLE 伺服程式</vt:lpstr>
      </vt:variant>
      <vt:variant>
        <vt:i4>1</vt:i4>
      </vt:variant>
      <vt:variant>
        <vt:lpstr>投影片標題</vt:lpstr>
      </vt:variant>
      <vt:variant>
        <vt:i4>42</vt:i4>
      </vt:variant>
    </vt:vector>
  </HeadingPairs>
  <TitlesOfParts>
    <vt:vector size="59" baseType="lpstr">
      <vt:lpstr>ＭＳ Ｐゴシック</vt:lpstr>
      <vt:lpstr>ＭＳ Ｐゴシック</vt:lpstr>
      <vt:lpstr>Segoe</vt:lpstr>
      <vt:lpstr>Segoe Light</vt:lpstr>
      <vt:lpstr>Arial</vt:lpstr>
      <vt:lpstr>Calibri</vt:lpstr>
      <vt:lpstr>Consolas</vt:lpstr>
      <vt:lpstr>Courier New</vt:lpstr>
      <vt:lpstr>Lucida Console</vt:lpstr>
      <vt:lpstr>Segoe UI</vt:lpstr>
      <vt:lpstr>Segoe UI Light</vt:lpstr>
      <vt:lpstr>Segoe UI Semibold</vt:lpstr>
      <vt:lpstr>Wingdings</vt:lpstr>
      <vt:lpstr>SQL Server 14_DRAFT_04222013_ab</vt:lpstr>
      <vt:lpstr>STB Conversations 2013</vt:lpstr>
      <vt:lpstr>1_STB Conversations 2013</vt:lpstr>
      <vt:lpstr>think-cell Slide</vt:lpstr>
      <vt:lpstr>Azure HDInsight (Apache Hadoop in Azure)</vt:lpstr>
      <vt:lpstr>Apache Hadoop 101</vt:lpstr>
      <vt:lpstr>Apache Hadoop</vt:lpstr>
      <vt:lpstr>Apache Hadoop Portfolio of Projects</vt:lpstr>
      <vt:lpstr>資料規模</vt:lpstr>
      <vt:lpstr>資料多樣性</vt:lpstr>
      <vt:lpstr>資料時效性</vt:lpstr>
      <vt:lpstr>PowerPoint 簡報</vt:lpstr>
      <vt:lpstr>工欲善其事，必先利其器</vt:lpstr>
      <vt:lpstr>YARN: 新世代的 Hadoop</vt:lpstr>
      <vt:lpstr>Hadoop 2.0: Yarn</vt:lpstr>
      <vt:lpstr>YARN: Data Operating System</vt:lpstr>
      <vt:lpstr>HDFS:  Hadoop 的儲存體</vt:lpstr>
      <vt:lpstr>Hadoop MapReduce</vt:lpstr>
      <vt:lpstr>MapReduce 程式範例</vt:lpstr>
      <vt:lpstr>Azure HDInsight</vt:lpstr>
      <vt:lpstr>使用 Hadoop 的挑戰</vt:lpstr>
      <vt:lpstr>為什麼雲端平台適合處理巨量資料</vt:lpstr>
      <vt:lpstr>為什麼要在雲端平台用 Hadoop</vt:lpstr>
      <vt:lpstr>混合部署 Hadoop 的情境</vt:lpstr>
      <vt:lpstr>Hadoop On Your Terms</vt:lpstr>
      <vt:lpstr>HDInsight: 有什麼不同?</vt:lpstr>
      <vt:lpstr>PowerPoint 簡報</vt:lpstr>
      <vt:lpstr>HDInsight 儲存體架構</vt:lpstr>
      <vt:lpstr>HDInsight 儲存體架構</vt:lpstr>
      <vt:lpstr>在 HDInsight 中使用 Azure 儲存體</vt:lpstr>
      <vt:lpstr>在 Hadoop 中整理資料 </vt:lpstr>
      <vt:lpstr>使用 Hive &amp; Pig 來準備資料</vt:lpstr>
      <vt:lpstr>Apache Hive</vt:lpstr>
      <vt:lpstr>Hive 架構 </vt:lpstr>
      <vt:lpstr>Hive 語法</vt:lpstr>
      <vt:lpstr>Hive with Tez as Execution Engine</vt:lpstr>
      <vt:lpstr>常見的 Hive 敘述句</vt:lpstr>
      <vt:lpstr>使用 Hive 準備資料 External and Internal Tables</vt:lpstr>
      <vt:lpstr>使用 Hive 準備資料</vt:lpstr>
      <vt:lpstr>Apache Pig </vt:lpstr>
      <vt:lpstr>What Makes Pig So Special?</vt:lpstr>
      <vt:lpstr>Pig Script 範例</vt:lpstr>
      <vt:lpstr>Powerful Self-Service BI with Excel 2013</vt:lpstr>
      <vt:lpstr>Power Query</vt:lpstr>
      <vt:lpstr>結論</vt:lpstr>
      <vt:lpstr>Get Started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Big Data</dc:title>
  <dc:creator>Ross LoForte</dc:creator>
  <cp:lastModifiedBy>上官Eric</cp:lastModifiedBy>
  <cp:revision>622</cp:revision>
  <dcterms:created xsi:type="dcterms:W3CDTF">2012-12-23T05:01:15Z</dcterms:created>
  <dcterms:modified xsi:type="dcterms:W3CDTF">2015-05-24T03:04:45Z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0x0101009C259F80B481294EA2616764F5468028</vt:lpwstr>
  </property>
  <property fmtid="{D5CDD505-2E9C-101B-9397-08002B2CF9AE}" pid="3" name="IsMyDocuments">
    <vt:bool>true</vt:bool>
  </property>
  <property fmtid="{D5CDD505-2E9C-101B-9397-08002B2CF9AE}" pid="4" name="TaxKeyword">
    <vt:lpwstr/>
  </property>
  <property fmtid="{D5CDD505-2E9C-101B-9397-08002B2CF9AE}" pid="5" name="TaxCatchAll">
    <vt:lpwstr/>
  </property>
  <property fmtid="{D5CDD505-2E9C-101B-9397-08002B2CF9AE}" pid="6" name="TaxKeywordTaxHTField">
    <vt:lpwstr/>
  </property>
  <property fmtid="{D5CDD505-2E9C-101B-9397-08002B2CF9AE}" pid="7" name="DocVizMetadataToken">
    <vt:lpwstr>300x289x1</vt:lpwstr>
  </property>
</Properties>
</file>